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2688B-5119-4EF7-A613-3C9730D89D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906911" y="55172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Tobias Weigel</a:t>
            </a:r>
          </a:p>
          <a:p>
            <a:pPr algn="ctr"/>
            <a:r>
              <a:rPr lang="de-DE" sz="200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Deutsches Klimarechenzentrum (DKRZ)</a:t>
            </a:r>
            <a:endParaRPr lang="en-US" sz="2000" dirty="0">
              <a:solidFill>
                <a:srgbClr val="005191"/>
              </a:solidFill>
              <a:latin typeface="Calibri" panose="020F05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80FE1250-2B78-478B-8DA0-2EE587DCF89A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28.10.2019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376EBBF-C1B0-4738-B954-6A9BF6CD0A98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1ABDCF9-B5A7-4032-B469-3A20FFA1E3FF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Tobias Weigel 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 management for climate data infrastructure support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Challenges in (FAIR) infrastructure building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Scalability concerns: Object number and variety</a:t>
            </a:r>
          </a:p>
          <a:p>
            <a:r>
              <a:rPr lang="de-DE" smtClean="0"/>
              <a:t>Manual effort involved in data management is too high</a:t>
            </a:r>
          </a:p>
          <a:p>
            <a:r>
              <a:rPr lang="de-DE" smtClean="0"/>
              <a:t>Object status is crucial but may be unclear</a:t>
            </a:r>
          </a:p>
          <a:p>
            <a:r>
              <a:rPr lang="de-DE" smtClean="0"/>
              <a:t>Hierarchical structures increasingly inadequate</a:t>
            </a:r>
          </a:p>
          <a:p>
            <a:r>
              <a:rPr lang="de-DE" smtClean="0"/>
              <a:t>I and R hard to implement with community means beyond individual large projects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Envisioned benefits from FAIR DO model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Automated DO management</a:t>
            </a:r>
          </a:p>
          <a:p>
            <a:pPr lvl="1"/>
            <a:r>
              <a:rPr lang="de-DE" smtClean="0"/>
              <a:t>Separation from user-oriented services</a:t>
            </a:r>
          </a:p>
          <a:p>
            <a:pPr lvl="1"/>
            <a:r>
              <a:rPr lang="de-DE" smtClean="0"/>
              <a:t>Machine actionability, service orchestration</a:t>
            </a:r>
          </a:p>
          <a:p>
            <a:pPr lvl="1"/>
            <a:r>
              <a:rPr lang="de-DE" smtClean="0"/>
              <a:t>Holistic management of data and metadata</a:t>
            </a:r>
          </a:p>
          <a:p>
            <a:r>
              <a:rPr lang="de-DE" smtClean="0"/>
              <a:t>Generic model to cover wide range of workflow steps – from HPC to publication</a:t>
            </a:r>
          </a:p>
          <a:p>
            <a:r>
              <a:rPr lang="de-DE" smtClean="0"/>
              <a:t>Clear user buy-in and reduced burdens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Resulting requirements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Modularity and long-term sustainability:</a:t>
            </a:r>
          </a:p>
          <a:p>
            <a:pPr lvl="1"/>
            <a:r>
              <a:rPr lang="de-DE" smtClean="0"/>
              <a:t>Clearly, openly specified interfaces with ease of implementation</a:t>
            </a:r>
          </a:p>
          <a:p>
            <a:pPr lvl="1"/>
            <a:r>
              <a:rPr lang="de-DE" smtClean="0"/>
              <a:t>Sustainable, community-led authorities</a:t>
            </a:r>
          </a:p>
          <a:p>
            <a:r>
              <a:rPr lang="de-DE" smtClean="0"/>
              <a:t>Distinction between different PID types</a:t>
            </a:r>
          </a:p>
          <a:p>
            <a:r>
              <a:rPr lang="de-DE" smtClean="0"/>
              <a:t>Embedding in disciplinary workflows</a:t>
            </a:r>
          </a:p>
          <a:p>
            <a:r>
              <a:rPr lang="de-DE"/>
              <a:t>Designed for machines – reduced complexity</a:t>
            </a:r>
          </a:p>
          <a:p>
            <a:r>
              <a:rPr lang="de-DE" smtClean="0"/>
              <a:t>Scalability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28.10.2019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>
            <a:endCxn id="61" idx="0"/>
          </p:cNvCxnSpPr>
          <p:nvPr/>
        </p:nvCxnSpPr>
        <p:spPr>
          <a:xfrm>
            <a:off x="1981553" y="5828390"/>
            <a:ext cx="0" cy="2529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5215631" y="5817256"/>
            <a:ext cx="1" cy="2641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7757150" y="5828390"/>
            <a:ext cx="1" cy="2641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72" idx="2"/>
          </p:cNvCxnSpPr>
          <p:nvPr/>
        </p:nvCxnSpPr>
        <p:spPr>
          <a:xfrm>
            <a:off x="1078733" y="3637128"/>
            <a:ext cx="0" cy="16512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48" idx="2"/>
          </p:cNvCxnSpPr>
          <p:nvPr/>
        </p:nvCxnSpPr>
        <p:spPr>
          <a:xfrm>
            <a:off x="3252523" y="3147433"/>
            <a:ext cx="711" cy="214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stCxn id="71" idx="2"/>
          </p:cNvCxnSpPr>
          <p:nvPr/>
        </p:nvCxnSpPr>
        <p:spPr>
          <a:xfrm>
            <a:off x="5066768" y="3147433"/>
            <a:ext cx="0" cy="214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46" idx="2"/>
          </p:cNvCxnSpPr>
          <p:nvPr/>
        </p:nvCxnSpPr>
        <p:spPr>
          <a:xfrm>
            <a:off x="7032372" y="2743851"/>
            <a:ext cx="0" cy="25445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402" y="3231684"/>
            <a:ext cx="1481665" cy="40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Data sharing</a:t>
            </a:r>
            <a:endParaRPr lang="de-DE" sz="1400"/>
          </a:p>
        </p:txBody>
      </p:sp>
      <p:sp>
        <p:nvSpPr>
          <p:cNvPr id="60" name="Wolke 59"/>
          <p:cNvSpPr/>
          <p:nvPr/>
        </p:nvSpPr>
        <p:spPr>
          <a:xfrm>
            <a:off x="2296893" y="362813"/>
            <a:ext cx="2166967" cy="1352183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Structured resource market</a:t>
            </a:r>
          </a:p>
          <a:p>
            <a:pPr algn="ctr"/>
            <a:r>
              <a:rPr lang="de-DE" sz="1600" smtClean="0"/>
              <a:t>(EOSC)</a:t>
            </a:r>
            <a:endParaRPr lang="de-DE" sz="1600"/>
          </a:p>
        </p:txBody>
      </p:sp>
      <p:sp>
        <p:nvSpPr>
          <p:cNvPr id="7" name="Richtungspfeil 6"/>
          <p:cNvSpPr/>
          <p:nvPr/>
        </p:nvSpPr>
        <p:spPr>
          <a:xfrm>
            <a:off x="327937" y="3898636"/>
            <a:ext cx="7922386" cy="576064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FAIR data science life cycle</a:t>
            </a:r>
            <a:endParaRPr lang="de-DE"/>
          </a:p>
        </p:txBody>
      </p:sp>
      <p:pic>
        <p:nvPicPr>
          <p:cNvPr id="8" name="Picture 2" descr="C:\Users\Tobias Weigel\doc\Cliparts\female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6" y="379597"/>
            <a:ext cx="809120" cy="8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/>
          <p:cNvSpPr/>
          <p:nvPr/>
        </p:nvSpPr>
        <p:spPr>
          <a:xfrm>
            <a:off x="6083300" y="2461326"/>
            <a:ext cx="1898143" cy="2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Knowledge graph tools</a:t>
            </a:r>
            <a:endParaRPr lang="de-DE" sz="1400"/>
          </a:p>
        </p:txBody>
      </p:sp>
      <p:sp>
        <p:nvSpPr>
          <p:cNvPr id="47" name="Rechteck 46"/>
          <p:cNvSpPr/>
          <p:nvPr/>
        </p:nvSpPr>
        <p:spPr>
          <a:xfrm>
            <a:off x="6083299" y="2801030"/>
            <a:ext cx="1898144" cy="28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Search catalogs</a:t>
            </a:r>
            <a:endParaRPr lang="de-DE" sz="1400"/>
          </a:p>
        </p:txBody>
      </p:sp>
      <p:sp>
        <p:nvSpPr>
          <p:cNvPr id="48" name="Rechteck 47"/>
          <p:cNvSpPr/>
          <p:nvPr/>
        </p:nvSpPr>
        <p:spPr>
          <a:xfrm>
            <a:off x="2510978" y="2680572"/>
            <a:ext cx="1483089" cy="46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Data status &amp; access tools</a:t>
            </a:r>
            <a:endParaRPr lang="de-DE" sz="1400"/>
          </a:p>
        </p:txBody>
      </p:sp>
      <p:sp>
        <p:nvSpPr>
          <p:cNvPr id="51" name="Rechteck 50"/>
          <p:cNvSpPr/>
          <p:nvPr/>
        </p:nvSpPr>
        <p:spPr>
          <a:xfrm>
            <a:off x="6083300" y="3133071"/>
            <a:ext cx="18981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Data publishing and archival</a:t>
            </a:r>
            <a:endParaRPr lang="de-DE" sz="1400"/>
          </a:p>
        </p:txBody>
      </p:sp>
      <p:sp>
        <p:nvSpPr>
          <p:cNvPr id="56" name="Nach links gekrümmter Pfeil 55"/>
          <p:cNvSpPr/>
          <p:nvPr/>
        </p:nvSpPr>
        <p:spPr>
          <a:xfrm flipV="1">
            <a:off x="8321463" y="3376848"/>
            <a:ext cx="669693" cy="88897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8441952" y="3190710"/>
            <a:ext cx="64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re-use</a:t>
            </a:r>
            <a:endParaRPr lang="de-DE" sz="1400"/>
          </a:p>
        </p:txBody>
      </p:sp>
      <p:sp>
        <p:nvSpPr>
          <p:cNvPr id="58" name="Würfel 57"/>
          <p:cNvSpPr/>
          <p:nvPr/>
        </p:nvSpPr>
        <p:spPr>
          <a:xfrm>
            <a:off x="183419" y="4631005"/>
            <a:ext cx="635572" cy="657420"/>
          </a:xfrm>
          <a:prstGeom prst="cube">
            <a:avLst>
              <a:gd name="adj" fmla="val 191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DOs</a:t>
            </a:r>
            <a:endParaRPr lang="de-DE" sz="1400"/>
          </a:p>
        </p:txBody>
      </p:sp>
      <p:sp>
        <p:nvSpPr>
          <p:cNvPr id="59" name="Pfeil nach rechts 58"/>
          <p:cNvSpPr/>
          <p:nvPr/>
        </p:nvSpPr>
        <p:spPr>
          <a:xfrm>
            <a:off x="898725" y="4779695"/>
            <a:ext cx="7146900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27210" y="6081371"/>
            <a:ext cx="3308686" cy="5048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Registries (PID, DTR, schemas, collections, ...)</a:t>
            </a:r>
            <a:endParaRPr lang="de-DE" sz="1400"/>
          </a:p>
        </p:txBody>
      </p:sp>
      <p:sp>
        <p:nvSpPr>
          <p:cNvPr id="62" name="Rechteck 61"/>
          <p:cNvSpPr/>
          <p:nvPr/>
        </p:nvSpPr>
        <p:spPr>
          <a:xfrm>
            <a:off x="6738740" y="6081371"/>
            <a:ext cx="2036821" cy="5048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...</a:t>
            </a:r>
            <a:endParaRPr lang="de-DE" sz="1400"/>
          </a:p>
        </p:txBody>
      </p:sp>
      <p:sp>
        <p:nvSpPr>
          <p:cNvPr id="63" name="Rechteck 62"/>
          <p:cNvSpPr/>
          <p:nvPr/>
        </p:nvSpPr>
        <p:spPr>
          <a:xfrm>
            <a:off x="3844826" y="6092504"/>
            <a:ext cx="2741612" cy="5048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DO management services (transfer, transform, annotate, ...)</a:t>
            </a:r>
            <a:endParaRPr lang="de-DE" sz="1400"/>
          </a:p>
        </p:txBody>
      </p:sp>
      <p:sp>
        <p:nvSpPr>
          <p:cNvPr id="64" name="Rechteck 63"/>
          <p:cNvSpPr/>
          <p:nvPr/>
        </p:nvSpPr>
        <p:spPr>
          <a:xfrm>
            <a:off x="4610534" y="3233236"/>
            <a:ext cx="912470" cy="40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VREs</a:t>
            </a:r>
            <a:endParaRPr lang="de-DE" sz="1400"/>
          </a:p>
        </p:txBody>
      </p:sp>
      <p:sp>
        <p:nvSpPr>
          <p:cNvPr id="66" name="Abgerundetes Rechteck 65"/>
          <p:cNvSpPr/>
          <p:nvPr/>
        </p:nvSpPr>
        <p:spPr>
          <a:xfrm>
            <a:off x="3994067" y="464748"/>
            <a:ext cx="2449273" cy="5741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Services (computing, storage, ...)</a:t>
            </a:r>
            <a:endParaRPr lang="de-DE" sz="1600"/>
          </a:p>
        </p:txBody>
      </p:sp>
      <p:sp>
        <p:nvSpPr>
          <p:cNvPr id="67" name="Abgerundetes Rechteck 66"/>
          <p:cNvSpPr/>
          <p:nvPr/>
        </p:nvSpPr>
        <p:spPr>
          <a:xfrm>
            <a:off x="3994066" y="1126468"/>
            <a:ext cx="2449274" cy="5779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Resources (data, software, workflows, ...)</a:t>
            </a:r>
            <a:endParaRPr lang="de-DE" sz="1600"/>
          </a:p>
        </p:txBody>
      </p:sp>
      <p:sp>
        <p:nvSpPr>
          <p:cNvPr id="69" name="Rechteck 68"/>
          <p:cNvSpPr/>
          <p:nvPr/>
        </p:nvSpPr>
        <p:spPr>
          <a:xfrm>
            <a:off x="327937" y="5411813"/>
            <a:ext cx="8447624" cy="40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Interoperable e-infrastructure </a:t>
            </a:r>
            <a:r>
              <a:rPr lang="de-DE" smtClean="0"/>
              <a:t>specification layer</a:t>
            </a:r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610533" y="2680572"/>
            <a:ext cx="912470" cy="46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Data analytics</a:t>
            </a:r>
            <a:endParaRPr lang="de-DE" sz="1400"/>
          </a:p>
        </p:txBody>
      </p:sp>
      <p:sp>
        <p:nvSpPr>
          <p:cNvPr id="72" name="Rechteck 71"/>
          <p:cNvSpPr/>
          <p:nvPr/>
        </p:nvSpPr>
        <p:spPr>
          <a:xfrm>
            <a:off x="327937" y="2807474"/>
            <a:ext cx="1501591" cy="82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Data production (measured or digital born)</a:t>
            </a:r>
            <a:endParaRPr lang="de-DE" sz="1400"/>
          </a:p>
        </p:txBody>
      </p:sp>
      <p:cxnSp>
        <p:nvCxnSpPr>
          <p:cNvPr id="76" name="Gerade Verbindung mit Pfeil 75"/>
          <p:cNvCxnSpPr/>
          <p:nvPr/>
        </p:nvCxnSpPr>
        <p:spPr>
          <a:xfrm>
            <a:off x="1222273" y="938614"/>
            <a:ext cx="1026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252210" y="1188717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Scientific user</a:t>
            </a:r>
            <a:endParaRPr lang="de-DE" sz="1200"/>
          </a:p>
        </p:txBody>
      </p:sp>
      <p:sp>
        <p:nvSpPr>
          <p:cNvPr id="79" name="Textfeld 78"/>
          <p:cNvSpPr txBox="1"/>
          <p:nvPr/>
        </p:nvSpPr>
        <p:spPr>
          <a:xfrm>
            <a:off x="1213126" y="645657"/>
            <a:ext cx="110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open access to</a:t>
            </a:r>
            <a:endParaRPr lang="de-DE" sz="1200"/>
          </a:p>
        </p:txBody>
      </p:sp>
      <p:sp>
        <p:nvSpPr>
          <p:cNvPr id="89" name="Geschweifte Klammer rechts 88"/>
          <p:cNvSpPr/>
          <p:nvPr/>
        </p:nvSpPr>
        <p:spPr>
          <a:xfrm rot="16200000">
            <a:off x="4043615" y="-1745386"/>
            <a:ext cx="415306" cy="7998115"/>
          </a:xfrm>
          <a:prstGeom prst="rightBrace">
            <a:avLst>
              <a:gd name="adj1" fmla="val 8333"/>
              <a:gd name="adj2" fmla="val 57758"/>
            </a:avLst>
          </a:prstGeom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08328"/>
      </p:ext>
    </p:extLst>
  </p:cSld>
  <p:clrMapOvr>
    <a:masterClrMapping/>
  </p:clrMapOvr>
</p:sld>
</file>

<file path=ppt/theme/theme1.xml><?xml version="1.0" encoding="utf-8"?>
<a:theme xmlns:a="http://schemas.openxmlformats.org/drawingml/2006/main" name="Allgemeine Präsentation DKRZ 4zu3 20150121 - T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20150121 - TW</Template>
  <TotalTime>0</TotalTime>
  <Words>229</Words>
  <Application>Microsoft Office PowerPoint</Application>
  <PresentationFormat>Bildschirmpräsentation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Allgemeine Präsentation DKRZ 4zu3 20150121 - TW</vt:lpstr>
      <vt:lpstr>DO management for climate data infrastructure support</vt:lpstr>
      <vt:lpstr>Challenges in (FAIR) infrastructure building</vt:lpstr>
      <vt:lpstr>Envisioned benefits from FAIR DO model</vt:lpstr>
      <vt:lpstr>Resulting requirements</vt:lpstr>
      <vt:lpstr>PowerPoint-Präsentation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Weigel</dc:creator>
  <cp:lastModifiedBy>Tobias Weigel</cp:lastModifiedBy>
  <cp:revision>6</cp:revision>
  <dcterms:created xsi:type="dcterms:W3CDTF">2019-10-28T07:45:35Z</dcterms:created>
  <dcterms:modified xsi:type="dcterms:W3CDTF">2019-10-28T13:09:13Z</dcterms:modified>
</cp:coreProperties>
</file>