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jpe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25" Type="http://schemas.openxmlformats.org/officeDocument/2006/relationships/image" Target="../media/image2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1.jpeg"/><Relationship Id="rId14" Type="http://schemas.openxmlformats.org/officeDocument/2006/relationships/image" Target="../media/image7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1.tif"/><Relationship Id="rId18" Type="http://schemas.openxmlformats.org/officeDocument/2006/relationships/image" Target="../media/image2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What Next?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Next?</a:t>
            </a:r>
          </a:p>
        </p:txBody>
      </p:sp>
      <p:sp>
        <p:nvSpPr>
          <p:cNvPr id="120" name="From rough consensus to running cod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From rough consensus to running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1. International backing"/>
          <p:cNvSpPr txBox="1"/>
          <p:nvPr>
            <p:ph type="title"/>
          </p:nvPr>
        </p:nvSpPr>
        <p:spPr>
          <a:xfrm>
            <a:off x="1270000" y="38100"/>
            <a:ext cx="10097741" cy="1190492"/>
          </a:xfrm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/>
            <a:r>
              <a:t>1. International backing</a:t>
            </a:r>
          </a:p>
        </p:txBody>
      </p:sp>
      <p:pic>
        <p:nvPicPr>
          <p:cNvPr id="1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3489" y="2725928"/>
            <a:ext cx="1694681" cy="785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59311" y="5283686"/>
            <a:ext cx="1185177" cy="6556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image28.png" descr="image2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93398" y="3686561"/>
            <a:ext cx="1654863" cy="4610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90175" y="1765294"/>
            <a:ext cx="1444050" cy="785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62161" y="1754376"/>
            <a:ext cx="851169" cy="6556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Picture 6" descr="Picture 6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39469" y="4716156"/>
            <a:ext cx="1993907" cy="6556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unknown.jpg" descr="unknown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195144" y="3510922"/>
            <a:ext cx="950063" cy="95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41868" y="2689252"/>
            <a:ext cx="866617" cy="655496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Generic"/>
          <p:cNvSpPr txBox="1"/>
          <p:nvPr/>
        </p:nvSpPr>
        <p:spPr>
          <a:xfrm>
            <a:off x="1268069" y="1115670"/>
            <a:ext cx="124846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Generic</a:t>
            </a:r>
          </a:p>
        </p:txBody>
      </p:sp>
      <p:sp>
        <p:nvSpPr>
          <p:cNvPr id="132" name="Data Specific"/>
          <p:cNvSpPr txBox="1"/>
          <p:nvPr/>
        </p:nvSpPr>
        <p:spPr>
          <a:xfrm>
            <a:off x="3223961" y="1115670"/>
            <a:ext cx="205587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Data Specific</a:t>
            </a:r>
          </a:p>
        </p:txBody>
      </p:sp>
      <p:sp>
        <p:nvSpPr>
          <p:cNvPr id="133" name="‘OS-infra’-specific"/>
          <p:cNvSpPr txBox="1"/>
          <p:nvPr/>
        </p:nvSpPr>
        <p:spPr>
          <a:xfrm>
            <a:off x="6122660" y="1115670"/>
            <a:ext cx="276088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‘OS-infra’-specific</a:t>
            </a:r>
          </a:p>
        </p:txBody>
      </p:sp>
      <p:pic>
        <p:nvPicPr>
          <p:cNvPr id="134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312670" y="1754376"/>
            <a:ext cx="1400976" cy="65563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Domain Specific"/>
          <p:cNvSpPr txBox="1"/>
          <p:nvPr/>
        </p:nvSpPr>
        <p:spPr>
          <a:xfrm>
            <a:off x="9354201" y="1115670"/>
            <a:ext cx="249539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Domain Specific</a:t>
            </a:r>
          </a:p>
        </p:txBody>
      </p:sp>
      <p:pic>
        <p:nvPicPr>
          <p:cNvPr id="136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255400" y="3866285"/>
            <a:ext cx="2495399" cy="553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6219062" y="4468581"/>
            <a:ext cx="1588192" cy="938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" descr="Imag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6536215" y="6120134"/>
            <a:ext cx="1159182" cy="6557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6509278" y="5354568"/>
            <a:ext cx="1523565" cy="5138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Image" descr="Image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9517853" y="1915639"/>
            <a:ext cx="851169" cy="4845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Image" descr="Image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3522195" y="4521640"/>
            <a:ext cx="1459410" cy="486471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CESSDA (CLARIN)"/>
          <p:cNvSpPr txBox="1"/>
          <p:nvPr/>
        </p:nvSpPr>
        <p:spPr>
          <a:xfrm>
            <a:off x="9465750" y="2611989"/>
            <a:ext cx="278434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CESSDA (CLARIN)</a:t>
            </a:r>
          </a:p>
        </p:txBody>
      </p:sp>
      <p:sp>
        <p:nvSpPr>
          <p:cNvPr id="143" name="EPOS"/>
          <p:cNvSpPr txBox="1"/>
          <p:nvPr/>
        </p:nvSpPr>
        <p:spPr>
          <a:xfrm>
            <a:off x="9468406" y="3264049"/>
            <a:ext cx="95006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EPOS</a:t>
            </a:r>
          </a:p>
        </p:txBody>
      </p:sp>
      <p:sp>
        <p:nvSpPr>
          <p:cNvPr id="144" name="AGU"/>
          <p:cNvSpPr txBox="1"/>
          <p:nvPr/>
        </p:nvSpPr>
        <p:spPr>
          <a:xfrm>
            <a:off x="9510926" y="3912698"/>
            <a:ext cx="86502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AGU </a:t>
            </a:r>
          </a:p>
        </p:txBody>
      </p:sp>
      <p:sp>
        <p:nvSpPr>
          <p:cNvPr id="145" name="ETC."/>
          <p:cNvSpPr txBox="1"/>
          <p:nvPr/>
        </p:nvSpPr>
        <p:spPr>
          <a:xfrm>
            <a:off x="9755020" y="7652045"/>
            <a:ext cx="80863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/>
            <a:r>
              <a:t>ETC.</a:t>
            </a:r>
          </a:p>
        </p:txBody>
      </p:sp>
      <p:pic>
        <p:nvPicPr>
          <p:cNvPr id="146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6347399" y="2443763"/>
            <a:ext cx="1014952" cy="5480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" descr="Image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6342787" y="3073048"/>
            <a:ext cx="1024176" cy="785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age" descr="Image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10621886" y="1893538"/>
            <a:ext cx="1014952" cy="377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age" descr="Image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3624837" y="6257452"/>
            <a:ext cx="1381126" cy="38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" descr="Image"/>
          <p:cNvPicPr>
            <a:picLocks noChangeAspect="1"/>
          </p:cNvPicPr>
          <p:nvPr/>
        </p:nvPicPr>
        <p:blipFill>
          <a:blip r:embed="rId21">
            <a:extLst/>
          </a:blip>
          <a:srcRect l="0" t="0" r="0" b="0"/>
          <a:stretch>
            <a:fillRect/>
          </a:stretch>
        </p:blipFill>
        <p:spPr>
          <a:xfrm>
            <a:off x="1239472" y="5962903"/>
            <a:ext cx="1993906" cy="364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908515" y="6920554"/>
            <a:ext cx="2655815" cy="306622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INRIA"/>
          <p:cNvSpPr txBox="1"/>
          <p:nvPr/>
        </p:nvSpPr>
        <p:spPr>
          <a:xfrm>
            <a:off x="9553648" y="4521292"/>
            <a:ext cx="103357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INRIA </a:t>
            </a:r>
          </a:p>
        </p:txBody>
      </p:sp>
      <p:sp>
        <p:nvSpPr>
          <p:cNvPr id="153" name="IDF"/>
          <p:cNvSpPr txBox="1"/>
          <p:nvPr/>
        </p:nvSpPr>
        <p:spPr>
          <a:xfrm>
            <a:off x="9638027" y="5215137"/>
            <a:ext cx="61082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IDF</a:t>
            </a:r>
          </a:p>
        </p:txBody>
      </p:sp>
      <p:sp>
        <p:nvSpPr>
          <p:cNvPr id="154" name="DISSCO"/>
          <p:cNvSpPr txBox="1"/>
          <p:nvPr/>
        </p:nvSpPr>
        <p:spPr>
          <a:xfrm>
            <a:off x="9697633" y="5742742"/>
            <a:ext cx="128869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DISSCO</a:t>
            </a:r>
          </a:p>
        </p:txBody>
      </p:sp>
      <p:sp>
        <p:nvSpPr>
          <p:cNvPr id="155" name="NSF"/>
          <p:cNvSpPr txBox="1"/>
          <p:nvPr/>
        </p:nvSpPr>
        <p:spPr>
          <a:xfrm>
            <a:off x="1228386" y="7501343"/>
            <a:ext cx="71871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NSF</a:t>
            </a:r>
          </a:p>
        </p:txBody>
      </p:sp>
      <p:sp>
        <p:nvSpPr>
          <p:cNvPr id="156" name="ENES"/>
          <p:cNvSpPr txBox="1"/>
          <p:nvPr/>
        </p:nvSpPr>
        <p:spPr>
          <a:xfrm>
            <a:off x="9692840" y="6348285"/>
            <a:ext cx="932994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ENES</a:t>
            </a:r>
          </a:p>
        </p:txBody>
      </p:sp>
      <p:sp>
        <p:nvSpPr>
          <p:cNvPr id="157" name="VAMDC"/>
          <p:cNvSpPr txBox="1"/>
          <p:nvPr/>
        </p:nvSpPr>
        <p:spPr>
          <a:xfrm>
            <a:off x="9727351" y="6953827"/>
            <a:ext cx="122925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VAMDC</a:t>
            </a:r>
          </a:p>
        </p:txBody>
      </p:sp>
      <p:pic>
        <p:nvPicPr>
          <p:cNvPr id="158" name="Rounded Rectangle" descr="Rounded Rectangle"/>
          <p:cNvPicPr>
            <a:picLocks noChangeAspect="0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8976192" y="975970"/>
            <a:ext cx="4009728" cy="6993214"/>
          </a:xfrm>
          <a:prstGeom prst="rect">
            <a:avLst/>
          </a:prstGeom>
        </p:spPr>
      </p:pic>
      <p:pic>
        <p:nvPicPr>
          <p:cNvPr id="160" name="Screenshot 2019-06-04 at 21.46.07.png" descr="Screenshot 2019-06-04 at 21.46.07.png"/>
          <p:cNvPicPr>
            <a:picLocks noChangeAspect="1"/>
          </p:cNvPicPr>
          <p:nvPr/>
        </p:nvPicPr>
        <p:blipFill>
          <a:blip r:embed="rId24">
            <a:extLst/>
          </a:blip>
          <a:srcRect l="0" t="0" r="0" b="0"/>
          <a:stretch>
            <a:fillRect/>
          </a:stretch>
        </p:blipFill>
        <p:spPr>
          <a:xfrm>
            <a:off x="10524054" y="23817"/>
            <a:ext cx="914118" cy="94040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sp>
        <p:nvSpPr>
          <p:cNvPr id="161" name="Etc."/>
          <p:cNvSpPr txBox="1"/>
          <p:nvPr/>
        </p:nvSpPr>
        <p:spPr>
          <a:xfrm>
            <a:off x="2492950" y="7501343"/>
            <a:ext cx="67879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Etc.</a:t>
            </a:r>
          </a:p>
        </p:txBody>
      </p:sp>
      <p:sp>
        <p:nvSpPr>
          <p:cNvPr id="162" name="Elevator Pitch"/>
          <p:cNvSpPr/>
          <p:nvPr/>
        </p:nvSpPr>
        <p:spPr>
          <a:xfrm>
            <a:off x="1098675" y="8185270"/>
            <a:ext cx="1993906" cy="65563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Elevator Pitch</a:t>
            </a:r>
          </a:p>
        </p:txBody>
      </p:sp>
      <p:sp>
        <p:nvSpPr>
          <p:cNvPr id="163" name="Declaration doc"/>
          <p:cNvSpPr/>
          <p:nvPr/>
        </p:nvSpPr>
        <p:spPr>
          <a:xfrm>
            <a:off x="3600575" y="8205597"/>
            <a:ext cx="1993906" cy="1414951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Declaration doc</a:t>
            </a:r>
          </a:p>
        </p:txBody>
      </p:sp>
      <p:sp>
        <p:nvSpPr>
          <p:cNvPr id="164" name="Roadmap"/>
          <p:cNvSpPr/>
          <p:nvPr/>
        </p:nvSpPr>
        <p:spPr>
          <a:xfrm>
            <a:off x="6506147" y="8205597"/>
            <a:ext cx="1993906" cy="1414951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Roadmap</a:t>
            </a:r>
          </a:p>
        </p:txBody>
      </p:sp>
      <p:sp>
        <p:nvSpPr>
          <p:cNvPr id="165" name="Line"/>
          <p:cNvSpPr/>
          <p:nvPr/>
        </p:nvSpPr>
        <p:spPr>
          <a:xfrm flipH="1" flipV="1">
            <a:off x="3094883" y="8513085"/>
            <a:ext cx="50339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Line"/>
          <p:cNvSpPr/>
          <p:nvPr/>
        </p:nvSpPr>
        <p:spPr>
          <a:xfrm>
            <a:off x="5645996" y="9224285"/>
            <a:ext cx="80863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7" name="Driving use…"/>
          <p:cNvSpPr/>
          <p:nvPr/>
        </p:nvSpPr>
        <p:spPr>
          <a:xfrm>
            <a:off x="9984103" y="8164911"/>
            <a:ext cx="1993906" cy="141495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Driving use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Cases</a:t>
            </a:r>
          </a:p>
        </p:txBody>
      </p:sp>
      <p:sp>
        <p:nvSpPr>
          <p:cNvPr id="168" name="Line"/>
          <p:cNvSpPr/>
          <p:nvPr/>
        </p:nvSpPr>
        <p:spPr>
          <a:xfrm flipH="1">
            <a:off x="8668010" y="8872387"/>
            <a:ext cx="124846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69" name="unknown.png" descr="unknown.png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3620951" y="6861850"/>
            <a:ext cx="1953154" cy="1120351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Text"/>
          <p:cNvSpPr txBox="1"/>
          <p:nvPr/>
        </p:nvSpPr>
        <p:spPr>
          <a:xfrm>
            <a:off x="6199462" y="-3029680"/>
            <a:ext cx="1270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14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2. The ‘running code team’"/>
          <p:cNvSpPr txBox="1"/>
          <p:nvPr>
            <p:ph type="title"/>
          </p:nvPr>
        </p:nvSpPr>
        <p:spPr>
          <a:xfrm>
            <a:off x="949231" y="-71782"/>
            <a:ext cx="10097741" cy="1740253"/>
          </a:xfrm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/>
            <a:r>
              <a:t>2. The ‘running code team’</a:t>
            </a:r>
          </a:p>
        </p:txBody>
      </p:sp>
      <p:pic>
        <p:nvPicPr>
          <p:cNvPr id="1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7189" y="4689166"/>
            <a:ext cx="809931" cy="3752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image28.png" descr="image2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83820" y="3355666"/>
            <a:ext cx="1346936" cy="3752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1575" y="6874103"/>
            <a:ext cx="847805" cy="4609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46611" y="5228573"/>
            <a:ext cx="1400977" cy="6556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258201" y="5862234"/>
            <a:ext cx="2072641" cy="4600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265863" y="7373774"/>
            <a:ext cx="1159182" cy="6557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Image" descr="Image"/>
          <p:cNvPicPr>
            <a:picLocks noChangeAspect="1"/>
          </p:cNvPicPr>
          <p:nvPr/>
        </p:nvPicPr>
        <p:blipFill>
          <a:blip r:embed="rId8">
            <a:extLst/>
          </a:blip>
          <a:srcRect l="0" t="0" r="0" b="0"/>
          <a:stretch>
            <a:fillRect/>
          </a:stretch>
        </p:blipFill>
        <p:spPr>
          <a:xfrm>
            <a:off x="1427143" y="4134762"/>
            <a:ext cx="809931" cy="2731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prstGeom prst="rect">
            <a:avLst/>
          </a:prstGeom>
          <a:ln w="12700">
            <a:miter lim="400000"/>
          </a:ln>
        </p:spPr>
      </p:pic>
      <p:pic>
        <p:nvPicPr>
          <p:cNvPr id="181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333411" y="4537665"/>
            <a:ext cx="1024177" cy="78520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9" name="Group"/>
          <p:cNvGrpSpPr/>
          <p:nvPr/>
        </p:nvGrpSpPr>
        <p:grpSpPr>
          <a:xfrm>
            <a:off x="672234" y="3459763"/>
            <a:ext cx="3246245" cy="3322008"/>
            <a:chOff x="0" y="0"/>
            <a:chExt cx="3246243" cy="3322006"/>
          </a:xfrm>
        </p:grpSpPr>
        <p:pic>
          <p:nvPicPr>
            <p:cNvPr id="182" name="Image" descr="Image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7778" y="0"/>
              <a:ext cx="516796" cy="3980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3" name="Picture 6" descr="Picture 6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54717" y="1798272"/>
              <a:ext cx="1210619" cy="3980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4" name="unknown.jpg" descr="unknown.jpg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27804" y="1066503"/>
              <a:ext cx="576840" cy="5768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5" name="Image" descr="Image"/>
            <p:cNvPicPr>
              <a:picLocks noChangeAspect="1"/>
            </p:cNvPicPr>
            <p:nvPr/>
          </p:nvPicPr>
          <p:blipFill>
            <a:blip r:embed="rId14">
              <a:extLst/>
            </a:blip>
            <a:srcRect l="0" t="0" r="0" b="0"/>
            <a:stretch>
              <a:fillRect/>
            </a:stretch>
          </p:blipFill>
          <p:spPr>
            <a:xfrm>
              <a:off x="56173" y="567618"/>
              <a:ext cx="526175" cy="3979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6" name="Image" descr="Image"/>
            <p:cNvPicPr>
              <a:picLocks noChangeAspect="1"/>
            </p:cNvPicPr>
            <p:nvPr/>
          </p:nvPicPr>
          <p:blipFill>
            <a:blip r:embed="rId15">
              <a:extLst/>
            </a:blip>
            <a:srcRect l="0" t="0" r="0" b="0"/>
            <a:stretch>
              <a:fillRect/>
            </a:stretch>
          </p:blipFill>
          <p:spPr>
            <a:xfrm>
              <a:off x="54718" y="2555247"/>
              <a:ext cx="1210620" cy="2216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7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3135838"/>
              <a:ext cx="1612503" cy="1861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8" name="unknown.jpg" descr="unknown.jpg"/>
            <p:cNvPicPr>
              <a:picLocks noChangeAspect="1"/>
            </p:cNvPicPr>
            <p:nvPr/>
          </p:nvPicPr>
          <p:blipFill>
            <a:blip r:embed="rId13">
              <a:extLst/>
            </a:blip>
            <a:srcRect l="0" t="0" r="0" b="0"/>
            <a:stretch>
              <a:fillRect/>
            </a:stretch>
          </p:blipFill>
          <p:spPr>
            <a:xfrm>
              <a:off x="2669404" y="478321"/>
              <a:ext cx="576840" cy="5768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0" name="‘Endorsement’"/>
          <p:cNvSpPr txBox="1"/>
          <p:nvPr/>
        </p:nvSpPr>
        <p:spPr>
          <a:xfrm>
            <a:off x="363070" y="2525370"/>
            <a:ext cx="223083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‘Endorsement’</a:t>
            </a:r>
          </a:p>
        </p:txBody>
      </p:sp>
      <p:sp>
        <p:nvSpPr>
          <p:cNvPr id="191" name="Architectural…"/>
          <p:cNvSpPr txBox="1"/>
          <p:nvPr/>
        </p:nvSpPr>
        <p:spPr>
          <a:xfrm>
            <a:off x="3215579" y="2341220"/>
            <a:ext cx="2072641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Architectural</a:t>
            </a:r>
          </a:p>
          <a:p>
            <a:pPr/>
            <a:r>
              <a:t>Supervision</a:t>
            </a:r>
          </a:p>
        </p:txBody>
      </p:sp>
      <p:pic>
        <p:nvPicPr>
          <p:cNvPr id="192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439624" y="6447734"/>
            <a:ext cx="1014951" cy="548074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WGA/FAIR"/>
          <p:cNvSpPr txBox="1"/>
          <p:nvPr/>
        </p:nvSpPr>
        <p:spPr>
          <a:xfrm>
            <a:off x="3949820" y="4037976"/>
            <a:ext cx="1320560" cy="3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pPr/>
            <a:r>
              <a:t>WGA/FAIR</a:t>
            </a:r>
          </a:p>
        </p:txBody>
      </p:sp>
      <p:sp>
        <p:nvSpPr>
          <p:cNvPr id="194" name="FTE in team…"/>
          <p:cNvSpPr txBox="1"/>
          <p:nvPr/>
        </p:nvSpPr>
        <p:spPr>
          <a:xfrm>
            <a:off x="6231220" y="2341220"/>
            <a:ext cx="2873960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FTE in team</a:t>
            </a:r>
          </a:p>
          <a:p>
            <a:pPr/>
            <a:r>
              <a:t>Roll up our sleeves</a:t>
            </a:r>
          </a:p>
        </p:txBody>
      </p:sp>
      <p:pic>
        <p:nvPicPr>
          <p:cNvPr id="195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5798401" y="3322379"/>
            <a:ext cx="399401" cy="399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7046999" y="3406774"/>
            <a:ext cx="273051" cy="273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7046999" y="4063051"/>
            <a:ext cx="273051" cy="273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7531674" y="4063051"/>
            <a:ext cx="273051" cy="273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5827965" y="4058675"/>
            <a:ext cx="340273" cy="3402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7046999" y="4740275"/>
            <a:ext cx="273051" cy="273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5861576" y="4735842"/>
            <a:ext cx="273051" cy="273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5861576" y="5345787"/>
            <a:ext cx="273051" cy="273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7046999" y="5294081"/>
            <a:ext cx="273051" cy="273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5866730" y="5955733"/>
            <a:ext cx="273051" cy="273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5861576" y="6585246"/>
            <a:ext cx="273051" cy="273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7055376" y="6968163"/>
            <a:ext cx="273051" cy="273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7046999" y="5955733"/>
            <a:ext cx="273051" cy="273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7046999" y="6461948"/>
            <a:ext cx="273051" cy="273051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Real world applications"/>
          <p:cNvSpPr txBox="1"/>
          <p:nvPr/>
        </p:nvSpPr>
        <p:spPr>
          <a:xfrm>
            <a:off x="9222222" y="2309470"/>
            <a:ext cx="352135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Real world applications</a:t>
            </a:r>
          </a:p>
        </p:txBody>
      </p:sp>
      <p:sp>
        <p:nvSpPr>
          <p:cNvPr id="210" name="Will steer Team…"/>
          <p:cNvSpPr txBox="1"/>
          <p:nvPr/>
        </p:nvSpPr>
        <p:spPr>
          <a:xfrm>
            <a:off x="9368222" y="3274670"/>
            <a:ext cx="2924557" cy="488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Will steer Team </a:t>
            </a:r>
          </a:p>
          <a:p>
            <a:pPr/>
            <a:r>
              <a:t>developments</a:t>
            </a:r>
          </a:p>
          <a:p>
            <a:pPr/>
          </a:p>
          <a:p>
            <a:pPr/>
            <a:r>
              <a:t>Will come up </a:t>
            </a:r>
          </a:p>
          <a:p>
            <a:pPr/>
            <a:r>
              <a:t>With unanticipated</a:t>
            </a:r>
          </a:p>
          <a:p>
            <a:pPr/>
            <a:r>
              <a:t>Issued</a:t>
            </a:r>
          </a:p>
          <a:p>
            <a:pPr/>
          </a:p>
          <a:p>
            <a:pPr/>
            <a:r>
              <a:t>Finally </a:t>
            </a:r>
          </a:p>
          <a:p>
            <a:pPr/>
            <a:r>
              <a:t>Unanticipated</a:t>
            </a:r>
          </a:p>
          <a:p>
            <a:pPr/>
            <a:r>
              <a:t>killer apps</a:t>
            </a:r>
          </a:p>
          <a:p>
            <a:pPr/>
          </a:p>
          <a:p>
            <a:pPr/>
          </a:p>
        </p:txBody>
      </p:sp>
      <p:sp>
        <p:nvSpPr>
          <p:cNvPr id="211" name="Double Arrow"/>
          <p:cNvSpPr/>
          <p:nvPr/>
        </p:nvSpPr>
        <p:spPr>
          <a:xfrm>
            <a:off x="8003337" y="6763772"/>
            <a:ext cx="1397001" cy="1270001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2" name="Elevator Pitch"/>
          <p:cNvSpPr/>
          <p:nvPr/>
        </p:nvSpPr>
        <p:spPr>
          <a:xfrm>
            <a:off x="558435" y="8036134"/>
            <a:ext cx="1993906" cy="65563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Elevator Pitch</a:t>
            </a:r>
          </a:p>
        </p:txBody>
      </p:sp>
      <p:sp>
        <p:nvSpPr>
          <p:cNvPr id="213" name="Declaration doc"/>
          <p:cNvSpPr/>
          <p:nvPr/>
        </p:nvSpPr>
        <p:spPr>
          <a:xfrm>
            <a:off x="3060335" y="8056461"/>
            <a:ext cx="1993906" cy="1414951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Declaration doc</a:t>
            </a:r>
          </a:p>
        </p:txBody>
      </p:sp>
      <p:sp>
        <p:nvSpPr>
          <p:cNvPr id="214" name="Roadmap"/>
          <p:cNvSpPr/>
          <p:nvPr/>
        </p:nvSpPr>
        <p:spPr>
          <a:xfrm>
            <a:off x="5965906" y="8056461"/>
            <a:ext cx="1993906" cy="1414951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Roadmap</a:t>
            </a:r>
          </a:p>
        </p:txBody>
      </p:sp>
      <p:sp>
        <p:nvSpPr>
          <p:cNvPr id="215" name="Line"/>
          <p:cNvSpPr/>
          <p:nvPr/>
        </p:nvSpPr>
        <p:spPr>
          <a:xfrm>
            <a:off x="2554643" y="8363948"/>
            <a:ext cx="5033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6" name="Line"/>
          <p:cNvSpPr/>
          <p:nvPr/>
        </p:nvSpPr>
        <p:spPr>
          <a:xfrm>
            <a:off x="5105756" y="9075148"/>
            <a:ext cx="80863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" name="Driving use…"/>
          <p:cNvSpPr/>
          <p:nvPr/>
        </p:nvSpPr>
        <p:spPr>
          <a:xfrm>
            <a:off x="9443862" y="8015775"/>
            <a:ext cx="1993906" cy="14149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Driving use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Cases</a:t>
            </a:r>
          </a:p>
        </p:txBody>
      </p:sp>
      <p:sp>
        <p:nvSpPr>
          <p:cNvPr id="218" name="Hackathon…"/>
          <p:cNvSpPr txBox="1"/>
          <p:nvPr/>
        </p:nvSpPr>
        <p:spPr>
          <a:xfrm>
            <a:off x="7824986" y="5493429"/>
            <a:ext cx="1779729" cy="1197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Hackathon</a:t>
            </a:r>
          </a:p>
          <a:p>
            <a:pPr/>
            <a:r>
              <a:t>Type</a:t>
            </a:r>
          </a:p>
          <a:p>
            <a:pPr/>
            <a:r>
              <a:t>Meetings</a:t>
            </a:r>
          </a:p>
        </p:txBody>
      </p:sp>
      <p:sp>
        <p:nvSpPr>
          <p:cNvPr id="219" name="Line"/>
          <p:cNvSpPr/>
          <p:nvPr/>
        </p:nvSpPr>
        <p:spPr>
          <a:xfrm>
            <a:off x="5012883" y="3543299"/>
            <a:ext cx="50339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" name="Line"/>
          <p:cNvSpPr/>
          <p:nvPr/>
        </p:nvSpPr>
        <p:spPr>
          <a:xfrm>
            <a:off x="5332644" y="4271287"/>
            <a:ext cx="34027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21" name="unknown.png" descr="unknown.png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4105370" y="6999423"/>
            <a:ext cx="1261897" cy="723838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Line"/>
          <p:cNvSpPr/>
          <p:nvPr/>
        </p:nvSpPr>
        <p:spPr>
          <a:xfrm>
            <a:off x="4685719" y="4937760"/>
            <a:ext cx="847726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3" name="Line"/>
          <p:cNvSpPr/>
          <p:nvPr/>
        </p:nvSpPr>
        <p:spPr>
          <a:xfrm>
            <a:off x="4830719" y="5647535"/>
            <a:ext cx="55772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" name="Line"/>
          <p:cNvSpPr/>
          <p:nvPr/>
        </p:nvSpPr>
        <p:spPr>
          <a:xfrm>
            <a:off x="5203876" y="6205546"/>
            <a:ext cx="5033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" name="Line"/>
          <p:cNvSpPr/>
          <p:nvPr/>
        </p:nvSpPr>
        <p:spPr>
          <a:xfrm>
            <a:off x="5012883" y="6660853"/>
            <a:ext cx="50339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5784471" y="7179988"/>
            <a:ext cx="437570" cy="43757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Line"/>
          <p:cNvSpPr/>
          <p:nvPr/>
        </p:nvSpPr>
        <p:spPr>
          <a:xfrm>
            <a:off x="5359163" y="7480075"/>
            <a:ext cx="35721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3.…"/>
          <p:cNvSpPr txBox="1"/>
          <p:nvPr>
            <p:ph type="title" idx="4294967295"/>
          </p:nvPr>
        </p:nvSpPr>
        <p:spPr>
          <a:xfrm>
            <a:off x="1270000" y="52266"/>
            <a:ext cx="10097741" cy="1740252"/>
          </a:xfrm>
          <a:prstGeom prst="rect">
            <a:avLst/>
          </a:prstGeom>
        </p:spPr>
        <p:txBody>
          <a:bodyPr/>
          <a:lstStyle/>
          <a:p>
            <a:pPr defTabSz="537463">
              <a:defRPr sz="5244"/>
            </a:pPr>
            <a:r>
              <a:t>3.</a:t>
            </a:r>
          </a:p>
          <a:p>
            <a:pPr defTabSz="537463">
              <a:defRPr sz="5244"/>
            </a:pPr>
            <a:r>
              <a:t>The Roadmap</a:t>
            </a:r>
          </a:p>
        </p:txBody>
      </p:sp>
      <p:sp>
        <p:nvSpPr>
          <p:cNvPr id="230" name="1 year from ‘now’…"/>
          <p:cNvSpPr txBox="1"/>
          <p:nvPr/>
        </p:nvSpPr>
        <p:spPr>
          <a:xfrm>
            <a:off x="3394751" y="3357220"/>
            <a:ext cx="5651298" cy="3039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 year from ‘now’</a:t>
            </a:r>
          </a:p>
          <a:p>
            <a:pPr/>
          </a:p>
          <a:p>
            <a:pPr/>
            <a:r>
              <a:t>Real world demo applications</a:t>
            </a:r>
          </a:p>
          <a:p>
            <a:pPr/>
            <a:r>
              <a:t>Speak with one Voice</a:t>
            </a:r>
          </a:p>
          <a:p>
            <a:pPr/>
            <a:r>
              <a:t>Industry adopts FDO</a:t>
            </a:r>
          </a:p>
          <a:p>
            <a:pPr/>
            <a:r>
              <a:t>Scaling demonstrated</a:t>
            </a:r>
          </a:p>
          <a:p>
            <a:pPr/>
            <a:r>
              <a:t>‘Stupid biologists’ don’t have to see it</a:t>
            </a:r>
          </a:p>
        </p:txBody>
      </p:sp>
      <p:sp>
        <p:nvSpPr>
          <p:cNvPr id="231" name="Would not dare to say anything technical…"/>
          <p:cNvSpPr txBox="1"/>
          <p:nvPr/>
        </p:nvSpPr>
        <p:spPr>
          <a:xfrm>
            <a:off x="3156772" y="1717999"/>
            <a:ext cx="6127256" cy="113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Would not dare to say anything technical</a:t>
            </a:r>
          </a:p>
          <a:p>
            <a:pPr/>
            <a:r>
              <a:t>Dunning-Kruger</a:t>
            </a:r>
          </a:p>
          <a:p>
            <a:pPr>
              <a:defRPr sz="1900">
                <a:solidFill>
                  <a:schemeClr val="accent1"/>
                </a:solidFill>
              </a:defRPr>
            </a:pPr>
            <a:r>
              <a:t>https://en.wikipedia.org/wiki/Dunning–Kruger_effect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