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1"/>
    <p:sldMasterId id="2147483660" r:id="rId2"/>
  </p:sldMasterIdLst>
  <p:notesMasterIdLst>
    <p:notesMasterId r:id="rId18"/>
  </p:notesMasterIdLst>
  <p:sldIdLst>
    <p:sldId id="256" r:id="rId3"/>
    <p:sldId id="358" r:id="rId4"/>
    <p:sldId id="456" r:id="rId5"/>
    <p:sldId id="373" r:id="rId6"/>
    <p:sldId id="375" r:id="rId7"/>
    <p:sldId id="260" r:id="rId8"/>
    <p:sldId id="464" r:id="rId9"/>
    <p:sldId id="457" r:id="rId10"/>
    <p:sldId id="463" r:id="rId11"/>
    <p:sldId id="458" r:id="rId12"/>
    <p:sldId id="377" r:id="rId13"/>
    <p:sldId id="466" r:id="rId14"/>
    <p:sldId id="374" r:id="rId15"/>
    <p:sldId id="376" r:id="rId16"/>
    <p:sldId id="258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E03C3C"/>
    <a:srgbClr val="9900CC"/>
    <a:srgbClr val="2A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6341" autoAdjust="0"/>
  </p:normalViewPr>
  <p:slideViewPr>
    <p:cSldViewPr snapToGrid="0" snapToObjects="1">
      <p:cViewPr varScale="1">
        <p:scale>
          <a:sx n="111" d="100"/>
          <a:sy n="111" d="100"/>
        </p:scale>
        <p:origin x="9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08DE8-9978-47FA-8B3A-1B2D8AC8BBD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x-none"/>
        </a:p>
      </dgm:t>
    </dgm:pt>
    <dgm:pt modelId="{B68D4FF2-D891-4D70-9DB3-6AED8E9D1AB2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</a:rPr>
            <a:t>Review existing PID policies</a:t>
          </a:r>
          <a:endParaRPr lang="x-none" sz="2000" dirty="0">
            <a:latin typeface="Calibri" panose="020F0502020204030204" pitchFamily="34" charset="0"/>
          </a:endParaRPr>
        </a:p>
      </dgm:t>
    </dgm:pt>
    <dgm:pt modelId="{46DB3758-B67B-4060-8571-864EABCE7EFB}" type="parTrans" cxnId="{8A580B37-A157-4ABA-91B7-884812A6ECE5}">
      <dgm:prSet/>
      <dgm:spPr/>
      <dgm:t>
        <a:bodyPr/>
        <a:lstStyle/>
        <a:p>
          <a:endParaRPr lang="x-none"/>
        </a:p>
      </dgm:t>
    </dgm:pt>
    <dgm:pt modelId="{13C12943-43D5-4DEF-9CB1-68AE014DE3A6}" type="sibTrans" cxnId="{8A580B37-A157-4ABA-91B7-884812A6ECE5}">
      <dgm:prSet/>
      <dgm:spPr/>
      <dgm:t>
        <a:bodyPr/>
        <a:lstStyle/>
        <a:p>
          <a:endParaRPr lang="x-none"/>
        </a:p>
      </dgm:t>
    </dgm:pt>
    <dgm:pt modelId="{9C81C245-8D28-4588-9898-A5044E190F87}">
      <dgm:prSet phldrT="[Text]" custT="1"/>
      <dgm:spPr/>
      <dgm:t>
        <a:bodyPr/>
        <a:lstStyle/>
        <a:p>
          <a:r>
            <a:rPr lang="en-GB" sz="2400" dirty="0">
              <a:latin typeface="Calibri" panose="020F0502020204030204" pitchFamily="34" charset="0"/>
            </a:rPr>
            <a:t>Collate key points from each</a:t>
          </a:r>
          <a:endParaRPr lang="x-none" sz="2000" dirty="0">
            <a:latin typeface="Calibri" panose="020F0502020204030204" pitchFamily="34" charset="0"/>
          </a:endParaRPr>
        </a:p>
      </dgm:t>
    </dgm:pt>
    <dgm:pt modelId="{EE1EEC8C-95F3-4104-BFF0-550D959A4C31}" type="parTrans" cxnId="{CD3C87A4-CE0B-4EB4-9737-0BDB2BBA7F01}">
      <dgm:prSet/>
      <dgm:spPr/>
      <dgm:t>
        <a:bodyPr/>
        <a:lstStyle/>
        <a:p>
          <a:endParaRPr lang="x-none"/>
        </a:p>
      </dgm:t>
    </dgm:pt>
    <dgm:pt modelId="{840D4B0B-18A7-4071-85FA-190F992FC280}" type="sibTrans" cxnId="{CD3C87A4-CE0B-4EB4-9737-0BDB2BBA7F01}">
      <dgm:prSet/>
      <dgm:spPr/>
      <dgm:t>
        <a:bodyPr/>
        <a:lstStyle/>
        <a:p>
          <a:endParaRPr lang="x-none"/>
        </a:p>
      </dgm:t>
    </dgm:pt>
    <dgm:pt modelId="{4C684B00-494C-4EC3-ABEC-21759AA07653}" type="pres">
      <dgm:prSet presAssocID="{E8408DE8-9978-47FA-8B3A-1B2D8AC8BBD8}" presName="rootnode" presStyleCnt="0">
        <dgm:presLayoutVars>
          <dgm:chMax/>
          <dgm:chPref/>
          <dgm:dir/>
          <dgm:animLvl val="lvl"/>
        </dgm:presLayoutVars>
      </dgm:prSet>
      <dgm:spPr/>
    </dgm:pt>
    <dgm:pt modelId="{FAC7B7A2-51D4-4267-BD6C-1926D7EDE0A5}" type="pres">
      <dgm:prSet presAssocID="{B68D4FF2-D891-4D70-9DB3-6AED8E9D1AB2}" presName="composite" presStyleCnt="0"/>
      <dgm:spPr/>
    </dgm:pt>
    <dgm:pt modelId="{16421DF9-9C68-4026-AC1A-226E738E12BE}" type="pres">
      <dgm:prSet presAssocID="{B68D4FF2-D891-4D70-9DB3-6AED8E9D1AB2}" presName="bentUpArrow1" presStyleLbl="alignImgPlace1" presStyleIdx="0" presStyleCnt="1" custLinFactNeighborX="3439" custLinFactNeighborY="-99856"/>
      <dgm:spPr/>
    </dgm:pt>
    <dgm:pt modelId="{AAA0B7D1-B11E-4173-8CDA-8B57432165DE}" type="pres">
      <dgm:prSet presAssocID="{B68D4FF2-D891-4D70-9DB3-6AED8E9D1AB2}" presName="ParentText" presStyleLbl="node1" presStyleIdx="0" presStyleCnt="2" custLinFactNeighborX="-87" custLinFactNeighborY="-84910">
        <dgm:presLayoutVars>
          <dgm:chMax val="1"/>
          <dgm:chPref val="1"/>
          <dgm:bulletEnabled val="1"/>
        </dgm:presLayoutVars>
      </dgm:prSet>
      <dgm:spPr/>
    </dgm:pt>
    <dgm:pt modelId="{7ABA7D04-CA2D-47FC-BBF6-50E25DA78F16}" type="pres">
      <dgm:prSet presAssocID="{B68D4FF2-D891-4D70-9DB3-6AED8E9D1AB2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4BCD2F3-2839-4194-82A0-92082324EEFA}" type="pres">
      <dgm:prSet presAssocID="{13C12943-43D5-4DEF-9CB1-68AE014DE3A6}" presName="sibTrans" presStyleCnt="0"/>
      <dgm:spPr/>
    </dgm:pt>
    <dgm:pt modelId="{34A25E4E-54BD-4578-A549-92D5BDE7D4AA}" type="pres">
      <dgm:prSet presAssocID="{9C81C245-8D28-4588-9898-A5044E190F87}" presName="composite" presStyleCnt="0"/>
      <dgm:spPr/>
    </dgm:pt>
    <dgm:pt modelId="{EDB775DD-F50B-4C9B-95DD-2EB7D8E97C8D}" type="pres">
      <dgm:prSet presAssocID="{9C81C245-8D28-4588-9898-A5044E190F87}" presName="ParentText" presStyleLbl="node1" presStyleIdx="1" presStyleCnt="2" custLinFactNeighborX="-1535" custLinFactNeighborY="-87250">
        <dgm:presLayoutVars>
          <dgm:chMax val="1"/>
          <dgm:chPref val="1"/>
          <dgm:bulletEnabled val="1"/>
        </dgm:presLayoutVars>
      </dgm:prSet>
      <dgm:spPr/>
    </dgm:pt>
  </dgm:ptLst>
  <dgm:cxnLst>
    <dgm:cxn modelId="{8A580B37-A157-4ABA-91B7-884812A6ECE5}" srcId="{E8408DE8-9978-47FA-8B3A-1B2D8AC8BBD8}" destId="{B68D4FF2-D891-4D70-9DB3-6AED8E9D1AB2}" srcOrd="0" destOrd="0" parTransId="{46DB3758-B67B-4060-8571-864EABCE7EFB}" sibTransId="{13C12943-43D5-4DEF-9CB1-68AE014DE3A6}"/>
    <dgm:cxn modelId="{AFB01C66-2165-48A2-9BF0-159A2A97B1DA}" type="presOf" srcId="{E8408DE8-9978-47FA-8B3A-1B2D8AC8BBD8}" destId="{4C684B00-494C-4EC3-ABEC-21759AA07653}" srcOrd="0" destOrd="0" presId="urn:microsoft.com/office/officeart/2005/8/layout/StepDownProcess"/>
    <dgm:cxn modelId="{62243B89-20C3-4CE7-89D1-E6447A8AE125}" type="presOf" srcId="{B68D4FF2-D891-4D70-9DB3-6AED8E9D1AB2}" destId="{AAA0B7D1-B11E-4173-8CDA-8B57432165DE}" srcOrd="0" destOrd="0" presId="urn:microsoft.com/office/officeart/2005/8/layout/StepDownProcess"/>
    <dgm:cxn modelId="{CD3C87A4-CE0B-4EB4-9737-0BDB2BBA7F01}" srcId="{E8408DE8-9978-47FA-8B3A-1B2D8AC8BBD8}" destId="{9C81C245-8D28-4588-9898-A5044E190F87}" srcOrd="1" destOrd="0" parTransId="{EE1EEC8C-95F3-4104-BFF0-550D959A4C31}" sibTransId="{840D4B0B-18A7-4071-85FA-190F992FC280}"/>
    <dgm:cxn modelId="{E211C2B9-41A1-43A7-8E03-73252C9624AA}" type="presOf" srcId="{9C81C245-8D28-4588-9898-A5044E190F87}" destId="{EDB775DD-F50B-4C9B-95DD-2EB7D8E97C8D}" srcOrd="0" destOrd="0" presId="urn:microsoft.com/office/officeart/2005/8/layout/StepDownProcess"/>
    <dgm:cxn modelId="{74AD41D3-5683-4DBD-9841-02F4CE2E553A}" type="presParOf" srcId="{4C684B00-494C-4EC3-ABEC-21759AA07653}" destId="{FAC7B7A2-51D4-4267-BD6C-1926D7EDE0A5}" srcOrd="0" destOrd="0" presId="urn:microsoft.com/office/officeart/2005/8/layout/StepDownProcess"/>
    <dgm:cxn modelId="{F720F3F9-FD18-402D-9C3E-9C700E92C57B}" type="presParOf" srcId="{FAC7B7A2-51D4-4267-BD6C-1926D7EDE0A5}" destId="{16421DF9-9C68-4026-AC1A-226E738E12BE}" srcOrd="0" destOrd="0" presId="urn:microsoft.com/office/officeart/2005/8/layout/StepDownProcess"/>
    <dgm:cxn modelId="{BBA05DBF-1C1C-4018-812E-F4B4459397D6}" type="presParOf" srcId="{FAC7B7A2-51D4-4267-BD6C-1926D7EDE0A5}" destId="{AAA0B7D1-B11E-4173-8CDA-8B57432165DE}" srcOrd="1" destOrd="0" presId="urn:microsoft.com/office/officeart/2005/8/layout/StepDownProcess"/>
    <dgm:cxn modelId="{F6BCAFE5-F67F-42EB-BF09-111C7CD67FE2}" type="presParOf" srcId="{FAC7B7A2-51D4-4267-BD6C-1926D7EDE0A5}" destId="{7ABA7D04-CA2D-47FC-BBF6-50E25DA78F16}" srcOrd="2" destOrd="0" presId="urn:microsoft.com/office/officeart/2005/8/layout/StepDownProcess"/>
    <dgm:cxn modelId="{D9F6DC79-CF88-4048-A9D3-AD211E78D8F9}" type="presParOf" srcId="{4C684B00-494C-4EC3-ABEC-21759AA07653}" destId="{C4BCD2F3-2839-4194-82A0-92082324EEFA}" srcOrd="1" destOrd="0" presId="urn:microsoft.com/office/officeart/2005/8/layout/StepDownProcess"/>
    <dgm:cxn modelId="{BB327CBD-ABA4-4351-8121-9A46222D396F}" type="presParOf" srcId="{4C684B00-494C-4EC3-ABEC-21759AA07653}" destId="{34A25E4E-54BD-4578-A549-92D5BDE7D4AA}" srcOrd="2" destOrd="0" presId="urn:microsoft.com/office/officeart/2005/8/layout/StepDownProcess"/>
    <dgm:cxn modelId="{8DC9F361-1AC5-4236-B4C4-D98E03D60345}" type="presParOf" srcId="{34A25E4E-54BD-4578-A549-92D5BDE7D4AA}" destId="{EDB775DD-F50B-4C9B-95DD-2EB7D8E97C8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21DF9-9C68-4026-AC1A-226E738E12BE}">
      <dsp:nvSpPr>
        <dsp:cNvPr id="0" name=""/>
        <dsp:cNvSpPr/>
      </dsp:nvSpPr>
      <dsp:spPr>
        <a:xfrm rot="5400000">
          <a:off x="323880" y="1267540"/>
          <a:ext cx="1059986" cy="12067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0B7D1-B11E-4173-8CDA-8B57432165DE}">
      <dsp:nvSpPr>
        <dsp:cNvPr id="0" name=""/>
        <dsp:cNvSpPr/>
      </dsp:nvSpPr>
      <dsp:spPr>
        <a:xfrm>
          <a:off x="0" y="90443"/>
          <a:ext cx="1784392" cy="12490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</a:rPr>
            <a:t>Review existing PID policies</a:t>
          </a:r>
          <a:endParaRPr lang="x-none" sz="2000" kern="1200" dirty="0">
            <a:latin typeface="Calibri" panose="020F0502020204030204" pitchFamily="34" charset="0"/>
          </a:endParaRPr>
        </a:p>
      </dsp:txBody>
      <dsp:txXfrm>
        <a:off x="60983" y="151426"/>
        <a:ext cx="1662426" cy="1127051"/>
      </dsp:txXfrm>
    </dsp:sp>
    <dsp:sp modelId="{7ABA7D04-CA2D-47FC-BBF6-50E25DA78F16}">
      <dsp:nvSpPr>
        <dsp:cNvPr id="0" name=""/>
        <dsp:cNvSpPr/>
      </dsp:nvSpPr>
      <dsp:spPr>
        <a:xfrm>
          <a:off x="1785941" y="1270106"/>
          <a:ext cx="1297797" cy="100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775DD-F50B-4C9B-95DD-2EB7D8E97C8D}">
      <dsp:nvSpPr>
        <dsp:cNvPr id="0" name=""/>
        <dsp:cNvSpPr/>
      </dsp:nvSpPr>
      <dsp:spPr>
        <a:xfrm>
          <a:off x="1453609" y="1464275"/>
          <a:ext cx="1784392" cy="12490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Calibri" panose="020F0502020204030204" pitchFamily="34" charset="0"/>
            </a:rPr>
            <a:t>Collate key points from each</a:t>
          </a:r>
          <a:endParaRPr lang="x-none" sz="2000" kern="1200" dirty="0">
            <a:latin typeface="Calibri" panose="020F0502020204030204" pitchFamily="34" charset="0"/>
          </a:endParaRPr>
        </a:p>
      </dsp:txBody>
      <dsp:txXfrm>
        <a:off x="1514592" y="1525258"/>
        <a:ext cx="1662426" cy="112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05C8-60ED-AF4D-A147-014F4BAC0E3D}" type="datetimeFigureOut">
              <a:rPr lang="it-IT" smtClean="0"/>
              <a:t>06/11/2019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1C5E-528C-C149-8865-4CA72B6C70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68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38055ea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38055ea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Covering both lab data and publications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38055ea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38055ea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Covering both lab data and publications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cc7a3c964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5cc7a3c96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26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noProof="0" dirty="0"/>
              <a:t>The </a:t>
            </a:r>
            <a:r>
              <a:rPr lang="da-DK" noProof="0" dirty="0" err="1"/>
              <a:t>combined</a:t>
            </a:r>
            <a:r>
              <a:rPr lang="da-DK" noProof="0" dirty="0"/>
              <a:t> Architecture and FAIR WG </a:t>
            </a:r>
            <a:r>
              <a:rPr lang="da-DK" noProof="0" dirty="0" err="1"/>
              <a:t>task</a:t>
            </a:r>
            <a:r>
              <a:rPr lang="da-DK" noProof="0" dirty="0"/>
              <a:t> force </a:t>
            </a:r>
            <a:r>
              <a:rPr lang="da-DK" noProof="0" dirty="0" err="1"/>
              <a:t>will</a:t>
            </a:r>
            <a:r>
              <a:rPr lang="da-DK" noProof="0" dirty="0"/>
              <a:t> </a:t>
            </a:r>
            <a:r>
              <a:rPr lang="da-DK" noProof="0" dirty="0" err="1"/>
              <a:t>be</a:t>
            </a:r>
            <a:r>
              <a:rPr lang="da-DK" noProof="0" dirty="0"/>
              <a:t> meeting for the </a:t>
            </a:r>
            <a:r>
              <a:rPr lang="da-DK" noProof="0" dirty="0" err="1"/>
              <a:t>first</a:t>
            </a:r>
            <a:r>
              <a:rPr lang="da-DK" noProof="0" dirty="0"/>
              <a:t> time </a:t>
            </a:r>
            <a:r>
              <a:rPr lang="da-DK" noProof="0" dirty="0" err="1"/>
              <a:t>next</a:t>
            </a:r>
            <a:r>
              <a:rPr lang="da-DK" noProof="0" dirty="0"/>
              <a:t> </a:t>
            </a:r>
            <a:r>
              <a:rPr lang="da-DK" noProof="0" dirty="0" err="1"/>
              <a:t>week</a:t>
            </a:r>
            <a:r>
              <a:rPr lang="da-DK" noProof="0" dirty="0"/>
              <a:t>.</a:t>
            </a:r>
          </a:p>
          <a:p>
            <a:r>
              <a:rPr lang="da-DK" noProof="0" dirty="0"/>
              <a:t>Even if FAIR Digital Objects form the </a:t>
            </a:r>
            <a:r>
              <a:rPr lang="da-DK" noProof="0" dirty="0" err="1"/>
              <a:t>foundation</a:t>
            </a:r>
            <a:r>
              <a:rPr lang="da-DK" noProof="0" dirty="0"/>
              <a:t>, input from the </a:t>
            </a:r>
            <a:r>
              <a:rPr lang="da-DK" noProof="0" dirty="0" err="1"/>
              <a:t>community</a:t>
            </a:r>
            <a:r>
              <a:rPr lang="da-DK" noProof="0" dirty="0"/>
              <a:t>, from FREYA and </a:t>
            </a:r>
            <a:r>
              <a:rPr lang="da-DK" noProof="0" dirty="0" err="1"/>
              <a:t>other</a:t>
            </a:r>
            <a:r>
              <a:rPr lang="da-DK" noProof="0" dirty="0"/>
              <a:t> </a:t>
            </a:r>
            <a:r>
              <a:rPr lang="da-DK" noProof="0" dirty="0" err="1"/>
              <a:t>projects</a:t>
            </a:r>
            <a:r>
              <a:rPr lang="da-DK" noProof="0" dirty="0"/>
              <a:t> </a:t>
            </a:r>
            <a:r>
              <a:rPr lang="da-DK" noProof="0" dirty="0" err="1"/>
              <a:t>will</a:t>
            </a:r>
            <a:r>
              <a:rPr lang="da-DK" noProof="0" dirty="0"/>
              <a:t> </a:t>
            </a:r>
            <a:r>
              <a:rPr lang="da-DK" noProof="0" dirty="0" err="1"/>
              <a:t>be</a:t>
            </a:r>
            <a:r>
              <a:rPr lang="da-DK" noProof="0" dirty="0"/>
              <a:t> </a:t>
            </a:r>
            <a:r>
              <a:rPr lang="da-DK" noProof="0" dirty="0" err="1"/>
              <a:t>included</a:t>
            </a:r>
            <a:r>
              <a:rPr lang="da-DK" noProof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noProof="0" dirty="0"/>
              <a:t>This is a rough </a:t>
            </a:r>
            <a:r>
              <a:rPr lang="da-DK" noProof="0" dirty="0" err="1"/>
              <a:t>outline</a:t>
            </a:r>
            <a:r>
              <a:rPr lang="da-DK" noProof="0" dirty="0"/>
              <a:t> of the </a:t>
            </a:r>
            <a:r>
              <a:rPr lang="da-DK" noProof="0" dirty="0" err="1"/>
              <a:t>work</a:t>
            </a:r>
            <a:r>
              <a:rPr lang="da-DK" noProof="0" dirty="0"/>
              <a:t> for the </a:t>
            </a:r>
            <a:r>
              <a:rPr lang="da-DK" noProof="0" dirty="0" err="1"/>
              <a:t>coming</a:t>
            </a:r>
            <a:r>
              <a:rPr lang="da-DK" noProof="0" dirty="0"/>
              <a:t> </a:t>
            </a:r>
            <a:r>
              <a:rPr lang="da-DK" noProof="0" dirty="0" err="1"/>
              <a:t>months</a:t>
            </a:r>
            <a:r>
              <a:rPr lang="da-DK" noProof="0" dirty="0"/>
              <a:t>.</a:t>
            </a:r>
          </a:p>
          <a:p>
            <a:endParaRPr lang="da-DK" noProof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1C5E-528C-C149-8865-4CA72B6C70F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95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1040-341F-47E4-9815-10560E8E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4E221-9EC2-4C17-851F-33787DFDE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1BD6-D456-4622-8278-B5D2AFB2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04BD-9E57-4540-8A98-BC9E46253A43}" type="datetime1">
              <a:rPr lang="it-IT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C3CCE-71E7-46DD-A935-8AC15569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D99D-DA58-4D43-8122-4BE633D6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D6A5-4793-48A7-828C-20434DD35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C2F1-E44B-4828-BC69-00A444F3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10D71-572B-4F36-BEF9-965E5B61B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A137-FA15-4409-A328-C56558D2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CBBB-7F33-4474-996A-77A09815D340}" type="datetime1">
              <a:rPr lang="it-IT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243D-6FB7-4E10-9553-324018D5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A5D79-500B-4A38-BFA0-47A34E21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D6A5-4793-48A7-828C-20434DD35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9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CE322-21B7-47D9-8799-7C77A5EDD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12BC-4CB0-4DE8-9424-E5C08688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8165-E737-4F3A-8894-9346F064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31E-7A51-4BE6-9FAF-A3D0F648C630}" type="datetime1">
              <a:rPr lang="it-IT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F21F3-B369-4083-AE29-D26BC0A5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B6325-260D-452C-AF67-9B158235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D6A5-4793-48A7-828C-20434DD35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91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40934B5-424F-48CD-AF93-A33B57870500}"/>
              </a:ext>
            </a:extLst>
          </p:cNvPr>
          <p:cNvGrpSpPr/>
          <p:nvPr userDrawn="1"/>
        </p:nvGrpSpPr>
        <p:grpSpPr>
          <a:xfrm>
            <a:off x="0" y="70403"/>
            <a:ext cx="9144000" cy="6829338"/>
            <a:chOff x="0" y="15599"/>
            <a:chExt cx="9140532" cy="6829338"/>
          </a:xfrm>
        </p:grpSpPr>
        <p:pic>
          <p:nvPicPr>
            <p:cNvPr id="1028" name="Picture 4" descr="PPT-EOSC-Secretariat2">
              <a:extLst>
                <a:ext uri="{FF2B5EF4-FFF2-40B4-BE49-F238E27FC236}">
                  <a16:creationId xmlns:a16="http://schemas.microsoft.com/office/drawing/2014/main" id="{F9E2DD6A-A244-42B0-872D-5104EBCD24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4" t="7414" b="5168"/>
            <a:stretch/>
          </p:blipFill>
          <p:spPr bwMode="auto">
            <a:xfrm>
              <a:off x="0" y="15599"/>
              <a:ext cx="9140532" cy="6489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029" name="Picture 5" descr="PPT-EOSC-Secretariat">
              <a:extLst>
                <a:ext uri="{FF2B5EF4-FFF2-40B4-BE49-F238E27FC236}">
                  <a16:creationId xmlns:a16="http://schemas.microsoft.com/office/drawing/2014/main" id="{0B1DDE92-10CE-48FC-B6D9-A581EA4FE4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4" t="49658"/>
            <a:stretch/>
          </p:blipFill>
          <p:spPr bwMode="auto">
            <a:xfrm>
              <a:off x="0" y="3107607"/>
              <a:ext cx="9140532" cy="3737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0EC028-3288-4BD7-99EB-31BB43D76C02}"/>
                </a:ext>
              </a:extLst>
            </p:cNvPr>
            <p:cNvGrpSpPr/>
            <p:nvPr userDrawn="1"/>
          </p:nvGrpSpPr>
          <p:grpSpPr>
            <a:xfrm>
              <a:off x="156210" y="6338966"/>
              <a:ext cx="2743298" cy="453057"/>
              <a:chOff x="666750" y="6338966"/>
              <a:chExt cx="2743298" cy="453057"/>
            </a:xfrm>
          </p:grpSpPr>
          <p:pic>
            <p:nvPicPr>
              <p:cNvPr id="1031" name="Picture 7" descr="EOSC_secretariat_logo_final_BW">
                <a:extLst>
                  <a:ext uri="{FF2B5EF4-FFF2-40B4-BE49-F238E27FC236}">
                    <a16:creationId xmlns:a16="http://schemas.microsoft.com/office/drawing/2014/main" id="{70D67CC0-6589-41E8-A58C-9EB94145FC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5"/>
              <a:stretch/>
            </p:blipFill>
            <p:spPr bwMode="auto">
              <a:xfrm>
                <a:off x="1062038" y="6338966"/>
                <a:ext cx="2348010" cy="453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105569A-A7BE-4B9E-93AE-5CFA23406C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666750" y="6349738"/>
                <a:ext cx="441745" cy="421817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2F706D-3D1E-419A-8E31-8DF3733EA0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56211" y="332052"/>
              <a:ext cx="3447772" cy="75173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485072"/>
            <a:ext cx="7772400" cy="1562554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495" y="5197925"/>
            <a:ext cx="6858000" cy="1030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0" i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DEBB-85EE-450A-878E-F5C47B9A3735}" type="datetime1">
              <a:rPr lang="it-IT" smtClean="0"/>
              <a:t>06/11/2019</a:t>
            </a:fld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99E7A-8708-4F94-8642-4CA4E2E9C0AF}"/>
              </a:ext>
            </a:extLst>
          </p:cNvPr>
          <p:cNvSpPr/>
          <p:nvPr userDrawn="1"/>
        </p:nvSpPr>
        <p:spPr>
          <a:xfrm>
            <a:off x="0" y="1724297"/>
            <a:ext cx="9144000" cy="5133702"/>
          </a:xfrm>
          <a:prstGeom prst="rect">
            <a:avLst/>
          </a:prstGeom>
          <a:solidFill>
            <a:srgbClr val="2A4A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oogle Shape;322;p20">
            <a:extLst>
              <a:ext uri="{FF2B5EF4-FFF2-40B4-BE49-F238E27FC236}">
                <a16:creationId xmlns:a16="http://schemas.microsoft.com/office/drawing/2014/main" id="{9C7FEE0E-D851-4087-A761-96B944B30FF0}"/>
              </a:ext>
            </a:extLst>
          </p:cNvPr>
          <p:cNvPicPr preferRelativeResize="0"/>
          <p:nvPr userDrawn="1"/>
        </p:nvPicPr>
        <p:blipFill rotWithShape="1">
          <a:blip r:embed="rId8">
            <a:alphaModFix/>
          </a:blip>
          <a:srcRect/>
          <a:stretch/>
        </p:blipFill>
        <p:spPr>
          <a:xfrm>
            <a:off x="4284617" y="386856"/>
            <a:ext cx="4506686" cy="751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9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2060"/>
              </a:buClr>
              <a:buFont typeface="Arial" panose="020B0604020202020204" pitchFamily="34" charset="0"/>
              <a:buChar char="•"/>
              <a:defRPr/>
            </a:lvl1pPr>
            <a:lvl2pPr marL="685800" indent="-228600">
              <a:buClr>
                <a:srgbClr val="00206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002060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rgbClr val="002060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00206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5459-FA1C-4830-BDD9-D9864BA0D2AC}" type="datetime1">
              <a:rPr lang="it-IT" smtClean="0"/>
              <a:t>06/11/2019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Google Shape;322;p20">
            <a:extLst>
              <a:ext uri="{FF2B5EF4-FFF2-40B4-BE49-F238E27FC236}">
                <a16:creationId xmlns:a16="http://schemas.microsoft.com/office/drawing/2014/main" id="{352E5FEF-4723-4683-966B-82B0F47D3D5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486416" y="89461"/>
            <a:ext cx="260597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03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7821-0132-475E-8EE9-A2D86C1D47F5}" type="datetime1">
              <a:rPr lang="it-IT" smtClean="0"/>
              <a:t>06/11/2019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06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35C5-B9C9-4780-BAA7-FC671BFE3A01}" type="datetime1">
              <a:rPr lang="it-IT" smtClean="0"/>
              <a:t>06/11/2019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0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D9D-F2EB-4A64-9C45-594545311C39}" type="datetime1">
              <a:rPr lang="it-IT" smtClean="0"/>
              <a:t>06/11/2019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73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01AF-E208-4451-933D-773EC4F24BF3}" type="datetime1">
              <a:rPr lang="it-IT" smtClean="0"/>
              <a:t>06/11/2019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514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5BE4670-F0A5-4BD2-9840-2787BD38B3D3}"/>
              </a:ext>
            </a:extLst>
          </p:cNvPr>
          <p:cNvGrpSpPr/>
          <p:nvPr userDrawn="1"/>
        </p:nvGrpSpPr>
        <p:grpSpPr>
          <a:xfrm>
            <a:off x="0" y="15599"/>
            <a:ext cx="9140532" cy="6829338"/>
            <a:chOff x="0" y="15599"/>
            <a:chExt cx="9140532" cy="6829338"/>
          </a:xfrm>
        </p:grpSpPr>
        <p:pic>
          <p:nvPicPr>
            <p:cNvPr id="1028" name="Picture 4" descr="PPT-EOSC-Secretariat2">
              <a:extLst>
                <a:ext uri="{FF2B5EF4-FFF2-40B4-BE49-F238E27FC236}">
                  <a16:creationId xmlns:a16="http://schemas.microsoft.com/office/drawing/2014/main" id="{F9E2DD6A-A244-42B0-872D-5104EBCD24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4" t="7414" b="5168"/>
            <a:stretch/>
          </p:blipFill>
          <p:spPr bwMode="auto">
            <a:xfrm>
              <a:off x="0" y="15599"/>
              <a:ext cx="9140532" cy="6489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029" name="Picture 5" descr="PPT-EOSC-Secretariat">
              <a:extLst>
                <a:ext uri="{FF2B5EF4-FFF2-40B4-BE49-F238E27FC236}">
                  <a16:creationId xmlns:a16="http://schemas.microsoft.com/office/drawing/2014/main" id="{0B1DDE92-10CE-48FC-B6D9-A581EA4FE4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4" t="49658"/>
            <a:stretch/>
          </p:blipFill>
          <p:spPr bwMode="auto">
            <a:xfrm>
              <a:off x="0" y="3107607"/>
              <a:ext cx="9140532" cy="3737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0EC028-3288-4BD7-99EB-31BB43D76C02}"/>
                </a:ext>
              </a:extLst>
            </p:cNvPr>
            <p:cNvGrpSpPr/>
            <p:nvPr userDrawn="1"/>
          </p:nvGrpSpPr>
          <p:grpSpPr>
            <a:xfrm>
              <a:off x="156210" y="6338966"/>
              <a:ext cx="2743298" cy="453057"/>
              <a:chOff x="666750" y="6338966"/>
              <a:chExt cx="2743298" cy="453057"/>
            </a:xfrm>
          </p:grpSpPr>
          <p:pic>
            <p:nvPicPr>
              <p:cNvPr id="1031" name="Picture 7" descr="EOSC_secretariat_logo_final_BW">
                <a:extLst>
                  <a:ext uri="{FF2B5EF4-FFF2-40B4-BE49-F238E27FC236}">
                    <a16:creationId xmlns:a16="http://schemas.microsoft.com/office/drawing/2014/main" id="{70D67CC0-6589-41E8-A58C-9EB94145FC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5"/>
              <a:stretch/>
            </p:blipFill>
            <p:spPr bwMode="auto">
              <a:xfrm>
                <a:off x="1062038" y="6338966"/>
                <a:ext cx="2348010" cy="453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105569A-A7BE-4B9E-93AE-5CFA23406C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666750" y="6349738"/>
                <a:ext cx="441745" cy="421817"/>
              </a:xfrm>
              <a:prstGeom prst="rect">
                <a:avLst/>
              </a:prstGeom>
            </p:spPr>
          </p:pic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1607" y="6404563"/>
            <a:ext cx="1088007" cy="365125"/>
          </a:xfrm>
        </p:spPr>
        <p:txBody>
          <a:bodyPr/>
          <a:lstStyle/>
          <a:p>
            <a:fld id="{0EBC30C0-466B-4A06-AB8C-31BD26079039}" type="datetime1">
              <a:rPr lang="it-IT" smtClean="0"/>
              <a:t>06/11/2019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C1945-B54E-428F-AC44-5DD6A3E818C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1914" y="3707254"/>
            <a:ext cx="7591559" cy="2427287"/>
          </a:xfrm>
        </p:spPr>
        <p:txBody>
          <a:bodyPr/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C6447-906C-4254-9E37-25F561509C18}"/>
              </a:ext>
            </a:extLst>
          </p:cNvPr>
          <p:cNvSpPr/>
          <p:nvPr userDrawn="1"/>
        </p:nvSpPr>
        <p:spPr>
          <a:xfrm>
            <a:off x="0" y="1397726"/>
            <a:ext cx="9144000" cy="5460274"/>
          </a:xfrm>
          <a:prstGeom prst="rect">
            <a:avLst/>
          </a:prstGeom>
          <a:solidFill>
            <a:srgbClr val="2A4A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69484E-342D-40E3-A53E-D39A046FE6C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56270" y="386856"/>
            <a:ext cx="3449080" cy="751735"/>
          </a:xfrm>
          <a:prstGeom prst="rect">
            <a:avLst/>
          </a:prstGeom>
        </p:spPr>
      </p:pic>
      <p:pic>
        <p:nvPicPr>
          <p:cNvPr id="15" name="Google Shape;322;p20">
            <a:extLst>
              <a:ext uri="{FF2B5EF4-FFF2-40B4-BE49-F238E27FC236}">
                <a16:creationId xmlns:a16="http://schemas.microsoft.com/office/drawing/2014/main" id="{A9A78948-37B7-489A-B836-3E73A292A3A9}"/>
              </a:ext>
            </a:extLst>
          </p:cNvPr>
          <p:cNvPicPr preferRelativeResize="0"/>
          <p:nvPr userDrawn="1"/>
        </p:nvPicPr>
        <p:blipFill rotWithShape="1">
          <a:blip r:embed="rId8">
            <a:alphaModFix/>
          </a:blip>
          <a:srcRect/>
          <a:stretch/>
        </p:blipFill>
        <p:spPr>
          <a:xfrm>
            <a:off x="4284617" y="386856"/>
            <a:ext cx="4506686" cy="751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52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872F-FDFD-4A7B-9525-E5C913C7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148262"/>
            <a:ext cx="7886700" cy="9413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772591D-30DB-48AC-A849-8DADE4F9E5D8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-21726"/>
            <a:ext cx="9144000" cy="51699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6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8B37-A5F7-436C-8FE7-B710F57A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95DE-B831-401B-9FBC-0042D571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3AD8-CE01-4591-850E-A4A349D1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EC8B-8A5F-4433-87E7-44BDD921652A}" type="datetime1">
              <a:rPr lang="it-IT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94B85-71D3-4407-8FD9-B8E8B301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D570-C027-4647-BB6E-A2AFBC89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D6A5-4793-48A7-828C-20434DD35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169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71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0248-C58D-4FAE-8B4D-01543753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675B-874B-4FB9-8213-42400F0F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0B42-9F20-412B-A1DB-C42D3248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4B8-503A-425D-BE53-787ACA33F64E}" type="datetime1">
              <a:rPr lang="it-IT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FBB3-A897-4032-B1F2-45C885B1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7944B-1892-431F-99C0-40BE4C15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D6A5-4793-48A7-828C-20434DD35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9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5552-76B5-4A79-A64D-A92A5145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7FB0-A949-49C1-A2F7-DFD2DC77C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56AA9-EF6F-4EC7-838B-3E76DF85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B4E1-3DE8-4EBE-A49C-2715BB14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6889-2E64-4DFA-9139-90EF3D062D2A}" type="datetime1">
              <a:rPr lang="it-IT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7E779-F7A8-4A1F-B00D-94EB99C0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3FBF0-0669-477D-9889-5CE1F060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D6A5-4793-48A7-828C-20434DD35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1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7B85-7D09-450B-81BC-041664F6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E5BBB-E88D-4700-9555-76E2D1031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9778E-2D0A-43E1-BBDA-D232CA70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D994E-1C97-4679-B5B0-5C29CB77C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DF925-3C0B-409F-92EC-679B37750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8C4CE-3370-4635-B913-D5CFBE4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BBF-76CB-40D5-85C2-40B59F946788}" type="datetime1">
              <a:rPr lang="it-IT" smtClean="0"/>
              <a:t>06/11/2019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B1347-6996-4413-A9BE-0AD53F1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74C09-A73D-451B-AB98-B408B49E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D6A5-4793-48A7-828C-20434DD35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3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C741-B2EA-4816-AD96-9B92B8E0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148E-8BB8-4CCD-84A2-F60F6B34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F64B-2592-47B6-83BB-92439C153676}" type="datetime1">
              <a:rPr lang="it-IT" smtClean="0"/>
              <a:t>06/11/2019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902B9-80C1-4071-9CCD-E8D3A710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CAAFE-900F-4EEF-824D-F717FA73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D6A5-4793-48A7-828C-20434DD35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4162A-E398-4895-81BE-365D99F4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27A5-82A3-4FA3-AB01-21B655123667}" type="datetime1">
              <a:rPr lang="it-IT" smtClean="0"/>
              <a:t>06/11/2019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0D431-B87E-450D-BC68-47CDFFB1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702BB-CFD4-47CA-9109-EE12BC29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D6A5-4793-48A7-828C-20434DD35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0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D6E7-26E2-4ED2-BA3C-F11CE5AD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F0BD-DF52-4543-91C6-AA80FF2A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5C9A8-9C4F-4E20-A34F-503B92791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7B302-7E95-4148-9D26-75F68E6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437-FDA9-4C31-BAC7-4FC1B8412E12}" type="datetime1">
              <a:rPr lang="it-IT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D0E1-4FD0-4209-898C-CCB8A7D0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ED7C-666B-4094-AD5A-F991E575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D6A5-4793-48A7-828C-20434DD35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22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A4C4-F45A-451D-9CFF-748CF66D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69251-D1D6-4273-B5F2-353BDE4D0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AB1C4-2DA1-49B8-BD49-9BEC9B1B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90195-E91C-40DB-B0BE-04D19DC7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E77D-041F-41F1-BE69-AE864572E7F0}" type="datetime1">
              <a:rPr lang="it-IT" smtClean="0"/>
              <a:t>06/11/2019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BA833-7602-4077-BA33-B5F9F685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1E969-529C-4619-91D8-9271350A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D6A5-4793-48A7-828C-20434DD35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70D03-3847-4A93-AA18-DADC1DBD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DC85-75E7-4832-8468-3FF08DE6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316ED-E1F6-49FA-9234-D15F1080D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BAA3-A1CA-49E2-979C-12C0A6D5FD7D}" type="datetime1">
              <a:rPr lang="it-IT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3441-7F26-4C1C-969B-583EAACD2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Towards a European PID Service Amsterdam, 4-5 November, GEANT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3DB6-FF42-4904-9BD4-4BDDF726D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AD6A5-4793-48A7-828C-20434DD35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54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744589F-4F7A-4E92-A742-1FA436BAF705}"/>
              </a:ext>
            </a:extLst>
          </p:cNvPr>
          <p:cNvGrpSpPr/>
          <p:nvPr userDrawn="1"/>
        </p:nvGrpSpPr>
        <p:grpSpPr>
          <a:xfrm>
            <a:off x="0" y="0"/>
            <a:ext cx="9144000" cy="6845299"/>
            <a:chOff x="0" y="0"/>
            <a:chExt cx="9144000" cy="68452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7A211D-0869-4849-BBC5-F427BE4FAB5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t="95443"/>
            <a:stretch/>
          </p:blipFill>
          <p:spPr>
            <a:xfrm>
              <a:off x="0" y="6532766"/>
              <a:ext cx="9144000" cy="3125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1EB27E-D672-464D-A8A6-87EA9E756C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t="7253" b="5082"/>
            <a:stretch/>
          </p:blipFill>
          <p:spPr>
            <a:xfrm>
              <a:off x="0" y="0"/>
              <a:ext cx="9144000" cy="653285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20245"/>
            <a:ext cx="1088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14F2A4B-19D2-40C7-8BDE-2D6A3072DF79}" type="datetime1">
              <a:rPr lang="it-IT" smtClean="0"/>
              <a:t>06/11/2019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Towards a European PID Service Amsterdam, 4-5 November, GEANT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4550832-AB1C-E34D-AA8B-C3967D9ADC84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CCFD5A-C00C-4338-89FE-5F952BB41E1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4967" y="105437"/>
            <a:ext cx="167461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9" r:id="rId7"/>
    <p:sldLayoutId id="2147483682" r:id="rId8"/>
    <p:sldLayoutId id="2147483683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rgbClr val="2A4A8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oi.org/10.2777/152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or.org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BDF664-3B48-4D1D-9C3B-B662597EB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243" y="2685110"/>
            <a:ext cx="8343900" cy="840230"/>
          </a:xfrm>
        </p:spPr>
        <p:txBody>
          <a:bodyPr>
            <a:spAutoFit/>
          </a:bodyPr>
          <a:lstStyle/>
          <a:p>
            <a:r>
              <a:rPr lang="en-GB" sz="5400" b="1" dirty="0"/>
              <a:t>PID requirements for EOSC</a:t>
            </a:r>
            <a:endParaRPr lang="en-GB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598FC9-C5D0-4968-A4E8-14249B10B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495" y="5013443"/>
            <a:ext cx="6858000" cy="774571"/>
          </a:xfrm>
        </p:spPr>
        <p:txBody>
          <a:bodyPr>
            <a:spAutoFit/>
          </a:bodyPr>
          <a:lstStyle/>
          <a:p>
            <a:r>
              <a:rPr lang="en-GB" i="0" dirty="0"/>
              <a:t>Sarah Jones, Jean-François </a:t>
            </a:r>
            <a:r>
              <a:rPr lang="en-GB" i="0" dirty="0" err="1"/>
              <a:t>Abramatic</a:t>
            </a:r>
            <a:r>
              <a:rPr lang="en-GB" i="0" dirty="0"/>
              <a:t>, Karel </a:t>
            </a:r>
            <a:r>
              <a:rPr lang="en-GB" i="0" dirty="0" err="1"/>
              <a:t>Luyben</a:t>
            </a:r>
            <a:endParaRPr lang="en-GB" i="0" dirty="0"/>
          </a:p>
          <a:p>
            <a:r>
              <a:rPr lang="en-GB" i="0" dirty="0"/>
              <a:t>with the help of others</a:t>
            </a:r>
          </a:p>
        </p:txBody>
      </p:sp>
      <p:pic>
        <p:nvPicPr>
          <p:cNvPr id="6" name="Picture 5" descr="download.png">
            <a:extLst>
              <a:ext uri="{FF2B5EF4-FFF2-40B4-BE49-F238E27FC236}">
                <a16:creationId xmlns:a16="http://schemas.microsoft.com/office/drawing/2014/main" id="{43F86169-27AB-4A10-B6E9-258955A3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573" y="6314908"/>
            <a:ext cx="1242394" cy="432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E79AB9-A8CD-4756-BADB-4CE1F5A22D05}"/>
              </a:ext>
            </a:extLst>
          </p:cNvPr>
          <p:cNvSpPr txBox="1"/>
          <p:nvPr/>
        </p:nvSpPr>
        <p:spPr>
          <a:xfrm>
            <a:off x="996043" y="6488668"/>
            <a:ext cx="715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Towards a European PID Service Amsterdam, 4-5 November, GEANT</a:t>
            </a:r>
          </a:p>
        </p:txBody>
      </p:sp>
    </p:spTree>
    <p:extLst>
      <p:ext uri="{BB962C8B-B14F-4D97-AF65-F5344CB8AC3E}">
        <p14:creationId xmlns:p14="http://schemas.microsoft.com/office/powerpoint/2010/main" val="16592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DB53-D888-4DFB-9B38-2BC19A26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0759"/>
            <a:ext cx="9144000" cy="701731"/>
          </a:xfrm>
        </p:spPr>
        <p:txBody>
          <a:bodyPr wrap="square">
            <a:spAutoFit/>
          </a:bodyPr>
          <a:lstStyle/>
          <a:p>
            <a:pPr algn="ctr"/>
            <a:r>
              <a:rPr lang="en-GB" dirty="0"/>
              <a:t>Conditions for Service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64B1-6934-4B68-A84D-0D95244C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6" y="1825625"/>
            <a:ext cx="8741312" cy="4062651"/>
          </a:xfrm>
        </p:spPr>
        <p:txBody>
          <a:bodyPr wrap="square">
            <a:spAutoFit/>
          </a:bodyPr>
          <a:lstStyle/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600" dirty="0"/>
              <a:t>A PID Service Provider (PSP) should have a sustainability plan 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600" dirty="0"/>
              <a:t>A PSP should be governed by a community relevant to EOSC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600" dirty="0"/>
              <a:t>A PSP should make its requirements on repositories clear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600" dirty="0"/>
              <a:t>A PSP should have procedures for change control and versioning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600" dirty="0"/>
              <a:t>A PSP should have appropriate SLA for reliability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600" dirty="0"/>
              <a:t>A PSP should have a guarantor for maintaining links if: resource disappears, or the PSP disappears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554B4-33C9-4EEC-9153-0993D827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25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663F-6402-43F8-8182-C200895B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9508"/>
            <a:ext cx="9144000" cy="701731"/>
          </a:xfrm>
        </p:spPr>
        <p:txBody>
          <a:bodyPr wrap="square">
            <a:spAutoFit/>
          </a:bodyPr>
          <a:lstStyle/>
          <a:p>
            <a:pPr algn="ctr"/>
            <a:r>
              <a:rPr lang="en-GB" dirty="0"/>
              <a:t>Feedback from EOSC@RDA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04AC-6E33-4869-AF66-00FE0362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29281"/>
          </a:xfrm>
        </p:spPr>
        <p:txBody>
          <a:bodyPr>
            <a:spAutoFit/>
          </a:bodyPr>
          <a:lstStyle/>
          <a:p>
            <a:pPr marL="266700" indent="-266700"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Strong requirement for machine-actionability</a:t>
            </a:r>
          </a:p>
          <a:p>
            <a:pPr marL="266700" indent="-266700"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Need for tombstones for when content removed</a:t>
            </a:r>
          </a:p>
          <a:p>
            <a:pPr marL="266700" indent="-266700"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Granularity &amp; versioning e.g. longitudinal datasets </a:t>
            </a:r>
          </a:p>
          <a:p>
            <a:pPr marL="266700" indent="-266700"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Different requirements of PIDs across different stages in the research lifecycle</a:t>
            </a:r>
          </a:p>
          <a:p>
            <a:pPr marL="266700" indent="-266700"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Policy needs to be high level but be accompanied with technical implementation guidance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F95E9-8FF1-4F3C-8604-698A7F2B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641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BFFAC-8992-A44E-BC84-6C96D537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6231"/>
            <a:ext cx="7886700" cy="701731"/>
          </a:xfrm>
        </p:spPr>
        <p:txBody>
          <a:bodyPr>
            <a:spAutoFit/>
          </a:bodyPr>
          <a:lstStyle/>
          <a:p>
            <a:r>
              <a:rPr lang="en-GB" dirty="0"/>
              <a:t>Upcoming Work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F23B46-9C53-B64D-A6B7-046CBEEE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4813"/>
            <a:ext cx="7886700" cy="4154984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Discuss input from RDA break-out sessions and the implications at policy level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Identify and include work from RDA supporting FAIR Digital Objects (PID Kernel, Type Registry, etc.)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Discuss scope and abstraction level (FREYA input)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Edit and present Draft Policy v. 0.1 for community discussion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Discuss services based on FAIR DO requirements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25A251A-430B-9846-8003-9584A6F7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619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D4583A-ECEC-4703-8BE7-012E43F7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409518"/>
            <a:ext cx="7886700" cy="1170895"/>
          </a:xfrm>
        </p:spPr>
        <p:txBody>
          <a:bodyPr>
            <a:normAutofit lnSpcReduction="10000"/>
          </a:bodyPr>
          <a:lstStyle/>
          <a:p>
            <a:r>
              <a:rPr lang="en-GB" sz="3600" b="1" dirty="0">
                <a:solidFill>
                  <a:srgbClr val="2A4A88"/>
                </a:solidFill>
                <a:ea typeface="+mj-ea"/>
                <a:cs typeface="+mj-cs"/>
              </a:rPr>
              <a:t>Consult on the draft PID policy at the </a:t>
            </a:r>
          </a:p>
          <a:p>
            <a:r>
              <a:rPr lang="en-GB" sz="3600" b="1" dirty="0">
                <a:solidFill>
                  <a:srgbClr val="2A4A88"/>
                </a:solidFill>
                <a:ea typeface="+mj-ea"/>
                <a:cs typeface="+mj-cs"/>
              </a:rPr>
              <a:t>EOSC Symposium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4113C04-9A49-4E6B-AF0B-5727240F22DB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t="7591" b="7591"/>
          <a:stretch>
            <a:fillRect/>
          </a:stretch>
        </p:blipFill>
        <p:spPr/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1CBC248-1596-4672-A6E8-49F516BEE8BA}"/>
              </a:ext>
            </a:extLst>
          </p:cNvPr>
          <p:cNvSpPr txBox="1">
            <a:spLocks/>
          </p:cNvSpPr>
          <p:nvPr/>
        </p:nvSpPr>
        <p:spPr>
          <a:xfrm>
            <a:off x="4180114" y="6480175"/>
            <a:ext cx="5656830" cy="440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Image You X Ventures https://unsplash.com/photos/Oalh2MojUuk</a:t>
            </a:r>
          </a:p>
        </p:txBody>
      </p:sp>
    </p:spTree>
    <p:extLst>
      <p:ext uri="{BB962C8B-B14F-4D97-AF65-F5344CB8AC3E}">
        <p14:creationId xmlns:p14="http://schemas.microsoft.com/office/powerpoint/2010/main" val="108141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6BAB7-A09E-4460-896D-93DCC95EE41D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973BE-09F9-4AB3-8B39-F7ED2CABB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6" r="6045"/>
          <a:stretch/>
        </p:blipFill>
        <p:spPr>
          <a:xfrm>
            <a:off x="0" y="0"/>
            <a:ext cx="9144000" cy="5206206"/>
          </a:xfrm>
          <a:prstGeom prst="rect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412A4B-4206-4677-B45C-368910D62133}"/>
              </a:ext>
            </a:extLst>
          </p:cNvPr>
          <p:cNvSpPr txBox="1">
            <a:spLocks/>
          </p:cNvSpPr>
          <p:nvPr/>
        </p:nvSpPr>
        <p:spPr>
          <a:xfrm>
            <a:off x="623888" y="5409518"/>
            <a:ext cx="7886700" cy="117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b="1" dirty="0">
                <a:solidFill>
                  <a:srgbClr val="2A4A88"/>
                </a:solidFill>
                <a:ea typeface="+mj-ea"/>
                <a:cs typeface="+mj-cs"/>
              </a:rPr>
              <a:t>Join us at </a:t>
            </a:r>
            <a:r>
              <a:rPr lang="en-GB" sz="3600" b="1" dirty="0" err="1">
                <a:solidFill>
                  <a:srgbClr val="2A4A88"/>
                </a:solidFill>
                <a:ea typeface="+mj-ea"/>
                <a:cs typeface="+mj-cs"/>
              </a:rPr>
              <a:t>PIDapalooza</a:t>
            </a:r>
            <a:endParaRPr lang="en-GB" sz="3600" b="1" dirty="0">
              <a:solidFill>
                <a:srgbClr val="2A4A8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29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483;p31">
            <a:extLst>
              <a:ext uri="{FF2B5EF4-FFF2-40B4-BE49-F238E27FC236}">
                <a16:creationId xmlns:a16="http://schemas.microsoft.com/office/drawing/2014/main" id="{832FE412-2F67-46F9-BCA6-BAB3B877CDE2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50000"/>
          </a:blip>
          <a:srcRect/>
          <a:stretch/>
        </p:blipFill>
        <p:spPr>
          <a:xfrm>
            <a:off x="5830719" y="3446711"/>
            <a:ext cx="2960982" cy="29668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4;p31">
            <a:extLst>
              <a:ext uri="{FF2B5EF4-FFF2-40B4-BE49-F238E27FC236}">
                <a16:creationId xmlns:a16="http://schemas.microsoft.com/office/drawing/2014/main" id="{8BD816E2-107B-4B21-B247-23D87EE38FBB}"/>
              </a:ext>
            </a:extLst>
          </p:cNvPr>
          <p:cNvSpPr txBox="1"/>
          <p:nvPr/>
        </p:nvSpPr>
        <p:spPr>
          <a:xfrm>
            <a:off x="352299" y="2647705"/>
            <a:ext cx="4931510" cy="253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Arial"/>
              <a:buNone/>
            </a:pPr>
            <a:r>
              <a:rPr lang="en-GB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Thanks for listening!</a:t>
            </a:r>
            <a:endParaRPr dirty="0"/>
          </a:p>
          <a:p>
            <a:pPr marL="228600" marR="0" lvl="0" indent="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rgbClr val="2A4A88"/>
              </a:buClr>
              <a:buSzPts val="1200"/>
              <a:buFont typeface="Arial"/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Arial"/>
              <a:buNone/>
            </a:pPr>
            <a:r>
              <a:rPr lang="en-GB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dirty="0"/>
          </a:p>
          <a:p>
            <a:pPr marL="228600" marR="0" lvl="0" indent="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rgbClr val="2A4A88"/>
              </a:buClr>
              <a:buSzPts val="2100"/>
              <a:buFont typeface="Arial"/>
              <a:buNone/>
            </a:pP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25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5F29-E97D-4429-B50A-43D547CC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7042"/>
            <a:ext cx="7886700" cy="701731"/>
          </a:xfrm>
        </p:spPr>
        <p:txBody>
          <a:bodyPr>
            <a:spAutoFit/>
          </a:bodyPr>
          <a:lstStyle/>
          <a:p>
            <a:r>
              <a:rPr lang="en-GB" dirty="0"/>
              <a:t>Defining a PID policy for EOSC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D513-E467-401C-8CB5-B01553FE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825625"/>
            <a:ext cx="8703945" cy="3877985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Joint activity of Architecture and FAIR Working Groups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Two Task Forces (part of WG) established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800" dirty="0"/>
              <a:t>Policy task force across WGs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800" dirty="0"/>
              <a:t>Technical implementation task force within Architecture WG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Initial PID policy due late November at EOSC Symposium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Consultation planned in 2020 for final release in Q4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216E5-5DC8-4EEC-9D4A-8408ABB0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99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238-A05E-44C1-921F-890645F3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5652"/>
            <a:ext cx="7886700" cy="701731"/>
          </a:xfrm>
        </p:spPr>
        <p:txBody>
          <a:bodyPr>
            <a:spAutoFit/>
          </a:bodyPr>
          <a:lstStyle/>
          <a:p>
            <a:r>
              <a:rPr lang="en-GB" dirty="0"/>
              <a:t>H2020 project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37BE-A677-4973-85A3-9522D710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4235"/>
            <a:ext cx="7886700" cy="286642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3200" dirty="0"/>
              <a:t>Initiatives we are working with include FREYA, RDA GEDE, DONA Foundation, </a:t>
            </a:r>
            <a:r>
              <a:rPr lang="en-GB" sz="3200" dirty="0" err="1"/>
              <a:t>Datacite</a:t>
            </a:r>
            <a:r>
              <a:rPr lang="en-GB" sz="3200" dirty="0"/>
              <a:t> and Linked Data Platform</a:t>
            </a:r>
            <a:endParaRPr lang="en-GB" sz="3200" dirty="0">
              <a:highlight>
                <a:srgbClr val="FFFF00"/>
              </a:highlight>
            </a:endParaRPr>
          </a:p>
          <a:p>
            <a:r>
              <a:rPr lang="en-GB" sz="3200" dirty="0"/>
              <a:t>Reuse outputs from RDA Working Groups</a:t>
            </a:r>
            <a:endParaRPr lang="en-GB" sz="3200" dirty="0">
              <a:highlight>
                <a:srgbClr val="FFFF00"/>
              </a:highlight>
            </a:endParaRPr>
          </a:p>
          <a:p>
            <a:r>
              <a:rPr lang="en-GB" sz="3200" dirty="0"/>
              <a:t>Make use of PIDForum.org for consultation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EDF2D-4370-4D35-A55C-94849919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8581" y="6545467"/>
            <a:ext cx="5572664" cy="331932"/>
          </a:xfrm>
        </p:spPr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328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5F70-407E-449C-AE50-8DD00498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7042"/>
            <a:ext cx="7886700" cy="701731"/>
          </a:xfrm>
        </p:spPr>
        <p:txBody>
          <a:bodyPr>
            <a:spAutoFit/>
          </a:bodyPr>
          <a:lstStyle/>
          <a:p>
            <a:r>
              <a:rPr lang="en-GB" dirty="0"/>
              <a:t>PID Task Force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DD0E-F562-43B5-A13A-7F2B7AB6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5591" y="1552791"/>
            <a:ext cx="4841421" cy="4693593"/>
          </a:xfrm>
        </p:spPr>
        <p:txBody>
          <a:bodyPr>
            <a:spAutoFit/>
          </a:bodyPr>
          <a:lstStyle/>
          <a:p>
            <a:pPr marL="457200" lvl="0" indent="-342900">
              <a:lnSpc>
                <a:spcPct val="100000"/>
              </a:lnSpc>
              <a:spcBef>
                <a:spcPts val="600"/>
              </a:spcBef>
              <a:buSzPts val="1800"/>
              <a:buChar char="●"/>
            </a:pPr>
            <a:r>
              <a:rPr lang="en-GB" sz="2400" dirty="0"/>
              <a:t>FAIR Principles and Extended FAIR Digital Object Requirements</a:t>
            </a:r>
          </a:p>
          <a:p>
            <a:pPr marL="457200" lvl="0" indent="-342900">
              <a:lnSpc>
                <a:spcPct val="100000"/>
              </a:lnSpc>
              <a:spcBef>
                <a:spcPts val="600"/>
              </a:spcBef>
              <a:buSzPts val="1800"/>
              <a:buChar char="●"/>
            </a:pPr>
            <a:r>
              <a:rPr lang="en-GB" sz="2400" dirty="0"/>
              <a:t>GEDE PID Document</a:t>
            </a:r>
          </a:p>
          <a:p>
            <a:pPr marL="457200" lvl="0" indent="-342900">
              <a:lnSpc>
                <a:spcPct val="100000"/>
              </a:lnSpc>
              <a:spcBef>
                <a:spcPts val="600"/>
              </a:spcBef>
              <a:buSzPts val="1800"/>
              <a:buChar char="●"/>
            </a:pPr>
            <a:r>
              <a:rPr lang="en-GB" sz="2400" dirty="0"/>
              <a:t>RDA Europe Conference on PIDs</a:t>
            </a:r>
          </a:p>
          <a:p>
            <a:pPr marL="457200" lvl="0" indent="-342900">
              <a:lnSpc>
                <a:spcPct val="100000"/>
              </a:lnSpc>
              <a:spcBef>
                <a:spcPts val="600"/>
              </a:spcBef>
              <a:buSzPts val="1800"/>
              <a:buChar char="●"/>
            </a:pPr>
            <a:r>
              <a:rPr lang="en-GB" sz="2400" dirty="0"/>
              <a:t>PLOS Paper on URIs</a:t>
            </a:r>
          </a:p>
          <a:p>
            <a:pPr marL="457200" lvl="0" indent="-342900">
              <a:lnSpc>
                <a:spcPct val="100000"/>
              </a:lnSpc>
              <a:spcBef>
                <a:spcPts val="600"/>
              </a:spcBef>
              <a:buSzPts val="1800"/>
              <a:buChar char="●"/>
            </a:pPr>
            <a:r>
              <a:rPr lang="en-GB" sz="2400" dirty="0"/>
              <a:t>IoT and Industrial Data Challenges</a:t>
            </a:r>
          </a:p>
          <a:p>
            <a:pPr marL="457200" lvl="0" indent="-342900">
              <a:lnSpc>
                <a:spcPct val="100000"/>
              </a:lnSpc>
              <a:spcBef>
                <a:spcPts val="600"/>
              </a:spcBef>
              <a:buSzPts val="1800"/>
              <a:buChar char="●"/>
            </a:pPr>
            <a:r>
              <a:rPr lang="en-GB" sz="2400" dirty="0"/>
              <a:t>Turning FAIR into Reality report (FAIR Digital Object, FAIR Ecosystem)</a:t>
            </a:r>
          </a:p>
          <a:p>
            <a:pPr marL="457200" lvl="0" indent="-342900">
              <a:lnSpc>
                <a:spcPct val="100000"/>
              </a:lnSpc>
              <a:spcBef>
                <a:spcPts val="600"/>
              </a:spcBef>
              <a:buSzPts val="1800"/>
              <a:buChar char="●"/>
            </a:pPr>
            <a:r>
              <a:rPr lang="en-GB" sz="2400" dirty="0"/>
              <a:t>ODIN, THOR, and FREYA projects</a:t>
            </a:r>
          </a:p>
          <a:p>
            <a:pPr marL="457200" lvl="0" indent="-342900">
              <a:lnSpc>
                <a:spcPct val="100000"/>
              </a:lnSpc>
              <a:spcBef>
                <a:spcPts val="600"/>
              </a:spcBef>
              <a:buSzPts val="1800"/>
              <a:buChar char="●"/>
            </a:pPr>
            <a:r>
              <a:rPr lang="en-GB" sz="2400" dirty="0"/>
              <a:t>DONA Foundation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7F62A-875B-49B1-8365-CCAA5D7F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 dirty="0"/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8F1FC46E-B533-4C7A-8010-E1C9C75EB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840627"/>
              </p:ext>
            </p:extLst>
          </p:nvPr>
        </p:nvGraphicFramePr>
        <p:xfrm>
          <a:off x="545781" y="1554480"/>
          <a:ext cx="3266941" cy="4954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88550" y="4534335"/>
            <a:ext cx="1784392" cy="1249017"/>
            <a:chOff x="1453609" y="1464275"/>
            <a:chExt cx="1784392" cy="1249017"/>
          </a:xfrm>
          <a:solidFill>
            <a:schemeClr val="accent2"/>
          </a:solidFill>
        </p:grpSpPr>
        <p:sp>
          <p:nvSpPr>
            <p:cNvPr id="8" name="Rounded Rectangle 7"/>
            <p:cNvSpPr/>
            <p:nvPr/>
          </p:nvSpPr>
          <p:spPr>
            <a:xfrm>
              <a:off x="1453609" y="1464275"/>
              <a:ext cx="1784392" cy="1249017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514592" y="1525258"/>
              <a:ext cx="1662426" cy="11270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2400" kern="1200" dirty="0">
                  <a:latin typeface="Calibri" panose="020F0502020204030204" pitchFamily="34" charset="0"/>
                </a:rPr>
                <a:t>Derive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de-DE" sz="2400" dirty="0" err="1">
                  <a:latin typeface="Calibri" panose="020F0502020204030204" pitchFamily="34" charset="0"/>
                </a:rPr>
                <a:t>PID</a:t>
              </a:r>
              <a:r>
                <a:rPr lang="de-DE" sz="2400" dirty="0">
                  <a:latin typeface="Calibri" panose="020F0502020204030204" pitchFamily="34" charset="0"/>
                </a:rPr>
                <a:t> </a:t>
              </a:r>
              <a:r>
                <a:rPr lang="de-DE" sz="2400" dirty="0" err="1">
                  <a:latin typeface="Calibri" panose="020F0502020204030204" pitchFamily="34" charset="0"/>
                </a:rPr>
                <a:t>Policies</a:t>
              </a:r>
              <a:endParaRPr lang="de-DE" sz="2400" dirty="0">
                <a:latin typeface="Calibri" panose="020F0502020204030204" pitchFamily="34" charset="0"/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de-DE" sz="2400" kern="1200" dirty="0">
                  <a:latin typeface="Calibri" panose="020F0502020204030204" pitchFamily="34" charset="0"/>
                </a:rPr>
                <a:t>(</a:t>
              </a:r>
              <a:r>
                <a:rPr lang="de-DE" sz="2400" kern="1200" dirty="0" err="1">
                  <a:latin typeface="Calibri" panose="020F0502020204030204" pitchFamily="34" charset="0"/>
                </a:rPr>
                <a:t>to</a:t>
              </a:r>
              <a:r>
                <a:rPr lang="de-DE" sz="2400" kern="1200" dirty="0">
                  <a:latin typeface="Calibri" panose="020F0502020204030204" pitchFamily="34" charset="0"/>
                </a:rPr>
                <a:t> do)</a:t>
              </a:r>
              <a:endParaRPr lang="x-none" sz="2000" kern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0" name="Bent-Up Arrow 9"/>
          <p:cNvSpPr/>
          <p:nvPr/>
        </p:nvSpPr>
        <p:spPr>
          <a:xfrm rot="16200000" flipH="1">
            <a:off x="2271533" y="4333254"/>
            <a:ext cx="1059986" cy="89147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5184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3D54C5-86F2-415A-A2AF-62279119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7042"/>
            <a:ext cx="7886700" cy="701731"/>
          </a:xfrm>
        </p:spPr>
        <p:txBody>
          <a:bodyPr>
            <a:spAutoFit/>
          </a:bodyPr>
          <a:lstStyle/>
          <a:p>
            <a:r>
              <a:rPr lang="en-GB" dirty="0"/>
              <a:t>Key issues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41B3DB-AA70-4479-BAE8-A5914BF58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9120"/>
            <a:ext cx="8101282" cy="4196020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/>
              <a:t>EOSC policy needs to be balanced (URIs, Handles, DOIs, etc.) and can’t preference one approach over another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solidFill>
                  <a:schemeClr val="dk1"/>
                </a:solidFill>
              </a:rPr>
              <a:t>We need to address all use cases – data, labs and publications</a:t>
            </a:r>
            <a:endParaRPr lang="en-GB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/>
              <a:t>PIDs need to be globally unique, persistent and resolvable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/>
              <a:t>Interoperability between </a:t>
            </a:r>
            <a:r>
              <a:rPr lang="en-GB" sz="2000" dirty="0" err="1"/>
              <a:t>PIDs</a:t>
            </a:r>
            <a:endParaRPr lang="en-GB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de-DE" sz="2000" dirty="0" err="1"/>
              <a:t>Scalability</a:t>
            </a:r>
            <a:r>
              <a:rPr lang="de-DE" sz="2000" dirty="0"/>
              <a:t> (</a:t>
            </a:r>
            <a:r>
              <a:rPr lang="de-DE" sz="2000" dirty="0" err="1"/>
              <a:t>trillions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PIDs</a:t>
            </a:r>
            <a:r>
              <a:rPr lang="de-DE" sz="2000" dirty="0"/>
              <a:t> due </a:t>
            </a:r>
            <a:r>
              <a:rPr lang="de-DE" sz="2000" dirty="0" err="1"/>
              <a:t>to</a:t>
            </a:r>
            <a:r>
              <a:rPr lang="de-DE" sz="2000" dirty="0"/>
              <a:t> FAIR </a:t>
            </a:r>
            <a:r>
              <a:rPr lang="de-DE" sz="2000" dirty="0" err="1"/>
              <a:t>F1</a:t>
            </a:r>
            <a:r>
              <a:rPr lang="de-DE" sz="2000" dirty="0"/>
              <a:t>)</a:t>
            </a:r>
            <a:endParaRPr lang="en-GB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solidFill>
                  <a:schemeClr val="dk1"/>
                </a:solidFill>
              </a:rPr>
              <a:t>PID system needs to be served by trusted registration authorities and service providers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/>
              <a:t>Desire for lean, scalable and low-cost PID services </a:t>
            </a:r>
            <a:endParaRPr lang="en-GB" sz="2000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solidFill>
                  <a:schemeClr val="dk1"/>
                </a:solidFill>
              </a:rPr>
              <a:t>PID types need to be mature - have stable and trusted schemes with established PID service provider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A12155-FF3C-44C2-9B1D-1B9CF034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12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145" y="1874077"/>
            <a:ext cx="6154415" cy="42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23920" y="1731075"/>
            <a:ext cx="3259360" cy="43293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/>
          <a:p>
            <a:pPr marL="0" indent="0">
              <a:buNone/>
            </a:pPr>
            <a:r>
              <a:rPr lang="en" sz="2600" b="1" dirty="0"/>
              <a:t>Primary target</a:t>
            </a:r>
            <a:r>
              <a:rPr lang="en" sz="2600" dirty="0"/>
              <a:t>:</a:t>
            </a:r>
          </a:p>
          <a:p>
            <a:pPr marL="0" indent="0">
              <a:buNone/>
            </a:pPr>
            <a:r>
              <a:rPr lang="en" sz="2600" dirty="0"/>
              <a:t>FAIR Digital Objects</a:t>
            </a:r>
            <a:endParaRPr sz="2600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600" dirty="0"/>
              <a:t>FAIR ecosystem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GB" sz="2600" dirty="0"/>
              <a:t>PIDs for DOs and all entities needed to make them FAIR e.g. people, organisations, software, services…</a:t>
            </a:r>
            <a:endParaRPr sz="2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From </a:t>
            </a:r>
            <a:r>
              <a:rPr lang="en" sz="1600" i="1" dirty="0"/>
              <a:t>Turning FAIR into reality</a:t>
            </a:r>
            <a:r>
              <a:rPr lang="en" sz="1600" dirty="0"/>
              <a:t>, </a:t>
            </a:r>
            <a:r>
              <a:rPr lang="en" sz="1600" u="sng" dirty="0">
                <a:solidFill>
                  <a:schemeClr val="hlink"/>
                </a:solidFill>
                <a:hlinkClick r:id="rId4"/>
              </a:rPr>
              <a:t>https://doi.org/10.2777/1524</a:t>
            </a:r>
            <a:r>
              <a:rPr lang="en" sz="1600" dirty="0"/>
              <a:t> </a:t>
            </a:r>
            <a:endParaRPr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708B16-C7D1-4279-9660-707EA84B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96237"/>
            <a:ext cx="8520600" cy="794033"/>
          </a:xfrm>
        </p:spPr>
        <p:txBody>
          <a:bodyPr>
            <a:spAutoFit/>
          </a:bodyPr>
          <a:lstStyle/>
          <a:p>
            <a:r>
              <a:rPr lang="en-GB" sz="4400" b="1" dirty="0">
                <a:latin typeface="+mn-lt"/>
              </a:rPr>
              <a:t>FAIR DO in Turning FAIR into Reality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DFCF36-FC9B-4DDA-8326-E7C811414FA2}"/>
              </a:ext>
            </a:extLst>
          </p:cNvPr>
          <p:cNvSpPr/>
          <p:nvPr/>
        </p:nvSpPr>
        <p:spPr>
          <a:xfrm>
            <a:off x="2449286" y="6534834"/>
            <a:ext cx="6694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Towards a European PID Service Amsterdam, 4-5 November, GEANT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708B16-C7D1-4279-9660-707EA84B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93367"/>
            <a:ext cx="8520600" cy="794033"/>
          </a:xfrm>
        </p:spPr>
        <p:txBody>
          <a:bodyPr>
            <a:spAutoFit/>
          </a:bodyPr>
          <a:lstStyle/>
          <a:p>
            <a:r>
              <a:rPr lang="en-GB" sz="4400" b="1" dirty="0">
                <a:latin typeface="+mn-lt"/>
              </a:rPr>
              <a:t>FAIR DO in </a:t>
            </a:r>
            <a:r>
              <a:rPr lang="en-GB" sz="4400" b="1" dirty="0" err="1">
                <a:latin typeface="+mn-lt"/>
              </a:rPr>
              <a:t>GEDE</a:t>
            </a:r>
            <a:r>
              <a:rPr lang="en-GB" sz="4400" b="1" dirty="0">
                <a:latin typeface="+mn-lt"/>
              </a:rPr>
              <a:t> &amp; </a:t>
            </a:r>
            <a:r>
              <a:rPr lang="en-GB" sz="4400" b="1" dirty="0" err="1">
                <a:latin typeface="+mn-lt"/>
              </a:rPr>
              <a:t>GOFAIR</a:t>
            </a:r>
            <a:endParaRPr lang="en-GB" sz="44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DFCF36-FC9B-4DDA-8326-E7C811414FA2}"/>
              </a:ext>
            </a:extLst>
          </p:cNvPr>
          <p:cNvSpPr/>
          <p:nvPr/>
        </p:nvSpPr>
        <p:spPr>
          <a:xfrm>
            <a:off x="2449286" y="6534834"/>
            <a:ext cx="6694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Towards a European PID Service Amsterdam, 4-5 November, GEANT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18" y="1416328"/>
            <a:ext cx="86344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Resolving</a:t>
            </a:r>
            <a:r>
              <a:rPr lang="de-DE" sz="2400" dirty="0"/>
              <a:t> PIDs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key</a:t>
            </a:r>
            <a:r>
              <a:rPr lang="de-DE" sz="2400" dirty="0"/>
              <a:t> (</a:t>
            </a:r>
            <a:r>
              <a:rPr lang="de-DE" sz="2400" b="1" dirty="0" err="1"/>
              <a:t>binding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basic</a:t>
            </a:r>
            <a:r>
              <a:rPr lang="de-DE" sz="2400" dirty="0"/>
              <a:t> </a:t>
            </a:r>
            <a:r>
              <a:rPr lang="de-DE" sz="2400" dirty="0" err="1"/>
              <a:t>FAIRness</a:t>
            </a:r>
            <a:r>
              <a:rPr lang="de-DE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DO Content </a:t>
            </a:r>
            <a:r>
              <a:rPr lang="de-DE" sz="2400" dirty="0" err="1"/>
              <a:t>arbitrary</a:t>
            </a:r>
            <a:r>
              <a:rPr lang="de-DE" sz="2400" dirty="0"/>
              <a:t> (</a:t>
            </a:r>
            <a:r>
              <a:rPr lang="de-DE" sz="2400" b="1" dirty="0" err="1"/>
              <a:t>abstraction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details</a:t>
            </a:r>
            <a:r>
              <a:rPr lang="de-DE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associating</a:t>
            </a:r>
            <a:r>
              <a:rPr lang="de-DE" sz="2400" dirty="0"/>
              <a:t> </a:t>
            </a:r>
            <a:r>
              <a:rPr lang="de-DE" sz="2400" dirty="0" err="1"/>
              <a:t>types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DOs (</a:t>
            </a:r>
            <a:r>
              <a:rPr lang="de-DE" sz="2400" dirty="0" err="1"/>
              <a:t>way</a:t>
            </a:r>
            <a:r>
              <a:rPr lang="de-DE" sz="2400" dirty="0"/>
              <a:t> </a:t>
            </a:r>
            <a:r>
              <a:rPr lang="de-DE" sz="2400" dirty="0" err="1"/>
              <a:t>towards</a:t>
            </a:r>
            <a:r>
              <a:rPr lang="de-DE" sz="2400" dirty="0"/>
              <a:t> </a:t>
            </a:r>
            <a:r>
              <a:rPr lang="de-DE" sz="2400" b="1" dirty="0" err="1"/>
              <a:t>automation</a:t>
            </a:r>
            <a:r>
              <a:rPr lang="de-DE" sz="2400" dirty="0"/>
              <a:t>)</a:t>
            </a:r>
            <a:endParaRPr lang="de-DE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all must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machine-actionable</a:t>
            </a:r>
            <a:r>
              <a:rPr lang="de-DE" sz="2400" dirty="0"/>
              <a:t>!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4" y="3654011"/>
            <a:ext cx="2977910" cy="2085420"/>
          </a:xfrm>
          <a:prstGeom prst="rect">
            <a:avLst/>
          </a:prstGeom>
        </p:spPr>
      </p:pic>
      <p:pic>
        <p:nvPicPr>
          <p:cNvPr id="9" name="Grafik 7">
            <a:extLst>
              <a:ext uri="{FF2B5EF4-FFF2-40B4-BE49-F238E27FC236}">
                <a16:creationId xmlns:a16="http://schemas.microsoft.com/office/drawing/2014/main" id="{42348C9E-B67E-4F7F-B8E7-2722559B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74" y="3198217"/>
            <a:ext cx="5848617" cy="34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5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DD36DD-80D2-4C9C-BA23-278DC8E6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on existing infrastructure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71D85D-4403-4F3A-AC82-B4EC12007612}"/>
              </a:ext>
            </a:extLst>
          </p:cNvPr>
          <p:cNvSpPr txBox="1">
            <a:spLocks/>
          </p:cNvSpPr>
          <p:nvPr/>
        </p:nvSpPr>
        <p:spPr>
          <a:xfrm>
            <a:off x="1743895" y="1690689"/>
            <a:ext cx="7122520" cy="293208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Organizations</a:t>
            </a:r>
            <a:br>
              <a:rPr lang="en-GB" sz="2400" dirty="0"/>
            </a:br>
            <a:r>
              <a:rPr lang="en-GB" sz="2400" dirty="0"/>
              <a:t>Research Organization Registry </a:t>
            </a:r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https://ror.org/</a:t>
            </a:r>
            <a:r>
              <a:rPr lang="en-GB" sz="2400" dirty="0"/>
              <a:t> </a:t>
            </a:r>
          </a:p>
          <a:p>
            <a:r>
              <a:rPr lang="en-GB" sz="2400" dirty="0"/>
              <a:t>Instruments</a:t>
            </a:r>
            <a:br>
              <a:rPr lang="en-GB" sz="2400" dirty="0"/>
            </a:br>
            <a:r>
              <a:rPr lang="en-GB" sz="2400" dirty="0"/>
              <a:t>RDA Persistent Identification of Instruments WG </a:t>
            </a:r>
          </a:p>
          <a:p>
            <a:endParaRPr lang="en-GB" sz="2400" dirty="0"/>
          </a:p>
          <a:p>
            <a:r>
              <a:rPr lang="en-GB" sz="2400" dirty="0"/>
              <a:t>Researchers e.g. ORCIDs</a:t>
            </a:r>
          </a:p>
          <a:p>
            <a:r>
              <a:rPr lang="en-GB" sz="2400" dirty="0"/>
              <a:t>Datasets e.g. Handles, DOIs, </a:t>
            </a:r>
            <a:endParaRPr lang="en-GB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1BEE640-731A-4F9F-9620-BC49C4AFA115}"/>
              </a:ext>
            </a:extLst>
          </p:cNvPr>
          <p:cNvSpPr/>
          <p:nvPr/>
        </p:nvSpPr>
        <p:spPr>
          <a:xfrm>
            <a:off x="1489168" y="1683470"/>
            <a:ext cx="210669" cy="1094390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2996363-E9FB-4C2A-B36B-F924914FC70C}"/>
              </a:ext>
            </a:extLst>
          </p:cNvPr>
          <p:cNvSpPr/>
          <p:nvPr/>
        </p:nvSpPr>
        <p:spPr>
          <a:xfrm>
            <a:off x="1489168" y="3669452"/>
            <a:ext cx="210669" cy="1085111"/>
          </a:xfrm>
          <a:prstGeom prst="leftBrace">
            <a:avLst>
              <a:gd name="adj1" fmla="val 8333"/>
              <a:gd name="adj2" fmla="val 48919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62A44-1329-40D5-95B0-37137F99700C}"/>
              </a:ext>
            </a:extLst>
          </p:cNvPr>
          <p:cNvSpPr txBox="1"/>
          <p:nvPr/>
        </p:nvSpPr>
        <p:spPr>
          <a:xfrm>
            <a:off x="277585" y="1883624"/>
            <a:ext cx="121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B050"/>
                </a:solidFill>
              </a:rPr>
              <a:t>Emerging</a:t>
            </a:r>
            <a:br>
              <a:rPr lang="en-GB" sz="1800" dirty="0">
                <a:solidFill>
                  <a:srgbClr val="00B050"/>
                </a:solidFill>
              </a:rPr>
            </a:br>
            <a:r>
              <a:rPr lang="en-GB" sz="1800" dirty="0">
                <a:solidFill>
                  <a:srgbClr val="00B050"/>
                </a:solidFill>
              </a:rPr>
              <a:t>PID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C9CEB-CE4B-49F3-B6E7-FF61BE4ED447}"/>
              </a:ext>
            </a:extLst>
          </p:cNvPr>
          <p:cNvSpPr txBox="1"/>
          <p:nvPr/>
        </p:nvSpPr>
        <p:spPr>
          <a:xfrm>
            <a:off x="196714" y="3872094"/>
            <a:ext cx="1397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Established PID 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EAB61C-E3EC-4D57-85C8-44CB4452EB4C}"/>
              </a:ext>
            </a:extLst>
          </p:cNvPr>
          <p:cNvSpPr/>
          <p:nvPr/>
        </p:nvSpPr>
        <p:spPr>
          <a:xfrm>
            <a:off x="0" y="5179110"/>
            <a:ext cx="91440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dk1"/>
                </a:solidFill>
              </a:rPr>
              <a:t>Support as core mature PID Schemes for at least publications, data, and people</a:t>
            </a:r>
          </a:p>
          <a:p>
            <a:pPr marL="4826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dk1"/>
                </a:solidFill>
              </a:rPr>
              <a:t>Consider as additional candidate Core PID Resource Types: Organisations, Grants and Funding,  Instruments and Equipment, and Software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B62EDA-02B1-41E6-9206-3AC69992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804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0" y="448313"/>
            <a:ext cx="9144000" cy="7016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anchor="b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8C93"/>
              </a:buClr>
              <a:buSzPts val="4400"/>
            </a:pPr>
            <a:r>
              <a:rPr lang="en" dirty="0">
                <a:sym typeface="Arial"/>
              </a:rPr>
              <a:t>PID Services</a:t>
            </a:r>
            <a:endParaRPr dirty="0"/>
          </a:p>
        </p:txBody>
      </p:sp>
      <p:graphicFrame>
        <p:nvGraphicFramePr>
          <p:cNvPr id="203" name="Google Shape;203;p33"/>
          <p:cNvGraphicFramePr/>
          <p:nvPr>
            <p:extLst>
              <p:ext uri="{D42A27DB-BD31-4B8C-83A1-F6EECF244321}">
                <p14:modId xmlns:p14="http://schemas.microsoft.com/office/powerpoint/2010/main" val="1549846909"/>
              </p:ext>
            </p:extLst>
          </p:nvPr>
        </p:nvGraphicFramePr>
        <p:xfrm>
          <a:off x="3707904" y="1304668"/>
          <a:ext cx="5353903" cy="51528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6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8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PID Service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Description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User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16">
                <a:tc>
                  <a:txBody>
                    <a:bodyPr/>
                    <a:lstStyle/>
                    <a:p>
                      <a:pPr marL="1587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</a:rPr>
                        <a:t>PID creation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Creating new PIDs conformant to a PID Scheme,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Resource Creator/Owner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53">
                <a:tc>
                  <a:txBody>
                    <a:bodyPr/>
                    <a:lstStyle/>
                    <a:p>
                      <a:pPr marL="1587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</a:rPr>
                        <a:t>PID assignment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</a:rPr>
                        <a:t>   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assignment of PIDs from a PID Scheme to a resource and the association of metadata on the resource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Resource Creator/Owner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453">
                <a:tc>
                  <a:txBody>
                    <a:bodyPr/>
                    <a:lstStyle/>
                    <a:p>
                      <a:pPr marL="1587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</a:rPr>
                        <a:t>PID resolution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</a:rPr>
                        <a:t>: 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the direction to the associated resource from a PID under a PID Scheme,  either directly or to a digital proxy.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Resource Seeker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453">
                <a:tc>
                  <a:txBody>
                    <a:bodyPr/>
                    <a:lstStyle/>
                    <a:p>
                      <a:pPr marL="1587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</a:rPr>
                        <a:t>PID description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 the delivery of the metadata associated with a PID under a PID Scheme to allow the user to assess the associated resource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Resource Seeker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16">
                <a:tc>
                  <a:txBody>
                    <a:bodyPr/>
                    <a:lstStyle/>
                    <a:p>
                      <a:pPr marL="1587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</a:rPr>
                        <a:t>PID search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the PID collection should be searchable via its metadata to discover resources.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Resource Seeker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28650" y="3960262"/>
            <a:ext cx="2467754" cy="2349267"/>
            <a:chOff x="520475" y="1730550"/>
            <a:chExt cx="3999000" cy="4119725"/>
          </a:xfrm>
        </p:grpSpPr>
        <p:sp>
          <p:nvSpPr>
            <p:cNvPr id="5" name="Google Shape;176;p31"/>
            <p:cNvSpPr/>
            <p:nvPr/>
          </p:nvSpPr>
          <p:spPr>
            <a:xfrm>
              <a:off x="520475" y="1730550"/>
              <a:ext cx="3999000" cy="4117800"/>
            </a:xfrm>
            <a:prstGeom prst="ellipse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050"/>
            </a:p>
          </p:txBody>
        </p:sp>
        <p:sp>
          <p:nvSpPr>
            <p:cNvPr id="6" name="Google Shape;177;p31"/>
            <p:cNvSpPr/>
            <p:nvPr/>
          </p:nvSpPr>
          <p:spPr>
            <a:xfrm>
              <a:off x="989750" y="2549675"/>
              <a:ext cx="2987400" cy="3300600"/>
            </a:xfrm>
            <a:prstGeom prst="ellipse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050"/>
            </a:p>
          </p:txBody>
        </p:sp>
        <p:sp>
          <p:nvSpPr>
            <p:cNvPr id="7" name="Google Shape;178;p31"/>
            <p:cNvSpPr/>
            <p:nvPr/>
          </p:nvSpPr>
          <p:spPr>
            <a:xfrm>
              <a:off x="1435449" y="3639534"/>
              <a:ext cx="2108100" cy="2180100"/>
            </a:xfrm>
            <a:prstGeom prst="ellipse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050"/>
            </a:p>
          </p:txBody>
        </p:sp>
        <p:sp>
          <p:nvSpPr>
            <p:cNvPr id="8" name="Google Shape;182;p31"/>
            <p:cNvSpPr/>
            <p:nvPr/>
          </p:nvSpPr>
          <p:spPr>
            <a:xfrm>
              <a:off x="1748593" y="4665109"/>
              <a:ext cx="1565034" cy="1132199"/>
            </a:xfrm>
            <a:prstGeom prst="ellipse">
              <a:avLst/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100" b="1" dirty="0"/>
                <a:t>Compliance</a:t>
              </a:r>
              <a:endParaRPr sz="1100" b="1" dirty="0"/>
            </a:p>
          </p:txBody>
        </p:sp>
        <p:sp>
          <p:nvSpPr>
            <p:cNvPr id="9" name="Google Shape;185;p31"/>
            <p:cNvSpPr txBox="1"/>
            <p:nvPr/>
          </p:nvSpPr>
          <p:spPr>
            <a:xfrm>
              <a:off x="1571860" y="3842075"/>
              <a:ext cx="1918499" cy="7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>
                <a:defRPr lang="it-IT"/>
              </a:defPPr>
              <a:lvl1pPr algn="ctr">
                <a:spcBef>
                  <a:spcPts val="0"/>
                </a:spcBef>
                <a:spcAft>
                  <a:spcPts val="0"/>
                </a:spcAft>
                <a:defRPr sz="1100" b="1">
                  <a:latin typeface="Calibri"/>
                  <a:ea typeface="Calibri"/>
                  <a:cs typeface="Calibri"/>
                </a:defRPr>
              </a:lvl1pPr>
            </a:lstStyle>
            <a:p>
              <a:r>
                <a:rPr lang="en" dirty="0">
                  <a:sym typeface="Calibri"/>
                </a:rPr>
                <a:t>Federating and enabling services</a:t>
              </a:r>
              <a:endParaRPr dirty="0">
                <a:sym typeface="Calibri"/>
              </a:endParaRPr>
            </a:p>
          </p:txBody>
        </p:sp>
        <p:sp>
          <p:nvSpPr>
            <p:cNvPr id="10" name="Google Shape;186;p31"/>
            <p:cNvSpPr txBox="1"/>
            <p:nvPr/>
          </p:nvSpPr>
          <p:spPr>
            <a:xfrm>
              <a:off x="1571860" y="2782982"/>
              <a:ext cx="1918499" cy="7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>
                <a:defRPr lang="it-IT"/>
              </a:defPPr>
              <a:lvl1pPr algn="ctr">
                <a:spcBef>
                  <a:spcPts val="0"/>
                </a:spcBef>
                <a:spcAft>
                  <a:spcPts val="0"/>
                </a:spcAft>
                <a:defRPr sz="1100" b="1">
                  <a:latin typeface="Calibri"/>
                  <a:ea typeface="Calibri"/>
                  <a:cs typeface="Calibri"/>
                </a:defRPr>
              </a:lvl1pPr>
            </a:lstStyle>
            <a:p>
              <a:r>
                <a:rPr lang="en" dirty="0">
                  <a:sym typeface="Calibri"/>
                </a:rPr>
                <a:t>Shared Resources</a:t>
              </a:r>
              <a:endParaRPr dirty="0">
                <a:sym typeface="Calibri"/>
              </a:endParaRPr>
            </a:p>
          </p:txBody>
        </p:sp>
        <p:sp>
          <p:nvSpPr>
            <p:cNvPr id="11" name="Google Shape;187;p31"/>
            <p:cNvSpPr txBox="1"/>
            <p:nvPr/>
          </p:nvSpPr>
          <p:spPr>
            <a:xfrm>
              <a:off x="1571860" y="1761808"/>
              <a:ext cx="1918499" cy="7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100" b="1" dirty="0">
                  <a:latin typeface="Calibri"/>
                  <a:ea typeface="Calibri"/>
                  <a:cs typeface="Calibri"/>
                  <a:sym typeface="Calibri"/>
                </a:rPr>
                <a:t>Added Value </a:t>
              </a:r>
              <a:endParaRPr sz="1100" b="1" dirty="0"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100" b="1" dirty="0">
                  <a:latin typeface="Calibri"/>
                  <a:ea typeface="Calibri"/>
                  <a:cs typeface="Calibri"/>
                  <a:sym typeface="Calibri"/>
                </a:rPr>
                <a:t>Resource</a:t>
              </a:r>
              <a:endParaRPr sz="11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81;p31"/>
          <p:cNvSpPr txBox="1"/>
          <p:nvPr/>
        </p:nvSpPr>
        <p:spPr>
          <a:xfrm>
            <a:off x="179510" y="1404275"/>
            <a:ext cx="3641992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Core PID Services are:</a:t>
            </a:r>
            <a:endParaRPr lang="en-GB" sz="2200" dirty="0">
              <a:latin typeface="Calibri"/>
              <a:ea typeface="Calibri"/>
              <a:cs typeface="Calibri"/>
              <a:sym typeface="Calibri"/>
            </a:endParaRPr>
          </a:p>
          <a:p>
            <a:pPr marL="268288" indent="-258763"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sz="2200" dirty="0">
                <a:latin typeface="Calibri"/>
                <a:ea typeface="Calibri"/>
                <a:cs typeface="Calibri"/>
                <a:sym typeface="Calibri"/>
              </a:rPr>
              <a:t>PID Policy (</a:t>
            </a:r>
            <a:r>
              <a:rPr lang="en-GB" sz="2200" dirty="0" err="1">
                <a:latin typeface="Calibri"/>
                <a:ea typeface="Calibri"/>
                <a:cs typeface="Calibri"/>
                <a:sym typeface="Calibri"/>
              </a:rPr>
              <a:t>RoP</a:t>
            </a:r>
            <a:r>
              <a:rPr lang="en-GB" sz="2200" dirty="0">
                <a:latin typeface="Calibri"/>
                <a:ea typeface="Calibri"/>
                <a:cs typeface="Calibri"/>
                <a:sym typeface="Calibri"/>
              </a:rPr>
              <a:t>?) compliant</a:t>
            </a:r>
          </a:p>
          <a:p>
            <a:pPr marL="268288" indent="-258763"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Enabler of FAIR Data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268288" indent="-258763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Part of federating core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Domain Specific PID Services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268288" indent="-257175"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Shared or Added Value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8A4B4-E5C6-4D60-B7EB-8265825D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European PID Service Amsterdam, 4-5 November, GEANT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48530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OSC Secretariat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5A50BA2-9F29-4424-B958-2472C14F1FA9}" vid="{3BCE5DE3-00B2-4343-B9B9-5C7309B49BF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EOSC FAIR WG PowerPoint Template v2</Template>
  <TotalTime>0</TotalTime>
  <Words>957</Words>
  <Application>Microsoft Office PowerPoint</Application>
  <PresentationFormat>On-screen Show (4:3)</PresentationFormat>
  <Paragraphs>133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Custom Design</vt:lpstr>
      <vt:lpstr>EOSC Secretariat</vt:lpstr>
      <vt:lpstr>PID requirements for EOSC</vt:lpstr>
      <vt:lpstr>Defining a PID policy for EOSC</vt:lpstr>
      <vt:lpstr>H2020 project inputs</vt:lpstr>
      <vt:lpstr>PID Task Force literature review</vt:lpstr>
      <vt:lpstr>Key issues</vt:lpstr>
      <vt:lpstr>FAIR DO in Turning FAIR into Reality</vt:lpstr>
      <vt:lpstr>FAIR DO in GEDE &amp; GOFAIR</vt:lpstr>
      <vt:lpstr>Build on existing infrastructure</vt:lpstr>
      <vt:lpstr>PID Services</vt:lpstr>
      <vt:lpstr>Conditions for Service Providers</vt:lpstr>
      <vt:lpstr>Feedback from EOSC@RDA event</vt:lpstr>
      <vt:lpstr>Upcoming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Soapbox session: mission, mandate and outputs</dc:title>
  <dc:creator>Sarah Jones</dc:creator>
  <cp:lastModifiedBy>karelluyben</cp:lastModifiedBy>
  <cp:revision>133</cp:revision>
  <dcterms:created xsi:type="dcterms:W3CDTF">2019-05-05T16:39:23Z</dcterms:created>
  <dcterms:modified xsi:type="dcterms:W3CDTF">2019-11-06T18:37:13Z</dcterms:modified>
</cp:coreProperties>
</file>