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4" r:id="rId2"/>
    <p:sldId id="405" r:id="rId3"/>
    <p:sldId id="407" r:id="rId4"/>
    <p:sldId id="402" r:id="rId5"/>
    <p:sldId id="409" r:id="rId6"/>
    <p:sldId id="410" r:id="rId7"/>
    <p:sldId id="408" r:id="rId8"/>
    <p:sldId id="411" r:id="rId9"/>
    <p:sldId id="401" r:id="rId10"/>
    <p:sldId id="386" r:id="rId11"/>
    <p:sldId id="388" r:id="rId12"/>
    <p:sldId id="385" r:id="rId13"/>
    <p:sldId id="257" r:id="rId14"/>
    <p:sldId id="258" r:id="rId15"/>
    <p:sldId id="270" r:id="rId16"/>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ce Lannom" initials="L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86464" autoAdjust="0"/>
  </p:normalViewPr>
  <p:slideViewPr>
    <p:cSldViewPr>
      <p:cViewPr varScale="1">
        <p:scale>
          <a:sx n="126" d="100"/>
          <a:sy n="126" d="100"/>
        </p:scale>
        <p:origin x="1472" y="200"/>
      </p:cViewPr>
      <p:guideLst>
        <p:guide orient="horz" pos="2160"/>
        <p:guide pos="2880"/>
      </p:guideLst>
    </p:cSldViewPr>
  </p:slideViewPr>
  <p:outlineViewPr>
    <p:cViewPr>
      <p:scale>
        <a:sx n="33" d="100"/>
        <a:sy n="33" d="100"/>
      </p:scale>
      <p:origin x="0" y="-1280"/>
    </p:cViewPr>
  </p:outlineViewPr>
  <p:notesTextViewPr>
    <p:cViewPr>
      <p:scale>
        <a:sx n="100" d="100"/>
        <a:sy n="100" d="100"/>
      </p:scale>
      <p:origin x="0" y="0"/>
    </p:cViewPr>
  </p:notesTextViewPr>
  <p:sorterViewPr>
    <p:cViewPr>
      <p:scale>
        <a:sx n="90" d="100"/>
        <a:sy n="90" d="100"/>
      </p:scale>
      <p:origin x="0" y="0"/>
    </p:cViewPr>
  </p:sorterViewPr>
  <p:notesViewPr>
    <p:cSldViewPr snapToGrid="0" snapToObjects="1">
      <p:cViewPr varScale="1">
        <p:scale>
          <a:sx n="81" d="100"/>
          <a:sy n="81" d="100"/>
        </p:scale>
        <p:origin x="-1806"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3E1B7307-7602-3E4B-B715-014835847E10}" type="datetimeFigureOut">
              <a:rPr lang="en-US" smtClean="0"/>
              <a:pPr/>
              <a:t>10/16/19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447C8521-7BB3-314E-B3B5-8F6A890351C7}" type="slidenum">
              <a:rPr lang="en-US" smtClean="0"/>
              <a:pPr/>
              <a:t>‹#›</a:t>
            </a:fld>
            <a:endParaRPr lang="en-US" dirty="0"/>
          </a:p>
        </p:txBody>
      </p:sp>
    </p:spTree>
    <p:extLst>
      <p:ext uri="{BB962C8B-B14F-4D97-AF65-F5344CB8AC3E}">
        <p14:creationId xmlns:p14="http://schemas.microsoft.com/office/powerpoint/2010/main" val="7054269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7C8521-7BB3-314E-B3B5-8F6A890351C7}" type="slidenum">
              <a:rPr lang="en-US" smtClean="0"/>
              <a:pPr/>
              <a:t>1</a:t>
            </a:fld>
            <a:endParaRPr lang="en-US" dirty="0"/>
          </a:p>
        </p:txBody>
      </p:sp>
    </p:spTree>
    <p:extLst>
      <p:ext uri="{BB962C8B-B14F-4D97-AF65-F5344CB8AC3E}">
        <p14:creationId xmlns:p14="http://schemas.microsoft.com/office/powerpoint/2010/main" val="398615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0273DD7-9460-4CF8-B0F1-F8911AF9B2DA}" type="datetimeFigureOut">
              <a:rPr lang="en-US"/>
              <a:pPr>
                <a:defRPr/>
              </a:pPr>
              <a:t>10/16/19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D635E91-CFE2-449C-9373-94786BB5D66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22663FD-87A3-4A01-B93A-6B1B5521227C}" type="datetimeFigureOut">
              <a:rPr lang="en-US"/>
              <a:pPr>
                <a:defRPr/>
              </a:pPr>
              <a:t>10/16/19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8D0164-5429-475C-8BE4-DE910BF251C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8E34A5-8CEB-4589-9668-63D25A990D8E}" type="datetimeFigureOut">
              <a:rPr lang="en-US"/>
              <a:pPr>
                <a:defRPr/>
              </a:pPr>
              <a:t>10/16/19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78CB1E-CAB6-47BF-BE07-586EE4446AD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F7473A4-6182-44F2-810F-37F83B51DC81}" type="datetimeFigureOut">
              <a:rPr lang="en-US"/>
              <a:pPr>
                <a:defRPr/>
              </a:pPr>
              <a:t>10/16/19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CFDEDCF-EF64-4635-9BB8-F12ECC095A96}" type="slidenum">
              <a:rPr lang="en-US"/>
              <a:pPr>
                <a:defRPr/>
              </a:pPr>
              <a:t>‹#›</a:t>
            </a:fld>
            <a:endParaRPr lang="en-US" dirty="0"/>
          </a:p>
        </p:txBody>
      </p:sp>
      <p:cxnSp>
        <p:nvCxnSpPr>
          <p:cNvPr id="7" name="Straight Connector 5"/>
          <p:cNvCxnSpPr/>
          <p:nvPr userDrawn="1"/>
        </p:nvCxnSpPr>
        <p:spPr>
          <a:xfrm>
            <a:off x="533400" y="6400800"/>
            <a:ext cx="8077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6"/>
          <p:cNvSpPr txBox="1"/>
          <p:nvPr userDrawn="1"/>
        </p:nvSpPr>
        <p:spPr>
          <a:xfrm>
            <a:off x="5715000" y="6429375"/>
            <a:ext cx="2952750" cy="276225"/>
          </a:xfrm>
          <a:prstGeom prst="rect">
            <a:avLst/>
          </a:prstGeom>
          <a:noFill/>
        </p:spPr>
        <p:txBody>
          <a:bodyPr wrap="none">
            <a:spAutoFit/>
          </a:bodyPr>
          <a:lstStyle/>
          <a:p>
            <a:pPr fontAlgn="auto">
              <a:spcBef>
                <a:spcPts val="0"/>
              </a:spcBef>
              <a:spcAft>
                <a:spcPts val="0"/>
              </a:spcAft>
              <a:defRPr/>
            </a:pPr>
            <a:r>
              <a:rPr lang="en-US" sz="1200" dirty="0">
                <a:solidFill>
                  <a:schemeClr val="bg1">
                    <a:lumMod val="50000"/>
                  </a:schemeClr>
                </a:solidFill>
                <a:latin typeface="+mn-lt"/>
                <a:cs typeface="+mn-cs"/>
              </a:rPr>
              <a:t>Corporation for National Research Initiatives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99518B5-8D11-4304-8BB8-EA7A5B949D2D}" type="datetimeFigureOut">
              <a:rPr lang="en-US"/>
              <a:pPr>
                <a:defRPr/>
              </a:pPr>
              <a:t>10/16/19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A227E6-6959-409F-8EBB-54A01CD04EA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B439D42-4BAD-4F40-AE59-69EA20D4FE4F}" type="datetimeFigureOut">
              <a:rPr lang="en-US"/>
              <a:pPr>
                <a:defRPr/>
              </a:pPr>
              <a:t>10/16/19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F958A2A-1EB5-45EC-9C06-982CBE8742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20F95F2-6032-4099-A6CA-ED5B6CDFDB68}" type="datetimeFigureOut">
              <a:rPr lang="en-US"/>
              <a:pPr>
                <a:defRPr/>
              </a:pPr>
              <a:t>10/16/19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99ADD08-C101-49E4-9F9B-EF09BC910C9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745DE85-2D04-4635-8DEE-FC106BC89CAF}" type="datetimeFigureOut">
              <a:rPr lang="en-US"/>
              <a:pPr>
                <a:defRPr/>
              </a:pPr>
              <a:t>10/16/19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765D081-9BF4-41FF-B8F5-6835663886D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2" name="Straight Connector 5"/>
          <p:cNvCxnSpPr/>
          <p:nvPr userDrawn="1"/>
        </p:nvCxnSpPr>
        <p:spPr>
          <a:xfrm>
            <a:off x="533400" y="6400800"/>
            <a:ext cx="8077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6"/>
          <p:cNvSpPr txBox="1"/>
          <p:nvPr userDrawn="1"/>
        </p:nvSpPr>
        <p:spPr>
          <a:xfrm>
            <a:off x="5715000" y="6429375"/>
            <a:ext cx="2952750" cy="276225"/>
          </a:xfrm>
          <a:prstGeom prst="rect">
            <a:avLst/>
          </a:prstGeom>
          <a:noFill/>
        </p:spPr>
        <p:txBody>
          <a:bodyPr wrap="none">
            <a:spAutoFit/>
          </a:bodyPr>
          <a:lstStyle/>
          <a:p>
            <a:pPr fontAlgn="auto">
              <a:spcBef>
                <a:spcPts val="0"/>
              </a:spcBef>
              <a:spcAft>
                <a:spcPts val="0"/>
              </a:spcAft>
              <a:defRPr/>
            </a:pPr>
            <a:r>
              <a:rPr lang="en-US" sz="1200" dirty="0">
                <a:solidFill>
                  <a:schemeClr val="bg1">
                    <a:lumMod val="50000"/>
                  </a:schemeClr>
                </a:solidFill>
                <a:latin typeface="+mn-lt"/>
                <a:cs typeface="+mn-cs"/>
              </a:rPr>
              <a:t>Corporation for National Research Initiatives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EE0714A-E687-4F93-BB13-0FDEEE5643E5}" type="datetimeFigureOut">
              <a:rPr lang="en-US"/>
              <a:pPr>
                <a:defRPr/>
              </a:pPr>
              <a:t>10/16/19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0F3B1C7-E15B-43FE-9320-91923C0B5D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CEAAA59-E034-4633-A01E-F981C755D561}" type="datetimeFigureOut">
              <a:rPr lang="en-US"/>
              <a:pPr>
                <a:defRPr/>
              </a:pPr>
              <a:t>10/16/19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E724948-17FA-435B-B389-B08BE232B30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5FF55E-6C13-4FE6-9441-32E34A7A4E8E}" type="datetimeFigureOut">
              <a:rPr lang="en-US"/>
              <a:pPr>
                <a:defRPr/>
              </a:pPr>
              <a:t>10/16/19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BDE2574-C82F-4A75-B9F0-C3F9C6ADB5F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6"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oi.statuspage.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dnplanet.com/compare/cloudfront/cloudflare/" TargetMode="External"/><Relationship Id="rId2" Type="http://schemas.openxmlformats.org/officeDocument/2006/relationships/hyperlink" Target="http://www.dnsperf.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1143000" y="1219200"/>
            <a:ext cx="6934200" cy="3847207"/>
          </a:xfrm>
          <a:prstGeom prst="rect">
            <a:avLst/>
          </a:prstGeom>
          <a:noFill/>
          <a:ln w="9525">
            <a:noFill/>
            <a:miter lim="800000"/>
            <a:headEnd/>
            <a:tailEnd/>
          </a:ln>
        </p:spPr>
        <p:txBody>
          <a:bodyPr>
            <a:spAutoFit/>
          </a:bodyPr>
          <a:lstStyle/>
          <a:p>
            <a:pPr algn="ctr"/>
            <a:endParaRPr lang="en-US" sz="4000" dirty="0">
              <a:latin typeface="+mn-lt"/>
            </a:endParaRPr>
          </a:p>
          <a:p>
            <a:pPr algn="ctr"/>
            <a:r>
              <a:rPr lang="en-US" sz="3200" dirty="0">
                <a:latin typeface="+mj-lt"/>
              </a:rPr>
              <a:t>IDF Strategy Mtg.</a:t>
            </a:r>
          </a:p>
          <a:p>
            <a:pPr algn="ctr"/>
            <a:endParaRPr lang="en-US" sz="2400" dirty="0">
              <a:latin typeface="+mj-lt"/>
            </a:endParaRPr>
          </a:p>
          <a:p>
            <a:pPr algn="ctr"/>
            <a:r>
              <a:rPr lang="en-US" sz="2800" dirty="0">
                <a:latin typeface="+mj-lt"/>
              </a:rPr>
              <a:t>January 2019</a:t>
            </a:r>
          </a:p>
          <a:p>
            <a:pPr algn="ctr"/>
            <a:endParaRPr lang="en-US" sz="2400" dirty="0">
              <a:latin typeface="+mj-lt"/>
            </a:endParaRPr>
          </a:p>
          <a:p>
            <a:pPr algn="ctr"/>
            <a:endParaRPr lang="en-US" sz="2400" dirty="0">
              <a:latin typeface="+mj-lt"/>
            </a:endParaRPr>
          </a:p>
          <a:p>
            <a:pPr algn="ctr"/>
            <a:endParaRPr lang="en-US" sz="2400" dirty="0">
              <a:latin typeface="+mj-lt"/>
            </a:endParaRPr>
          </a:p>
          <a:p>
            <a:pPr algn="ctr"/>
            <a:r>
              <a:rPr lang="en-US" sz="2400" dirty="0">
                <a:latin typeface="+mj-lt"/>
              </a:rPr>
              <a:t>Larry </a:t>
            </a:r>
            <a:r>
              <a:rPr lang="en-US" sz="2400" dirty="0" err="1">
                <a:latin typeface="+mj-lt"/>
              </a:rPr>
              <a:t>Lannom</a:t>
            </a:r>
            <a:endParaRPr lang="en-US" sz="2400" dirty="0">
              <a:latin typeface="+mj-lt"/>
            </a:endParaRPr>
          </a:p>
          <a:p>
            <a:pPr algn="ctr"/>
            <a:r>
              <a:rPr lang="en-US" sz="2000" dirty="0">
                <a:latin typeface="+mj-lt"/>
              </a:rPr>
              <a:t>Corporation for National Research Initiatives</a:t>
            </a:r>
          </a:p>
        </p:txBody>
      </p:sp>
      <p:cxnSp>
        <p:nvCxnSpPr>
          <p:cNvPr id="7" name="Straight Connector 6"/>
          <p:cNvCxnSpPr/>
          <p:nvPr/>
        </p:nvCxnSpPr>
        <p:spPr>
          <a:xfrm>
            <a:off x="533400" y="6400800"/>
            <a:ext cx="8077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24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974"/>
            <a:ext cx="8229600" cy="4648200"/>
          </a:xfrm>
        </p:spPr>
        <p:txBody>
          <a:bodyPr/>
          <a:lstStyle/>
          <a:p>
            <a:r>
              <a:rPr lang="en-US" sz="2400" dirty="0"/>
              <a:t>Successfully processed logs on a monthly basis, and provided monthly reports and ad hoc reports to RAs. CNRI generates these RA reports after analyzing usage logs of proxy servers. </a:t>
            </a:r>
          </a:p>
          <a:p>
            <a:r>
              <a:rPr lang="en-US" sz="2400" dirty="0"/>
              <a:t>Generated reports for past years upon request by several RAs.</a:t>
            </a:r>
            <a:r>
              <a:rPr lang="en-US" dirty="0"/>
              <a:t> </a:t>
            </a:r>
          </a:p>
          <a:p>
            <a:r>
              <a:rPr lang="en-US" sz="2400" dirty="0"/>
              <a:t>Overall, nearly 200 usage reports were produced in 2018.</a:t>
            </a:r>
          </a:p>
          <a:p>
            <a:r>
              <a:rPr lang="en-US" sz="2400" dirty="0"/>
              <a:t>Reports contain raw logs plus summary report customized for each RA.</a:t>
            </a:r>
          </a:p>
        </p:txBody>
      </p:sp>
      <p:sp>
        <p:nvSpPr>
          <p:cNvPr id="4" name="Title 1">
            <a:extLst>
              <a:ext uri="{FF2B5EF4-FFF2-40B4-BE49-F238E27FC236}">
                <a16:creationId xmlns:a16="http://schemas.microsoft.com/office/drawing/2014/main" id="{4EFCFB71-9AA2-6D4E-9E25-65AAD59AA7CF}"/>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Monthly Reports</a:t>
            </a:r>
          </a:p>
        </p:txBody>
      </p:sp>
      <p:cxnSp>
        <p:nvCxnSpPr>
          <p:cNvPr id="5" name="Straight Connector 4">
            <a:extLst>
              <a:ext uri="{FF2B5EF4-FFF2-40B4-BE49-F238E27FC236}">
                <a16:creationId xmlns:a16="http://schemas.microsoft.com/office/drawing/2014/main" id="{870094F8-E12C-EA45-80B8-E9A1759D5098}"/>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buFontTx/>
            </a:pPr>
            <a:r>
              <a:rPr lang="en-US" sz="2400" dirty="0"/>
              <a:t>IDF Dashboard: </a:t>
            </a:r>
            <a:r>
              <a:rPr lang="en-US" sz="2400" dirty="0">
                <a:hlinkClick r:id="rId2"/>
              </a:rPr>
              <a:t>http://</a:t>
            </a:r>
            <a:r>
              <a:rPr lang="en-US" sz="2400" dirty="0" err="1">
                <a:hlinkClick r:id="rId2"/>
              </a:rPr>
              <a:t>doi.statuspage.io</a:t>
            </a:r>
            <a:endParaRPr lang="en-US" sz="2400" dirty="0"/>
          </a:p>
          <a:p>
            <a:pPr lvl="0"/>
            <a:r>
              <a:rPr lang="en-US" sz="2400" dirty="0"/>
              <a:t>Continued to use </a:t>
            </a:r>
            <a:r>
              <a:rPr lang="en-US" sz="2400" dirty="0" err="1"/>
              <a:t>Pingdom</a:t>
            </a:r>
            <a:r>
              <a:rPr lang="en-US" sz="2400" dirty="0"/>
              <a:t>, an external monitoring service, which monitors the two most important services offered by IDF:  DOI Resolution service and DOI Website. </a:t>
            </a:r>
          </a:p>
          <a:p>
            <a:pPr lvl="0"/>
            <a:r>
              <a:rPr lang="en-US" sz="2400" dirty="0"/>
              <a:t>Continued to use </a:t>
            </a:r>
            <a:r>
              <a:rPr lang="en-US" sz="2400" dirty="0" err="1"/>
              <a:t>Statuspage</a:t>
            </a:r>
            <a:r>
              <a:rPr lang="en-US" sz="2400" dirty="0"/>
              <a:t> for providing service updates/disruptions to the public at large. </a:t>
            </a:r>
          </a:p>
          <a:p>
            <a:pPr lvl="0"/>
            <a:r>
              <a:rPr lang="en-US" sz="2400" dirty="0"/>
              <a:t>Renewed our services for the upcoming year with </a:t>
            </a:r>
            <a:r>
              <a:rPr lang="en-US" sz="2400" dirty="0" err="1"/>
              <a:t>Pingdom</a:t>
            </a:r>
            <a:r>
              <a:rPr lang="en-US" sz="2400" dirty="0"/>
              <a:t> and </a:t>
            </a:r>
            <a:r>
              <a:rPr lang="en-US" sz="2400" dirty="0" err="1"/>
              <a:t>Statuspage</a:t>
            </a:r>
            <a:r>
              <a:rPr lang="en-US" sz="2400" dirty="0"/>
              <a:t>. </a:t>
            </a:r>
          </a:p>
        </p:txBody>
      </p:sp>
      <p:sp>
        <p:nvSpPr>
          <p:cNvPr id="4" name="Title 1">
            <a:extLst>
              <a:ext uri="{FF2B5EF4-FFF2-40B4-BE49-F238E27FC236}">
                <a16:creationId xmlns:a16="http://schemas.microsoft.com/office/drawing/2014/main" id="{2DF6CB90-1C1A-8E46-AC29-B7894B7CE1F1}"/>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IDF Status Dashboard</a:t>
            </a:r>
          </a:p>
        </p:txBody>
      </p:sp>
      <p:cxnSp>
        <p:nvCxnSpPr>
          <p:cNvPr id="5" name="Straight Connector 4">
            <a:extLst>
              <a:ext uri="{FF2B5EF4-FFF2-40B4-BE49-F238E27FC236}">
                <a16:creationId xmlns:a16="http://schemas.microsoft.com/office/drawing/2014/main" id="{21D78D2C-7F30-9E46-B167-0C9F23B38027}"/>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31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r>
              <a:rPr lang="en-US" sz="2800" dirty="0"/>
              <a:t>Continued to capture Google analytics reports of  </a:t>
            </a:r>
            <a:r>
              <a:rPr lang="en-US" sz="2800" dirty="0" err="1"/>
              <a:t>doi.org</a:t>
            </a:r>
            <a:r>
              <a:rPr lang="en-US" sz="2800" dirty="0"/>
              <a:t> website. (Integrated back in Oct 2016).</a:t>
            </a:r>
          </a:p>
          <a:p>
            <a:r>
              <a:rPr lang="en-US" sz="2800" dirty="0"/>
              <a:t>2018 stats:</a:t>
            </a:r>
          </a:p>
          <a:p>
            <a:pPr lvl="1"/>
            <a:r>
              <a:rPr lang="en-US" sz="2400" dirty="0"/>
              <a:t>Visitors: 1.3M.</a:t>
            </a:r>
          </a:p>
          <a:p>
            <a:pPr lvl="1"/>
            <a:r>
              <a:rPr lang="en-US" sz="2400" dirty="0"/>
              <a:t>92% of traffic comes from desktop devices.</a:t>
            </a:r>
          </a:p>
          <a:p>
            <a:pPr lvl="1"/>
            <a:r>
              <a:rPr lang="en-US" sz="2400" dirty="0"/>
              <a:t>USA (18%), Brazil (18%), China (7%), Germany (5%), United Kingdom (4%).</a:t>
            </a:r>
          </a:p>
          <a:p>
            <a:pPr lvl="1"/>
            <a:r>
              <a:rPr lang="en-US" sz="2400" dirty="0"/>
              <a:t>Most popular pages: homepage, registration agencies, handbook and FAQ.</a:t>
            </a:r>
          </a:p>
        </p:txBody>
      </p:sp>
      <p:sp>
        <p:nvSpPr>
          <p:cNvPr id="4" name="Title 1">
            <a:extLst>
              <a:ext uri="{FF2B5EF4-FFF2-40B4-BE49-F238E27FC236}">
                <a16:creationId xmlns:a16="http://schemas.microsoft.com/office/drawing/2014/main" id="{54E80505-F6E6-4641-A75F-C39618327502}"/>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IDF Analytics</a:t>
            </a:r>
          </a:p>
        </p:txBody>
      </p:sp>
      <p:cxnSp>
        <p:nvCxnSpPr>
          <p:cNvPr id="5" name="Straight Connector 4">
            <a:extLst>
              <a:ext uri="{FF2B5EF4-FFF2-40B4-BE49-F238E27FC236}">
                <a16:creationId xmlns:a16="http://schemas.microsoft.com/office/drawing/2014/main" id="{4378AD8A-E107-2249-B3D4-D88B0661EAF6}"/>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8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2D2B21-A3B8-634D-8068-B54830E5EC78}"/>
              </a:ext>
            </a:extLst>
          </p:cNvPr>
          <p:cNvPicPr>
            <a:picLocks noChangeAspect="1"/>
          </p:cNvPicPr>
          <p:nvPr/>
        </p:nvPicPr>
        <p:blipFill>
          <a:blip r:embed="rId2"/>
          <a:stretch>
            <a:fillRect/>
          </a:stretch>
        </p:blipFill>
        <p:spPr>
          <a:xfrm>
            <a:off x="118255" y="1287519"/>
            <a:ext cx="8915400" cy="3866073"/>
          </a:xfrm>
          <a:prstGeom prst="rect">
            <a:avLst/>
          </a:prstGeom>
        </p:spPr>
      </p:pic>
      <p:sp>
        <p:nvSpPr>
          <p:cNvPr id="3" name="TextBox 2">
            <a:extLst>
              <a:ext uri="{FF2B5EF4-FFF2-40B4-BE49-F238E27FC236}">
                <a16:creationId xmlns:a16="http://schemas.microsoft.com/office/drawing/2014/main" id="{808FE2F8-53D4-0E44-86E3-48ACAE7D84A3}"/>
              </a:ext>
            </a:extLst>
          </p:cNvPr>
          <p:cNvSpPr txBox="1"/>
          <p:nvPr/>
        </p:nvSpPr>
        <p:spPr>
          <a:xfrm>
            <a:off x="543846" y="228600"/>
            <a:ext cx="8056308" cy="400110"/>
          </a:xfrm>
          <a:prstGeom prst="rect">
            <a:avLst/>
          </a:prstGeom>
          <a:noFill/>
        </p:spPr>
        <p:txBody>
          <a:bodyPr wrap="none" rtlCol="0">
            <a:spAutoFit/>
          </a:bodyPr>
          <a:lstStyle/>
          <a:p>
            <a:r>
              <a:rPr lang="en-US" sz="2000" dirty="0"/>
              <a:t>CNRI Technical Service Agreement Cost Mapped to Number of DOIs </a:t>
            </a:r>
          </a:p>
        </p:txBody>
      </p:sp>
      <p:cxnSp>
        <p:nvCxnSpPr>
          <p:cNvPr id="4" name="Straight Connector 3">
            <a:extLst>
              <a:ext uri="{FF2B5EF4-FFF2-40B4-BE49-F238E27FC236}">
                <a16:creationId xmlns:a16="http://schemas.microsoft.com/office/drawing/2014/main" id="{9D31FF05-22A2-6848-B0D2-3441CFC59608}"/>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3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2129EE-3739-0D40-950E-7439C72AA9A7}"/>
              </a:ext>
            </a:extLst>
          </p:cNvPr>
          <p:cNvPicPr>
            <a:picLocks noChangeAspect="1"/>
          </p:cNvPicPr>
          <p:nvPr/>
        </p:nvPicPr>
        <p:blipFill>
          <a:blip r:embed="rId2"/>
          <a:stretch>
            <a:fillRect/>
          </a:stretch>
        </p:blipFill>
        <p:spPr>
          <a:xfrm>
            <a:off x="159404" y="1287520"/>
            <a:ext cx="8915400" cy="3866074"/>
          </a:xfrm>
          <a:prstGeom prst="rect">
            <a:avLst/>
          </a:prstGeom>
        </p:spPr>
      </p:pic>
      <p:sp>
        <p:nvSpPr>
          <p:cNvPr id="2" name="Rectangle 1">
            <a:extLst>
              <a:ext uri="{FF2B5EF4-FFF2-40B4-BE49-F238E27FC236}">
                <a16:creationId xmlns:a16="http://schemas.microsoft.com/office/drawing/2014/main" id="{570C338B-91B2-AF4A-AD51-72782024C284}"/>
              </a:ext>
            </a:extLst>
          </p:cNvPr>
          <p:cNvSpPr/>
          <p:nvPr/>
        </p:nvSpPr>
        <p:spPr>
          <a:xfrm>
            <a:off x="381000" y="240268"/>
            <a:ext cx="8458200" cy="369332"/>
          </a:xfrm>
          <a:prstGeom prst="rect">
            <a:avLst/>
          </a:prstGeom>
        </p:spPr>
        <p:txBody>
          <a:bodyPr wrap="square">
            <a:spAutoFit/>
          </a:bodyPr>
          <a:lstStyle/>
          <a:p>
            <a:r>
              <a:rPr lang="en-US" dirty="0"/>
              <a:t>CNRI Technical Service Agreement Cost Mapped to Number of DOI Resolutions </a:t>
            </a:r>
          </a:p>
        </p:txBody>
      </p:sp>
      <p:cxnSp>
        <p:nvCxnSpPr>
          <p:cNvPr id="4" name="Straight Connector 3">
            <a:extLst>
              <a:ext uri="{FF2B5EF4-FFF2-40B4-BE49-F238E27FC236}">
                <a16:creationId xmlns:a16="http://schemas.microsoft.com/office/drawing/2014/main" id="{54217C5D-9FCB-3145-81A2-B096B4EDD06C}"/>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73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0" name="TextBox 173"/>
          <p:cNvSpPr txBox="1">
            <a:spLocks noChangeArrowheads="1"/>
          </p:cNvSpPr>
          <p:nvPr/>
        </p:nvSpPr>
        <p:spPr bwMode="auto">
          <a:xfrm>
            <a:off x="1795663" y="228600"/>
            <a:ext cx="55526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128"/>
              </a:defRPr>
            </a:lvl1pPr>
            <a:lvl2pPr marL="37931725" indent="-37474525" eaLnBrk="0" hangingPunct="0">
              <a:defRPr sz="2400">
                <a:solidFill>
                  <a:schemeClr val="tx1"/>
                </a:solidFill>
                <a:latin typeface="Calibri" charset="0"/>
                <a:ea typeface="MS PGothic" charset="-128"/>
              </a:defRPr>
            </a:lvl2pPr>
            <a:lvl3pPr eaLnBrk="0" hangingPunct="0">
              <a:defRPr sz="2400">
                <a:solidFill>
                  <a:schemeClr val="tx1"/>
                </a:solidFill>
                <a:latin typeface="Calibri" charset="0"/>
                <a:ea typeface="MS PGothic" charset="-128"/>
              </a:defRPr>
            </a:lvl3pPr>
            <a:lvl4pPr eaLnBrk="0" hangingPunct="0">
              <a:defRPr sz="2400">
                <a:solidFill>
                  <a:schemeClr val="tx1"/>
                </a:solidFill>
                <a:latin typeface="Calibri" charset="0"/>
                <a:ea typeface="MS PGothic" charset="-128"/>
              </a:defRPr>
            </a:lvl4pPr>
            <a:lvl5pPr eaLnBrk="0" hangingPunct="0">
              <a:defRPr sz="2400">
                <a:solidFill>
                  <a:schemeClr val="tx1"/>
                </a:solidFill>
                <a:latin typeface="Calibri" charset="0"/>
                <a:ea typeface="MS PGothic" charset="-128"/>
              </a:defRPr>
            </a:lvl5pPr>
            <a:lvl6pPr marL="457200" eaLnBrk="0" fontAlgn="base" hangingPunct="0">
              <a:spcBef>
                <a:spcPct val="0"/>
              </a:spcBef>
              <a:spcAft>
                <a:spcPct val="0"/>
              </a:spcAft>
              <a:defRPr sz="2400">
                <a:solidFill>
                  <a:schemeClr val="tx1"/>
                </a:solidFill>
                <a:latin typeface="Calibri" charset="0"/>
                <a:ea typeface="MS PGothic" charset="-128"/>
              </a:defRPr>
            </a:lvl6pPr>
            <a:lvl7pPr marL="914400" eaLnBrk="0" fontAlgn="base" hangingPunct="0">
              <a:spcBef>
                <a:spcPct val="0"/>
              </a:spcBef>
              <a:spcAft>
                <a:spcPct val="0"/>
              </a:spcAft>
              <a:defRPr sz="2400">
                <a:solidFill>
                  <a:schemeClr val="tx1"/>
                </a:solidFill>
                <a:latin typeface="Calibri" charset="0"/>
                <a:ea typeface="MS PGothic" charset="-128"/>
              </a:defRPr>
            </a:lvl7pPr>
            <a:lvl8pPr marL="1371600" eaLnBrk="0" fontAlgn="base" hangingPunct="0">
              <a:spcBef>
                <a:spcPct val="0"/>
              </a:spcBef>
              <a:spcAft>
                <a:spcPct val="0"/>
              </a:spcAft>
              <a:defRPr sz="2400">
                <a:solidFill>
                  <a:schemeClr val="tx1"/>
                </a:solidFill>
                <a:latin typeface="Calibri" charset="0"/>
                <a:ea typeface="MS PGothic" charset="-128"/>
              </a:defRPr>
            </a:lvl8pPr>
            <a:lvl9pPr marL="1828800" eaLnBrk="0" fontAlgn="base" hangingPunct="0">
              <a:spcBef>
                <a:spcPct val="0"/>
              </a:spcBef>
              <a:spcAft>
                <a:spcPct val="0"/>
              </a:spcAft>
              <a:defRPr sz="2400">
                <a:solidFill>
                  <a:schemeClr val="tx1"/>
                </a:solidFill>
                <a:latin typeface="Calibri" charset="0"/>
                <a:ea typeface="MS PGothic" charset="-128"/>
              </a:defRPr>
            </a:lvl9pPr>
          </a:lstStyle>
          <a:p>
            <a:pPr eaLnBrk="1" hangingPunct="1"/>
            <a:r>
              <a:rPr lang="en-US" altLang="x-none" sz="3200" dirty="0">
                <a:solidFill>
                  <a:srgbClr val="000000"/>
                </a:solidFill>
                <a:latin typeface="+mj-lt"/>
              </a:rPr>
              <a:t>CNRI Staff Working on DOI Tasks</a:t>
            </a:r>
          </a:p>
        </p:txBody>
      </p:sp>
      <p:cxnSp>
        <p:nvCxnSpPr>
          <p:cNvPr id="155" name="Straight Connector 154"/>
          <p:cNvCxnSpPr/>
          <p:nvPr/>
        </p:nvCxnSpPr>
        <p:spPr>
          <a:xfrm>
            <a:off x="628650" y="838200"/>
            <a:ext cx="7820200" cy="0"/>
          </a:xfrm>
          <a:prstGeom prst="line">
            <a:avLst/>
          </a:prstGeom>
          <a:ln w="12700" cmpd="sng">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FFD91F3-00BA-5343-AC73-F26333E5DE87}"/>
              </a:ext>
            </a:extLst>
          </p:cNvPr>
          <p:cNvGrpSpPr/>
          <p:nvPr/>
        </p:nvGrpSpPr>
        <p:grpSpPr>
          <a:xfrm>
            <a:off x="910561" y="1357039"/>
            <a:ext cx="1312284" cy="1647757"/>
            <a:chOff x="1219200" y="1661839"/>
            <a:chExt cx="1312284" cy="1647757"/>
          </a:xfrm>
        </p:grpSpPr>
        <p:sp>
          <p:nvSpPr>
            <p:cNvPr id="17" name="TextBox 16">
              <a:extLst>
                <a:ext uri="{FF2B5EF4-FFF2-40B4-BE49-F238E27FC236}">
                  <a16:creationId xmlns:a16="http://schemas.microsoft.com/office/drawing/2014/main" id="{A98A78A7-7CCE-964D-8510-BB3DC30087AA}"/>
                </a:ext>
              </a:extLst>
            </p:cNvPr>
            <p:cNvSpPr txBox="1"/>
            <p:nvPr/>
          </p:nvSpPr>
          <p:spPr>
            <a:xfrm>
              <a:off x="1219200" y="2940264"/>
              <a:ext cx="1287532" cy="369332"/>
            </a:xfrm>
            <a:prstGeom prst="rect">
              <a:avLst/>
            </a:prstGeom>
            <a:noFill/>
          </p:spPr>
          <p:txBody>
            <a:bodyPr wrap="none" rtlCol="0">
              <a:spAutoFit/>
            </a:bodyPr>
            <a:lstStyle/>
            <a:p>
              <a:r>
                <a:rPr lang="en-US" dirty="0"/>
                <a:t>Jane Euler</a:t>
              </a:r>
            </a:p>
          </p:txBody>
        </p:sp>
        <p:pic>
          <p:nvPicPr>
            <p:cNvPr id="6" name="Picture 5">
              <a:extLst>
                <a:ext uri="{FF2B5EF4-FFF2-40B4-BE49-F238E27FC236}">
                  <a16:creationId xmlns:a16="http://schemas.microsoft.com/office/drawing/2014/main" id="{D1EB090A-A3CD-E444-8533-3AE2A11C9A5D}"/>
                </a:ext>
              </a:extLst>
            </p:cNvPr>
            <p:cNvPicPr>
              <a:picLocks noChangeAspect="1"/>
            </p:cNvPicPr>
            <p:nvPr/>
          </p:nvPicPr>
          <p:blipFill>
            <a:blip r:embed="rId2"/>
            <a:stretch>
              <a:fillRect/>
            </a:stretch>
          </p:blipFill>
          <p:spPr>
            <a:xfrm>
              <a:off x="1237807" y="1661839"/>
              <a:ext cx="1293677" cy="1237196"/>
            </a:xfrm>
            <a:prstGeom prst="rect">
              <a:avLst/>
            </a:prstGeom>
            <a:ln>
              <a:solidFill>
                <a:schemeClr val="bg2">
                  <a:lumMod val="50000"/>
                </a:schemeClr>
              </a:solidFill>
            </a:ln>
          </p:spPr>
        </p:pic>
      </p:grpSp>
      <p:grpSp>
        <p:nvGrpSpPr>
          <p:cNvPr id="16" name="Group 15">
            <a:extLst>
              <a:ext uri="{FF2B5EF4-FFF2-40B4-BE49-F238E27FC236}">
                <a16:creationId xmlns:a16="http://schemas.microsoft.com/office/drawing/2014/main" id="{35566090-607E-EC41-A83D-A6D88755190F}"/>
              </a:ext>
            </a:extLst>
          </p:cNvPr>
          <p:cNvGrpSpPr/>
          <p:nvPr/>
        </p:nvGrpSpPr>
        <p:grpSpPr>
          <a:xfrm>
            <a:off x="7043916" y="1336507"/>
            <a:ext cx="1261884" cy="1668289"/>
            <a:chOff x="6629400" y="1641307"/>
            <a:chExt cx="1261884" cy="1668289"/>
          </a:xfrm>
        </p:grpSpPr>
        <p:sp>
          <p:nvSpPr>
            <p:cNvPr id="19" name="TextBox 18">
              <a:extLst>
                <a:ext uri="{FF2B5EF4-FFF2-40B4-BE49-F238E27FC236}">
                  <a16:creationId xmlns:a16="http://schemas.microsoft.com/office/drawing/2014/main" id="{242B62CB-2456-7649-87A5-A5AB4A09FA5B}"/>
                </a:ext>
              </a:extLst>
            </p:cNvPr>
            <p:cNvSpPr txBox="1"/>
            <p:nvPr/>
          </p:nvSpPr>
          <p:spPr>
            <a:xfrm>
              <a:off x="6629400" y="2940264"/>
              <a:ext cx="1261884" cy="369332"/>
            </a:xfrm>
            <a:prstGeom prst="rect">
              <a:avLst/>
            </a:prstGeom>
            <a:noFill/>
          </p:spPr>
          <p:txBody>
            <a:bodyPr wrap="none" rtlCol="0">
              <a:spAutoFit/>
            </a:bodyPr>
            <a:lstStyle/>
            <a:p>
              <a:r>
                <a:rPr lang="en-US" dirty="0"/>
                <a:t>Cathy Rey</a:t>
              </a:r>
            </a:p>
          </p:txBody>
        </p:sp>
        <p:pic>
          <p:nvPicPr>
            <p:cNvPr id="14" name="Picture 13">
              <a:extLst>
                <a:ext uri="{FF2B5EF4-FFF2-40B4-BE49-F238E27FC236}">
                  <a16:creationId xmlns:a16="http://schemas.microsoft.com/office/drawing/2014/main" id="{D8C8E180-D450-0E45-BC23-3C8F56AAC088}"/>
                </a:ext>
              </a:extLst>
            </p:cNvPr>
            <p:cNvPicPr>
              <a:picLocks noChangeAspect="1"/>
            </p:cNvPicPr>
            <p:nvPr/>
          </p:nvPicPr>
          <p:blipFill>
            <a:blip r:embed="rId3"/>
            <a:stretch>
              <a:fillRect/>
            </a:stretch>
          </p:blipFill>
          <p:spPr>
            <a:xfrm>
              <a:off x="6646700" y="1641307"/>
              <a:ext cx="1160568" cy="1266480"/>
            </a:xfrm>
            <a:prstGeom prst="rect">
              <a:avLst/>
            </a:prstGeom>
            <a:noFill/>
            <a:ln>
              <a:solidFill>
                <a:schemeClr val="bg2">
                  <a:lumMod val="50000"/>
                </a:schemeClr>
              </a:solidFill>
            </a:ln>
          </p:spPr>
        </p:pic>
      </p:grpSp>
      <p:grpSp>
        <p:nvGrpSpPr>
          <p:cNvPr id="2" name="Group 1">
            <a:extLst>
              <a:ext uri="{FF2B5EF4-FFF2-40B4-BE49-F238E27FC236}">
                <a16:creationId xmlns:a16="http://schemas.microsoft.com/office/drawing/2014/main" id="{EE9B254D-FBF1-2541-A8AD-0ACA890A82A8}"/>
              </a:ext>
            </a:extLst>
          </p:cNvPr>
          <p:cNvGrpSpPr/>
          <p:nvPr/>
        </p:nvGrpSpPr>
        <p:grpSpPr>
          <a:xfrm>
            <a:off x="2692221" y="3610043"/>
            <a:ext cx="1608133" cy="1647757"/>
            <a:chOff x="2971800" y="1661839"/>
            <a:chExt cx="1608133" cy="1647757"/>
          </a:xfrm>
        </p:grpSpPr>
        <p:sp>
          <p:nvSpPr>
            <p:cNvPr id="18" name="TextBox 17">
              <a:extLst>
                <a:ext uri="{FF2B5EF4-FFF2-40B4-BE49-F238E27FC236}">
                  <a16:creationId xmlns:a16="http://schemas.microsoft.com/office/drawing/2014/main" id="{CFF0B1DE-DE2D-8642-AD05-3728C3CD53FC}"/>
                </a:ext>
              </a:extLst>
            </p:cNvPr>
            <p:cNvSpPr txBox="1"/>
            <p:nvPr/>
          </p:nvSpPr>
          <p:spPr>
            <a:xfrm>
              <a:off x="2971800" y="2940264"/>
              <a:ext cx="1608133" cy="369332"/>
            </a:xfrm>
            <a:prstGeom prst="rect">
              <a:avLst/>
            </a:prstGeom>
            <a:noFill/>
          </p:spPr>
          <p:txBody>
            <a:bodyPr wrap="none" rtlCol="0">
              <a:spAutoFit/>
            </a:bodyPr>
            <a:lstStyle/>
            <a:p>
              <a:r>
                <a:rPr lang="en-US" dirty="0"/>
                <a:t>Larry </a:t>
              </a:r>
              <a:r>
                <a:rPr lang="en-US" dirty="0" err="1"/>
                <a:t>Lannom</a:t>
              </a:r>
              <a:endParaRPr lang="en-US" dirty="0"/>
            </a:p>
          </p:txBody>
        </p:sp>
        <p:pic>
          <p:nvPicPr>
            <p:cNvPr id="13" name="Picture 12">
              <a:extLst>
                <a:ext uri="{FF2B5EF4-FFF2-40B4-BE49-F238E27FC236}">
                  <a16:creationId xmlns:a16="http://schemas.microsoft.com/office/drawing/2014/main" id="{4BB9C3FF-4C70-8648-AF9F-52E3E616E431}"/>
                </a:ext>
              </a:extLst>
            </p:cNvPr>
            <p:cNvPicPr>
              <a:picLocks noChangeAspect="1"/>
            </p:cNvPicPr>
            <p:nvPr/>
          </p:nvPicPr>
          <p:blipFill>
            <a:blip r:embed="rId4"/>
            <a:stretch>
              <a:fillRect/>
            </a:stretch>
          </p:blipFill>
          <p:spPr>
            <a:xfrm>
              <a:off x="3299062" y="1661839"/>
              <a:ext cx="1120538" cy="1232966"/>
            </a:xfrm>
            <a:prstGeom prst="rect">
              <a:avLst/>
            </a:prstGeom>
            <a:ln>
              <a:solidFill>
                <a:schemeClr val="bg2">
                  <a:lumMod val="50000"/>
                </a:schemeClr>
              </a:solidFill>
            </a:ln>
          </p:spPr>
        </p:pic>
      </p:grpSp>
      <p:grpSp>
        <p:nvGrpSpPr>
          <p:cNvPr id="21" name="Group 20">
            <a:extLst>
              <a:ext uri="{FF2B5EF4-FFF2-40B4-BE49-F238E27FC236}">
                <a16:creationId xmlns:a16="http://schemas.microsoft.com/office/drawing/2014/main" id="{3EC1E504-E963-A14D-90FC-B20F652B4EEC}"/>
              </a:ext>
            </a:extLst>
          </p:cNvPr>
          <p:cNvGrpSpPr/>
          <p:nvPr/>
        </p:nvGrpSpPr>
        <p:grpSpPr>
          <a:xfrm>
            <a:off x="533400" y="3532976"/>
            <a:ext cx="1977361" cy="2018932"/>
            <a:chOff x="842039" y="3532976"/>
            <a:chExt cx="1977361" cy="2018932"/>
          </a:xfrm>
        </p:grpSpPr>
        <p:pic>
          <p:nvPicPr>
            <p:cNvPr id="5" name="Picture 4">
              <a:extLst>
                <a:ext uri="{FF2B5EF4-FFF2-40B4-BE49-F238E27FC236}">
                  <a16:creationId xmlns:a16="http://schemas.microsoft.com/office/drawing/2014/main" id="{79C57F05-1738-7746-9FA7-356B77DF0036}"/>
                </a:ext>
              </a:extLst>
            </p:cNvPr>
            <p:cNvPicPr>
              <a:picLocks noChangeAspect="1"/>
            </p:cNvPicPr>
            <p:nvPr/>
          </p:nvPicPr>
          <p:blipFill>
            <a:blip r:embed="rId5"/>
            <a:stretch>
              <a:fillRect/>
            </a:stretch>
          </p:blipFill>
          <p:spPr>
            <a:xfrm>
              <a:off x="1308095" y="3532976"/>
              <a:ext cx="1153098" cy="1336935"/>
            </a:xfrm>
            <a:prstGeom prst="rect">
              <a:avLst/>
            </a:prstGeom>
            <a:ln>
              <a:solidFill>
                <a:schemeClr val="bg2">
                  <a:lumMod val="50000"/>
                </a:schemeClr>
              </a:solidFill>
            </a:ln>
          </p:spPr>
        </p:pic>
        <p:sp>
          <p:nvSpPr>
            <p:cNvPr id="7" name="TextBox 6">
              <a:extLst>
                <a:ext uri="{FF2B5EF4-FFF2-40B4-BE49-F238E27FC236}">
                  <a16:creationId xmlns:a16="http://schemas.microsoft.com/office/drawing/2014/main" id="{7367D412-8AC5-1546-9C3E-20E1075C2C5E}"/>
                </a:ext>
              </a:extLst>
            </p:cNvPr>
            <p:cNvSpPr txBox="1"/>
            <p:nvPr/>
          </p:nvSpPr>
          <p:spPr>
            <a:xfrm>
              <a:off x="842039" y="4905577"/>
              <a:ext cx="1977361" cy="646331"/>
            </a:xfrm>
            <a:prstGeom prst="rect">
              <a:avLst/>
            </a:prstGeom>
            <a:noFill/>
          </p:spPr>
          <p:txBody>
            <a:bodyPr wrap="square" rtlCol="0">
              <a:spAutoFit/>
            </a:bodyPr>
            <a:lstStyle/>
            <a:p>
              <a:pPr algn="ctr"/>
              <a:r>
                <a:rPr lang="en-US" dirty="0"/>
                <a:t>Robert Tupelo-</a:t>
              </a:r>
              <a:r>
                <a:rPr lang="en-US" dirty="0" err="1"/>
                <a:t>Schneck</a:t>
              </a:r>
              <a:endParaRPr lang="en-US" dirty="0"/>
            </a:p>
          </p:txBody>
        </p:sp>
      </p:grpSp>
      <p:grpSp>
        <p:nvGrpSpPr>
          <p:cNvPr id="23" name="Group 22">
            <a:extLst>
              <a:ext uri="{FF2B5EF4-FFF2-40B4-BE49-F238E27FC236}">
                <a16:creationId xmlns:a16="http://schemas.microsoft.com/office/drawing/2014/main" id="{A1C41B20-2B46-F94C-B9E6-67EEB65C029F}"/>
              </a:ext>
            </a:extLst>
          </p:cNvPr>
          <p:cNvGrpSpPr/>
          <p:nvPr/>
        </p:nvGrpSpPr>
        <p:grpSpPr>
          <a:xfrm>
            <a:off x="2590800" y="1295400"/>
            <a:ext cx="2082621" cy="1704195"/>
            <a:chOff x="2641779" y="3570714"/>
            <a:chExt cx="2082621" cy="1704195"/>
          </a:xfrm>
        </p:grpSpPr>
        <p:pic>
          <p:nvPicPr>
            <p:cNvPr id="9" name="Picture 8">
              <a:extLst>
                <a:ext uri="{FF2B5EF4-FFF2-40B4-BE49-F238E27FC236}">
                  <a16:creationId xmlns:a16="http://schemas.microsoft.com/office/drawing/2014/main" id="{31B57A07-A660-5A46-8EE8-763D1940D8FA}"/>
                </a:ext>
              </a:extLst>
            </p:cNvPr>
            <p:cNvPicPr>
              <a:picLocks noChangeAspect="1"/>
            </p:cNvPicPr>
            <p:nvPr/>
          </p:nvPicPr>
          <p:blipFill>
            <a:blip r:embed="rId6"/>
            <a:stretch>
              <a:fillRect/>
            </a:stretch>
          </p:blipFill>
          <p:spPr>
            <a:xfrm>
              <a:off x="3088275" y="3570714"/>
              <a:ext cx="1181168" cy="1299197"/>
            </a:xfrm>
            <a:prstGeom prst="rect">
              <a:avLst/>
            </a:prstGeom>
            <a:ln>
              <a:solidFill>
                <a:schemeClr val="bg2">
                  <a:lumMod val="50000"/>
                </a:schemeClr>
              </a:solidFill>
            </a:ln>
          </p:spPr>
        </p:pic>
        <p:sp>
          <p:nvSpPr>
            <p:cNvPr id="10" name="TextBox 9">
              <a:extLst>
                <a:ext uri="{FF2B5EF4-FFF2-40B4-BE49-F238E27FC236}">
                  <a16:creationId xmlns:a16="http://schemas.microsoft.com/office/drawing/2014/main" id="{42128B84-D850-7944-820D-01412A22BA3C}"/>
                </a:ext>
              </a:extLst>
            </p:cNvPr>
            <p:cNvSpPr txBox="1"/>
            <p:nvPr/>
          </p:nvSpPr>
          <p:spPr>
            <a:xfrm>
              <a:off x="2641779" y="4905577"/>
              <a:ext cx="2082621" cy="369332"/>
            </a:xfrm>
            <a:prstGeom prst="rect">
              <a:avLst/>
            </a:prstGeom>
            <a:noFill/>
          </p:spPr>
          <p:txBody>
            <a:bodyPr wrap="none" rtlCol="0">
              <a:spAutoFit/>
            </a:bodyPr>
            <a:lstStyle/>
            <a:p>
              <a:r>
                <a:rPr lang="en-US" dirty="0"/>
                <a:t>Suchitra </a:t>
              </a:r>
              <a:r>
                <a:rPr lang="en-US" dirty="0" err="1"/>
                <a:t>Manepalli</a:t>
              </a:r>
              <a:endParaRPr lang="en-US" dirty="0"/>
            </a:p>
          </p:txBody>
        </p:sp>
      </p:grpSp>
      <p:grpSp>
        <p:nvGrpSpPr>
          <p:cNvPr id="24" name="Group 23">
            <a:extLst>
              <a:ext uri="{FF2B5EF4-FFF2-40B4-BE49-F238E27FC236}">
                <a16:creationId xmlns:a16="http://schemas.microsoft.com/office/drawing/2014/main" id="{0696E7C7-876D-384A-853B-807D47F2FADB}"/>
              </a:ext>
            </a:extLst>
          </p:cNvPr>
          <p:cNvGrpSpPr/>
          <p:nvPr/>
        </p:nvGrpSpPr>
        <p:grpSpPr>
          <a:xfrm>
            <a:off x="4648627" y="3568809"/>
            <a:ext cx="2056973" cy="1706100"/>
            <a:chOff x="4496227" y="3568809"/>
            <a:chExt cx="2056973" cy="1706100"/>
          </a:xfrm>
        </p:grpSpPr>
        <p:pic>
          <p:nvPicPr>
            <p:cNvPr id="12" name="Picture 11">
              <a:extLst>
                <a:ext uri="{FF2B5EF4-FFF2-40B4-BE49-F238E27FC236}">
                  <a16:creationId xmlns:a16="http://schemas.microsoft.com/office/drawing/2014/main" id="{71C4B9AA-5D4E-C64F-B4BE-A47E0F472EF4}"/>
                </a:ext>
              </a:extLst>
            </p:cNvPr>
            <p:cNvPicPr>
              <a:picLocks noChangeAspect="1"/>
            </p:cNvPicPr>
            <p:nvPr/>
          </p:nvPicPr>
          <p:blipFill>
            <a:blip r:embed="rId7"/>
            <a:stretch>
              <a:fillRect/>
            </a:stretch>
          </p:blipFill>
          <p:spPr>
            <a:xfrm>
              <a:off x="4945561" y="3568809"/>
              <a:ext cx="1101227" cy="1301102"/>
            </a:xfrm>
            <a:prstGeom prst="rect">
              <a:avLst/>
            </a:prstGeom>
            <a:ln>
              <a:solidFill>
                <a:schemeClr val="bg2">
                  <a:lumMod val="50000"/>
                </a:schemeClr>
              </a:solidFill>
            </a:ln>
          </p:spPr>
        </p:pic>
        <p:sp>
          <p:nvSpPr>
            <p:cNvPr id="15" name="TextBox 14">
              <a:extLst>
                <a:ext uri="{FF2B5EF4-FFF2-40B4-BE49-F238E27FC236}">
                  <a16:creationId xmlns:a16="http://schemas.microsoft.com/office/drawing/2014/main" id="{E27C59E9-5DFE-3548-89F0-965709DAF8EA}"/>
                </a:ext>
              </a:extLst>
            </p:cNvPr>
            <p:cNvSpPr txBox="1"/>
            <p:nvPr/>
          </p:nvSpPr>
          <p:spPr>
            <a:xfrm>
              <a:off x="4496227" y="4905577"/>
              <a:ext cx="2056973" cy="369332"/>
            </a:xfrm>
            <a:prstGeom prst="rect">
              <a:avLst/>
            </a:prstGeom>
            <a:noFill/>
          </p:spPr>
          <p:txBody>
            <a:bodyPr wrap="none" rtlCol="0">
              <a:spAutoFit/>
            </a:bodyPr>
            <a:lstStyle/>
            <a:p>
              <a:r>
                <a:rPr lang="en-US" dirty="0" err="1"/>
                <a:t>Giridhar</a:t>
              </a:r>
              <a:r>
                <a:rPr lang="en-US" dirty="0"/>
                <a:t> </a:t>
              </a:r>
              <a:r>
                <a:rPr lang="en-US" dirty="0" err="1"/>
                <a:t>Manepalli</a:t>
              </a:r>
              <a:endParaRPr lang="en-US" dirty="0"/>
            </a:p>
          </p:txBody>
        </p:sp>
      </p:grpSp>
      <p:grpSp>
        <p:nvGrpSpPr>
          <p:cNvPr id="11" name="Group 10">
            <a:extLst>
              <a:ext uri="{FF2B5EF4-FFF2-40B4-BE49-F238E27FC236}">
                <a16:creationId xmlns:a16="http://schemas.microsoft.com/office/drawing/2014/main" id="{DE850662-B259-7847-B644-254F154C6062}"/>
              </a:ext>
            </a:extLst>
          </p:cNvPr>
          <p:cNvGrpSpPr/>
          <p:nvPr/>
        </p:nvGrpSpPr>
        <p:grpSpPr>
          <a:xfrm>
            <a:off x="4953000" y="1324978"/>
            <a:ext cx="1467068" cy="1679818"/>
            <a:chOff x="4800600" y="1629778"/>
            <a:chExt cx="1467068" cy="1679818"/>
          </a:xfrm>
        </p:grpSpPr>
        <p:sp>
          <p:nvSpPr>
            <p:cNvPr id="4" name="TextBox 3">
              <a:extLst>
                <a:ext uri="{FF2B5EF4-FFF2-40B4-BE49-F238E27FC236}">
                  <a16:creationId xmlns:a16="http://schemas.microsoft.com/office/drawing/2014/main" id="{3EE77A13-8AB6-E740-94E8-051BC007108A}"/>
                </a:ext>
              </a:extLst>
            </p:cNvPr>
            <p:cNvSpPr txBox="1"/>
            <p:nvPr/>
          </p:nvSpPr>
          <p:spPr>
            <a:xfrm>
              <a:off x="4800600" y="2940264"/>
              <a:ext cx="1467068" cy="369332"/>
            </a:xfrm>
            <a:prstGeom prst="rect">
              <a:avLst/>
            </a:prstGeom>
            <a:noFill/>
          </p:spPr>
          <p:txBody>
            <a:bodyPr wrap="none" rtlCol="0">
              <a:spAutoFit/>
            </a:bodyPr>
            <a:lstStyle/>
            <a:p>
              <a:r>
                <a:rPr lang="en-US" dirty="0"/>
                <a:t>Ben Hadden</a:t>
              </a:r>
            </a:p>
          </p:txBody>
        </p:sp>
        <p:pic>
          <p:nvPicPr>
            <p:cNvPr id="20" name="Picture 19">
              <a:extLst>
                <a:ext uri="{FF2B5EF4-FFF2-40B4-BE49-F238E27FC236}">
                  <a16:creationId xmlns:a16="http://schemas.microsoft.com/office/drawing/2014/main" id="{F9B8F634-63E1-A54B-BD66-210B27BF5D1E}"/>
                </a:ext>
              </a:extLst>
            </p:cNvPr>
            <p:cNvPicPr>
              <a:picLocks noChangeAspect="1"/>
            </p:cNvPicPr>
            <p:nvPr/>
          </p:nvPicPr>
          <p:blipFill>
            <a:blip r:embed="rId8"/>
            <a:stretch>
              <a:fillRect/>
            </a:stretch>
          </p:blipFill>
          <p:spPr>
            <a:xfrm>
              <a:off x="4958840" y="1629778"/>
              <a:ext cx="1074668" cy="1265027"/>
            </a:xfrm>
            <a:prstGeom prst="rect">
              <a:avLst/>
            </a:prstGeom>
            <a:ln>
              <a:solidFill>
                <a:schemeClr val="bg2">
                  <a:lumMod val="50000"/>
                </a:schemeClr>
              </a:solidFill>
            </a:ln>
          </p:spPr>
        </p:pic>
      </p:grpSp>
      <p:grpSp>
        <p:nvGrpSpPr>
          <p:cNvPr id="25" name="Group 24">
            <a:extLst>
              <a:ext uri="{FF2B5EF4-FFF2-40B4-BE49-F238E27FC236}">
                <a16:creationId xmlns:a16="http://schemas.microsoft.com/office/drawing/2014/main" id="{B7FC59E6-0012-6144-B620-55EB212A077F}"/>
              </a:ext>
            </a:extLst>
          </p:cNvPr>
          <p:cNvGrpSpPr/>
          <p:nvPr/>
        </p:nvGrpSpPr>
        <p:grpSpPr>
          <a:xfrm>
            <a:off x="7086600" y="3566530"/>
            <a:ext cx="1143000" cy="1708379"/>
            <a:chOff x="6781800" y="3566530"/>
            <a:chExt cx="1143000" cy="1708379"/>
          </a:xfrm>
        </p:grpSpPr>
        <p:sp>
          <p:nvSpPr>
            <p:cNvPr id="22" name="TextBox 21">
              <a:extLst>
                <a:ext uri="{FF2B5EF4-FFF2-40B4-BE49-F238E27FC236}">
                  <a16:creationId xmlns:a16="http://schemas.microsoft.com/office/drawing/2014/main" id="{60D307B1-6EE2-6448-929A-334EB59CADAF}"/>
                </a:ext>
              </a:extLst>
            </p:cNvPr>
            <p:cNvSpPr txBox="1"/>
            <p:nvPr/>
          </p:nvSpPr>
          <p:spPr>
            <a:xfrm>
              <a:off x="6781800" y="4905577"/>
              <a:ext cx="1056700" cy="369332"/>
            </a:xfrm>
            <a:prstGeom prst="rect">
              <a:avLst/>
            </a:prstGeom>
            <a:noFill/>
          </p:spPr>
          <p:txBody>
            <a:bodyPr wrap="none" rtlCol="0">
              <a:spAutoFit/>
            </a:bodyPr>
            <a:lstStyle/>
            <a:p>
              <a:r>
                <a:rPr lang="en-US" dirty="0"/>
                <a:t>Ian Little</a:t>
              </a:r>
            </a:p>
          </p:txBody>
        </p:sp>
        <p:pic>
          <p:nvPicPr>
            <p:cNvPr id="3" name="Picture 2">
              <a:extLst>
                <a:ext uri="{FF2B5EF4-FFF2-40B4-BE49-F238E27FC236}">
                  <a16:creationId xmlns:a16="http://schemas.microsoft.com/office/drawing/2014/main" id="{927CAAF9-B4FD-BA4A-81AD-1A1A23AC043E}"/>
                </a:ext>
              </a:extLst>
            </p:cNvPr>
            <p:cNvPicPr>
              <a:picLocks noChangeAspect="1"/>
            </p:cNvPicPr>
            <p:nvPr/>
          </p:nvPicPr>
          <p:blipFill>
            <a:blip r:embed="rId9"/>
            <a:stretch>
              <a:fillRect/>
            </a:stretch>
          </p:blipFill>
          <p:spPr>
            <a:xfrm>
              <a:off x="6782841" y="3566530"/>
              <a:ext cx="1141959" cy="1325269"/>
            </a:xfrm>
            <a:prstGeom prst="rect">
              <a:avLst/>
            </a:prstGeom>
            <a:ln>
              <a:solidFill>
                <a:schemeClr val="tx1"/>
              </a:solidFill>
            </a:ln>
          </p:spPr>
        </p:pic>
      </p:grpSp>
    </p:spTree>
    <p:extLst>
      <p:ext uri="{BB962C8B-B14F-4D97-AF65-F5344CB8AC3E}">
        <p14:creationId xmlns:p14="http://schemas.microsoft.com/office/powerpoint/2010/main" val="312170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486400"/>
          </a:xfrm>
        </p:spPr>
        <p:txBody>
          <a:bodyPr/>
          <a:lstStyle/>
          <a:p>
            <a:pPr>
              <a:buFont typeface="Arial" panose="020B0604020202020204" pitchFamily="34" charset="0"/>
              <a:buChar char="•"/>
            </a:pPr>
            <a:r>
              <a:rPr lang="en-US" sz="1800" dirty="0">
                <a:ea typeface="ＭＳ Ｐゴシック" charset="-128"/>
              </a:rPr>
              <a:t>DOI Prefixes: 130,612 (includes </a:t>
            </a:r>
            <a:r>
              <a:rPr lang="en-US" sz="1800" dirty="0">
                <a:solidFill>
                  <a:srgbClr val="000000"/>
                </a:solidFill>
              </a:rPr>
              <a:t>38,197 10.978 DOI prefixes and 63,326 10.979 DOI prefixes)</a:t>
            </a:r>
            <a:endParaRPr lang="en-US" sz="1800" dirty="0">
              <a:ea typeface="ＭＳ Ｐゴシック" charset="-128"/>
            </a:endParaRPr>
          </a:p>
          <a:p>
            <a:pPr>
              <a:buFont typeface="Arial" panose="020B0604020202020204" pitchFamily="34" charset="0"/>
              <a:buChar char="•"/>
            </a:pPr>
            <a:r>
              <a:rPr lang="en-US" sz="1800" dirty="0">
                <a:ea typeface="ＭＳ Ｐゴシック" charset="-128"/>
              </a:rPr>
              <a:t>DOIs: &gt;185,000,000</a:t>
            </a:r>
          </a:p>
          <a:p>
            <a:pPr>
              <a:buFont typeface="Arial" panose="020B0604020202020204" pitchFamily="34" charset="0"/>
              <a:buChar char="•"/>
            </a:pPr>
            <a:r>
              <a:rPr lang="en-US" sz="1800" dirty="0">
                <a:ea typeface="ＭＳ Ｐゴシック" charset="-128"/>
              </a:rPr>
              <a:t>DOI Resolution Service</a:t>
            </a:r>
            <a:r>
              <a:rPr lang="en-US" sz="1000" dirty="0">
                <a:ea typeface="ＭＳ Ｐゴシック" charset="-128"/>
              </a:rPr>
              <a:t> </a:t>
            </a:r>
          </a:p>
          <a:p>
            <a:pPr lvl="1">
              <a:buFont typeface="Arial" panose="020B0604020202020204" pitchFamily="34" charset="0"/>
              <a:buChar char="•"/>
            </a:pPr>
            <a:r>
              <a:rPr lang="en-US" sz="1800" dirty="0">
                <a:ea typeface="ＭＳ Ｐゴシック" charset="-128"/>
              </a:rPr>
              <a:t>13 Handle Services (10 RAs + 1 Default for test </a:t>
            </a:r>
            <a:r>
              <a:rPr lang="en-US" sz="1800" dirty="0" err="1">
                <a:ea typeface="ＭＳ Ｐゴシック" charset="-128"/>
              </a:rPr>
              <a:t>etc</a:t>
            </a:r>
            <a:r>
              <a:rPr lang="en-US" sz="1800" dirty="0">
                <a:ea typeface="ＭＳ Ｐゴシック" charset="-128"/>
              </a:rPr>
              <a:t> + 1 extra for </a:t>
            </a:r>
            <a:r>
              <a:rPr lang="en-US" sz="1800" dirty="0" err="1">
                <a:ea typeface="ＭＳ Ｐゴシック" charset="-128"/>
              </a:rPr>
              <a:t>DataCite</a:t>
            </a:r>
            <a:r>
              <a:rPr lang="en-US" sz="1800" dirty="0">
                <a:ea typeface="ＭＳ Ｐゴシック" charset="-128"/>
              </a:rPr>
              <a:t> + 1 for 2 two-delimiter prefixes)</a:t>
            </a:r>
          </a:p>
          <a:p>
            <a:pPr lvl="2">
              <a:buFont typeface="Arial" panose="020B0604020202020204" pitchFamily="34" charset="0"/>
              <a:buChar char="•"/>
            </a:pPr>
            <a:r>
              <a:rPr lang="en-US" sz="1600" dirty="0">
                <a:ea typeface="ＭＳ Ｐゴシック" charset="-128"/>
              </a:rPr>
              <a:t>60 Individual Servers</a:t>
            </a:r>
          </a:p>
          <a:p>
            <a:pPr lvl="2">
              <a:buFont typeface="Arial" panose="020B0604020202020204" pitchFamily="34" charset="0"/>
              <a:buChar char="•"/>
            </a:pPr>
            <a:r>
              <a:rPr lang="en-US" sz="1600" dirty="0">
                <a:ea typeface="ＭＳ Ｐゴシック" charset="-128"/>
              </a:rPr>
              <a:t>Amazon Cloud Services</a:t>
            </a:r>
          </a:p>
          <a:p>
            <a:pPr lvl="2">
              <a:buFont typeface="Arial" panose="020B0604020202020204" pitchFamily="34" charset="0"/>
              <a:buChar char="•"/>
            </a:pPr>
            <a:r>
              <a:rPr lang="en-US" sz="1600" dirty="0" err="1">
                <a:ea typeface="ＭＳ Ｐゴシック" charset="-128"/>
              </a:rPr>
              <a:t>CoLo</a:t>
            </a:r>
            <a:r>
              <a:rPr lang="en-US" sz="1600" dirty="0">
                <a:ea typeface="ＭＳ Ｐゴシック" charset="-128"/>
              </a:rPr>
              <a:t> used by CNRI </a:t>
            </a:r>
          </a:p>
          <a:p>
            <a:pPr lvl="2">
              <a:buFont typeface="Arial" panose="020B0604020202020204" pitchFamily="34" charset="0"/>
              <a:buChar char="•"/>
            </a:pPr>
            <a:r>
              <a:rPr lang="en-US" sz="1800" dirty="0">
                <a:ea typeface="ＭＳ Ｐゴシック" charset="-128"/>
              </a:rPr>
              <a:t>Total Primary Servers: 24</a:t>
            </a:r>
          </a:p>
          <a:p>
            <a:pPr lvl="2"/>
            <a:r>
              <a:rPr lang="en-US" sz="1600" dirty="0">
                <a:ea typeface="ＭＳ Ｐゴシック" charset="-128"/>
              </a:rPr>
              <a:t>16 managed by CNRI (6 </a:t>
            </a:r>
            <a:r>
              <a:rPr lang="en-US" sz="1600" dirty="0" err="1">
                <a:ea typeface="ＭＳ Ｐゴシック" charset="-128"/>
              </a:rPr>
              <a:t>CoLo</a:t>
            </a:r>
            <a:r>
              <a:rPr lang="en-US" sz="1600" dirty="0">
                <a:ea typeface="ＭＳ Ｐゴシック" charset="-128"/>
              </a:rPr>
              <a:t>, 10 cloud)</a:t>
            </a:r>
          </a:p>
          <a:p>
            <a:pPr lvl="3">
              <a:buFont typeface="Arial" panose="020B0604020202020204" pitchFamily="34" charset="0"/>
              <a:buChar char="•"/>
            </a:pPr>
            <a:r>
              <a:rPr lang="en-US" sz="1600" dirty="0" err="1">
                <a:ea typeface="ＭＳ Ｐゴシック" charset="-128"/>
              </a:rPr>
              <a:t>shortDOI</a:t>
            </a:r>
            <a:r>
              <a:rPr lang="en-US" sz="1600" dirty="0">
                <a:ea typeface="ＭＳ Ｐゴシック" charset="-128"/>
              </a:rPr>
              <a:t> server runs on one of those primaries</a:t>
            </a:r>
          </a:p>
          <a:p>
            <a:pPr lvl="2">
              <a:buFont typeface="Arial" panose="020B0604020202020204" pitchFamily="34" charset="0"/>
              <a:buChar char="•"/>
            </a:pPr>
            <a:r>
              <a:rPr lang="en-US" sz="1600" dirty="0">
                <a:ea typeface="ＭＳ Ｐゴシック" charset="-128"/>
              </a:rPr>
              <a:t>8 managed by various RAs</a:t>
            </a:r>
          </a:p>
          <a:p>
            <a:pPr lvl="1">
              <a:buFont typeface="Arial" panose="020B0604020202020204" pitchFamily="34" charset="0"/>
              <a:buChar char="•"/>
            </a:pPr>
            <a:r>
              <a:rPr lang="en-US" sz="1800" dirty="0">
                <a:ea typeface="ＭＳ Ｐゴシック" charset="-128"/>
              </a:rPr>
              <a:t>Total Secondary Servers: 36</a:t>
            </a:r>
          </a:p>
          <a:p>
            <a:pPr lvl="2">
              <a:buFont typeface="Arial" panose="020B0604020202020204" pitchFamily="34" charset="0"/>
              <a:buChar char="•"/>
            </a:pPr>
            <a:r>
              <a:rPr lang="en-US" sz="1600" dirty="0">
                <a:ea typeface="ＭＳ Ｐゴシック" charset="-128"/>
              </a:rPr>
              <a:t>35 managed by CNRI (10 </a:t>
            </a:r>
            <a:r>
              <a:rPr lang="en-US" sz="1600" dirty="0" err="1">
                <a:ea typeface="ＭＳ Ｐゴシック" charset="-128"/>
              </a:rPr>
              <a:t>CoLo</a:t>
            </a:r>
            <a:r>
              <a:rPr lang="en-US" sz="1600" dirty="0">
                <a:ea typeface="ＭＳ Ｐゴシック" charset="-128"/>
              </a:rPr>
              <a:t>, 25 cloud)</a:t>
            </a:r>
          </a:p>
          <a:p>
            <a:pPr lvl="2">
              <a:buFont typeface="Arial" panose="020B0604020202020204" pitchFamily="34" charset="0"/>
              <a:buChar char="•"/>
            </a:pPr>
            <a:r>
              <a:rPr lang="en-US" sz="1600" dirty="0">
                <a:ea typeface="ＭＳ Ｐゴシック" charset="-128"/>
              </a:rPr>
              <a:t>1 managed by an RA</a:t>
            </a:r>
            <a:endParaRPr lang="en-US" sz="1800" dirty="0">
              <a:ea typeface="ＭＳ Ｐゴシック" charset="-128"/>
            </a:endParaRPr>
          </a:p>
          <a:p>
            <a:r>
              <a:rPr lang="en-US" sz="1800" dirty="0">
                <a:ea typeface="ＭＳ Ｐゴシック" charset="-128"/>
              </a:rPr>
              <a:t>All 60 servers are monitored by CNRI custom Nagios service plus commercial </a:t>
            </a:r>
            <a:r>
              <a:rPr lang="en-US" sz="1800" dirty="0" err="1">
                <a:ea typeface="ＭＳ Ｐゴシック" charset="-128"/>
              </a:rPr>
              <a:t>Pingdom</a:t>
            </a:r>
            <a:r>
              <a:rPr lang="en-US" sz="1800" dirty="0">
                <a:ea typeface="ＭＳ Ｐゴシック" charset="-128"/>
              </a:rPr>
              <a:t> service</a:t>
            </a:r>
            <a:endParaRPr lang="en-US" sz="1800" dirty="0"/>
          </a:p>
        </p:txBody>
      </p:sp>
      <p:sp>
        <p:nvSpPr>
          <p:cNvPr id="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DOI Directory (January 2019)</a:t>
            </a:r>
          </a:p>
        </p:txBody>
      </p:sp>
      <p:cxnSp>
        <p:nvCxnSpPr>
          <p:cNvPr id="5" name="Straight Connector 4"/>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53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1"/>
            <a:ext cx="8229600" cy="5159476"/>
          </a:xfrm>
        </p:spPr>
        <p:txBody>
          <a:bodyPr/>
          <a:lstStyle/>
          <a:p>
            <a:pPr>
              <a:buFont typeface="Arial" panose="020B0604020202020204" pitchFamily="34" charset="0"/>
              <a:buChar char="•"/>
            </a:pPr>
            <a:r>
              <a:rPr lang="en-US" sz="2400" dirty="0">
                <a:ea typeface="ＭＳ Ｐゴシック" charset="-128"/>
              </a:rPr>
              <a:t>DOI Resolutions in the past year: </a:t>
            </a:r>
            <a:r>
              <a:rPr lang="en-US" sz="2400" dirty="0"/>
              <a:t>5,138,961,801 (5 billion)</a:t>
            </a:r>
          </a:p>
          <a:p>
            <a:pPr>
              <a:buFont typeface="Arial" panose="020B0604020202020204" pitchFamily="34" charset="0"/>
              <a:buChar char="•"/>
            </a:pPr>
            <a:r>
              <a:rPr lang="en-US" sz="2400" dirty="0">
                <a:ea typeface="ＭＳ Ｐゴシック" charset="-128"/>
              </a:rPr>
              <a:t>Proxy Servers (</a:t>
            </a:r>
            <a:r>
              <a:rPr lang="en-US" sz="2400" dirty="0" err="1">
                <a:ea typeface="ＭＳ Ｐゴシック" charset="-128"/>
              </a:rPr>
              <a:t>doi.org</a:t>
            </a:r>
            <a:r>
              <a:rPr lang="en-US" sz="2400" dirty="0">
                <a:ea typeface="ＭＳ Ｐゴシック" charset="-128"/>
              </a:rPr>
              <a:t>): Depending on the proxy load, servers are automatically scaled. Minimum 8 servers</a:t>
            </a:r>
          </a:p>
          <a:p>
            <a:pPr lvl="1">
              <a:buFont typeface="Arial" panose="020B0604020202020204" pitchFamily="34" charset="0"/>
              <a:buChar char="•"/>
            </a:pPr>
            <a:r>
              <a:rPr lang="en-US" sz="2000" dirty="0">
                <a:ea typeface="ＭＳ Ｐゴシック" charset="-128"/>
              </a:rPr>
              <a:t>2 servers in 4 regions managed by CNRI (4 regions on </a:t>
            </a:r>
            <a:r>
              <a:rPr lang="en-US" sz="2000" dirty="0"/>
              <a:t>AWS Elastic Beanstalk</a:t>
            </a:r>
            <a:r>
              <a:rPr lang="en-US" sz="2000" dirty="0">
                <a:ea typeface="ＭＳ Ｐゴシック" charset="-128"/>
              </a:rPr>
              <a:t>) </a:t>
            </a:r>
          </a:p>
          <a:p>
            <a:pPr>
              <a:buFont typeface="Arial" panose="020B0604020202020204" pitchFamily="34" charset="0"/>
              <a:buChar char="•"/>
            </a:pPr>
            <a:r>
              <a:rPr lang="en-US" sz="2400" dirty="0">
                <a:ea typeface="ＭＳ Ｐゴシック" charset="-128"/>
              </a:rPr>
              <a:t>All proxy servers and the DOI website servers are monitored by external system “</a:t>
            </a:r>
            <a:r>
              <a:rPr lang="en-US" sz="2400" dirty="0" err="1">
                <a:ea typeface="ＭＳ Ｐゴシック" charset="-128"/>
              </a:rPr>
              <a:t>Pingdom</a:t>
            </a:r>
            <a:r>
              <a:rPr lang="en-US" sz="2400" dirty="0">
                <a:ea typeface="ＭＳ Ｐゴシック" charset="-128"/>
              </a:rPr>
              <a:t>” and Nagios</a:t>
            </a:r>
          </a:p>
          <a:p>
            <a:pPr lvl="1">
              <a:buFont typeface="Arial" panose="020B0604020202020204" pitchFamily="34" charset="0"/>
              <a:buChar char="•"/>
            </a:pPr>
            <a:r>
              <a:rPr lang="en-US" sz="2000" dirty="0">
                <a:ea typeface="ＭＳ Ｐゴシック" charset="-128"/>
              </a:rPr>
              <a:t>Service disruption alerts are automatically sent to </a:t>
            </a:r>
            <a:r>
              <a:rPr lang="en-US" sz="2000" dirty="0" err="1">
                <a:ea typeface="ＭＳ Ｐゴシック" charset="-128"/>
              </a:rPr>
              <a:t>Statuspage</a:t>
            </a:r>
            <a:r>
              <a:rPr lang="en-US" sz="2000" dirty="0">
                <a:ea typeface="ＭＳ Ｐゴシック" charset="-128"/>
              </a:rPr>
              <a:t> and DOI Slack workspace</a:t>
            </a:r>
          </a:p>
          <a:p>
            <a:pPr>
              <a:buFont typeface="Arial" panose="020B0604020202020204" pitchFamily="34" charset="0"/>
              <a:buChar char="•"/>
            </a:pPr>
            <a:endParaRPr lang="en-US" sz="2400" dirty="0">
              <a:ea typeface="ＭＳ Ｐゴシック" charset="-128"/>
            </a:endParaRPr>
          </a:p>
        </p:txBody>
      </p:sp>
      <p:sp>
        <p:nvSpPr>
          <p:cNvPr id="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DOI Resolution – Related Stats</a:t>
            </a:r>
          </a:p>
        </p:txBody>
      </p:sp>
      <p:cxnSp>
        <p:nvCxnSpPr>
          <p:cNvPr id="5" name="Straight Connector 4"/>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2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35E26-C4C3-324F-BCEA-C2ED73AD33B4}"/>
              </a:ext>
            </a:extLst>
          </p:cNvPr>
          <p:cNvSpPr>
            <a:spLocks noGrp="1"/>
          </p:cNvSpPr>
          <p:nvPr>
            <p:ph idx="1"/>
          </p:nvPr>
        </p:nvSpPr>
        <p:spPr>
          <a:xfrm>
            <a:off x="457200" y="914400"/>
            <a:ext cx="8229600" cy="4525963"/>
          </a:xfrm>
        </p:spPr>
        <p:txBody>
          <a:bodyPr/>
          <a:lstStyle/>
          <a:p>
            <a:r>
              <a:rPr lang="en-US" sz="2400" dirty="0"/>
              <a:t>Successfully moved to Cloudflare mid-year as our authoritative DNS service. </a:t>
            </a:r>
          </a:p>
          <a:p>
            <a:r>
              <a:rPr lang="en-US" sz="2400" dirty="0"/>
              <a:t>Using Cloudflare’s load balancing and geographical routing features which depends on the client's geographical region to redirect the user to the geographically closest proxy server.</a:t>
            </a:r>
          </a:p>
          <a:p>
            <a:r>
              <a:rPr lang="en-US" sz="2400" dirty="0"/>
              <a:t>Replaced the old proxy servers with autoscaling clusters on AWS Elastic Beanstalk. </a:t>
            </a:r>
          </a:p>
          <a:p>
            <a:pPr lvl="1">
              <a:buFont typeface="Arial" panose="020B0604020202020204" pitchFamily="34" charset="0"/>
              <a:buChar char="•"/>
            </a:pPr>
            <a:r>
              <a:rPr lang="en-US" sz="2000" dirty="0"/>
              <a:t>Automatic scaling to handle the DOI proxy server traffic. </a:t>
            </a:r>
          </a:p>
          <a:p>
            <a:pPr lvl="1">
              <a:buFont typeface="Arial" panose="020B0604020202020204" pitchFamily="34" charset="0"/>
              <a:buChar char="•"/>
            </a:pPr>
            <a:r>
              <a:rPr lang="en-US" sz="2000" dirty="0"/>
              <a:t>Large decrease in manual effort to respond to outages</a:t>
            </a:r>
          </a:p>
          <a:p>
            <a:pPr lvl="1">
              <a:buFont typeface="Arial" panose="020B0604020202020204" pitchFamily="34" charset="0"/>
              <a:buChar char="•"/>
            </a:pPr>
            <a:r>
              <a:rPr lang="en-US" sz="2000" dirty="0"/>
              <a:t>Large decrease in user impact of outages</a:t>
            </a:r>
          </a:p>
          <a:p>
            <a:r>
              <a:rPr lang="en-US" sz="2400" dirty="0"/>
              <a:t>Combination of load balancers and automatic health detection produced a significant service improvement in Q3 &amp; Q4.</a:t>
            </a:r>
          </a:p>
        </p:txBody>
      </p:sp>
      <p:cxnSp>
        <p:nvCxnSpPr>
          <p:cNvPr id="4" name="Straight Connector 3">
            <a:extLst>
              <a:ext uri="{FF2B5EF4-FFF2-40B4-BE49-F238E27FC236}">
                <a16:creationId xmlns:a16="http://schemas.microsoft.com/office/drawing/2014/main" id="{2CE71C49-2779-CD49-9919-4EB3D6986C22}"/>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3611492-356D-E941-9776-EB5D51A9AA0A}"/>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Proxy Service Infrastructure Upgrades</a:t>
            </a:r>
          </a:p>
        </p:txBody>
      </p:sp>
    </p:spTree>
    <p:extLst>
      <p:ext uri="{BB962C8B-B14F-4D97-AF65-F5344CB8AC3E}">
        <p14:creationId xmlns:p14="http://schemas.microsoft.com/office/powerpoint/2010/main" val="288983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DOI Response Times (2018)</a:t>
            </a:r>
          </a:p>
        </p:txBody>
      </p:sp>
      <p:cxnSp>
        <p:nvCxnSpPr>
          <p:cNvPr id="5" name="Straight Connector 4"/>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D403793-643C-A549-A974-9A3CF1413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268" y="4231745"/>
            <a:ext cx="3227906" cy="2045406"/>
          </a:xfrm>
          <a:prstGeom prst="rect">
            <a:avLst/>
          </a:prstGeom>
        </p:spPr>
      </p:pic>
      <p:pic>
        <p:nvPicPr>
          <p:cNvPr id="8" name="Picture 7">
            <a:extLst>
              <a:ext uri="{FF2B5EF4-FFF2-40B4-BE49-F238E27FC236}">
                <a16:creationId xmlns:a16="http://schemas.microsoft.com/office/drawing/2014/main" id="{D83C9E13-3FAA-FD40-8809-7BCFB3A9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20213"/>
            <a:ext cx="3230613" cy="2047121"/>
          </a:xfrm>
          <a:prstGeom prst="rect">
            <a:avLst/>
          </a:prstGeom>
        </p:spPr>
      </p:pic>
      <p:pic>
        <p:nvPicPr>
          <p:cNvPr id="10" name="Picture 9">
            <a:extLst>
              <a:ext uri="{FF2B5EF4-FFF2-40B4-BE49-F238E27FC236}">
                <a16:creationId xmlns:a16="http://schemas.microsoft.com/office/drawing/2014/main" id="{47848AEB-26A1-CB4B-BFA8-84032E5AD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1" y="4279194"/>
            <a:ext cx="3225848" cy="2045406"/>
          </a:xfrm>
          <a:prstGeom prst="rect">
            <a:avLst/>
          </a:prstGeom>
        </p:spPr>
      </p:pic>
      <p:pic>
        <p:nvPicPr>
          <p:cNvPr id="12" name="Picture 11">
            <a:extLst>
              <a:ext uri="{FF2B5EF4-FFF2-40B4-BE49-F238E27FC236}">
                <a16:creationId xmlns:a16="http://schemas.microsoft.com/office/drawing/2014/main" id="{1E729239-FF7A-3B4D-93A6-EE1CED1134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268" y="2209800"/>
            <a:ext cx="3268732" cy="2054935"/>
          </a:xfrm>
          <a:prstGeom prst="rect">
            <a:avLst/>
          </a:prstGeom>
        </p:spPr>
      </p:pic>
      <p:sp>
        <p:nvSpPr>
          <p:cNvPr id="9" name="Content Placeholder 2">
            <a:extLst>
              <a:ext uri="{FF2B5EF4-FFF2-40B4-BE49-F238E27FC236}">
                <a16:creationId xmlns:a16="http://schemas.microsoft.com/office/drawing/2014/main" id="{7087918B-848D-A74C-9A53-2B5ADA244452}"/>
              </a:ext>
            </a:extLst>
          </p:cNvPr>
          <p:cNvSpPr>
            <a:spLocks noGrp="1"/>
          </p:cNvSpPr>
          <p:nvPr>
            <p:ph idx="1"/>
          </p:nvPr>
        </p:nvSpPr>
        <p:spPr>
          <a:xfrm>
            <a:off x="381000" y="817534"/>
            <a:ext cx="8686800" cy="1239866"/>
          </a:xfrm>
        </p:spPr>
        <p:txBody>
          <a:bodyPr/>
          <a:lstStyle/>
          <a:p>
            <a:r>
              <a:rPr lang="en-US" sz="1800" dirty="0"/>
              <a:t>The four plots below show the DOI resolution response times as observed in different geographical regions. The plots clearly indicate when we switched Cloudflare in late June.</a:t>
            </a:r>
          </a:p>
          <a:p>
            <a:r>
              <a:rPr lang="en-US" sz="1800" dirty="0"/>
              <a:t>The red stripes on the green bar indicate downtime. More on this on the next slide.</a:t>
            </a:r>
            <a:endParaRPr lang="en-US" sz="1600" dirty="0"/>
          </a:p>
          <a:p>
            <a:endParaRPr lang="en-US" sz="1600" dirty="0"/>
          </a:p>
        </p:txBody>
      </p:sp>
    </p:spTree>
    <p:extLst>
      <p:ext uri="{BB962C8B-B14F-4D97-AF65-F5344CB8AC3E}">
        <p14:creationId xmlns:p14="http://schemas.microsoft.com/office/powerpoint/2010/main" val="290489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2800" dirty="0">
                <a:latin typeface="+mj-lt"/>
                <a:ea typeface="+mj-ea"/>
                <a:cs typeface="+mj-cs"/>
              </a:rPr>
              <a:t>DOI Resolution Service Downtime and Uptime (2018)</a:t>
            </a:r>
          </a:p>
        </p:txBody>
      </p:sp>
      <p:cxnSp>
        <p:nvCxnSpPr>
          <p:cNvPr id="5" name="Straight Connector 4"/>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797D01FC-BD20-1E45-8D75-85897E21E946}"/>
              </a:ext>
            </a:extLst>
          </p:cNvPr>
          <p:cNvGraphicFramePr>
            <a:graphicFrameLocks noGrp="1"/>
          </p:cNvGraphicFramePr>
          <p:nvPr>
            <p:extLst/>
          </p:nvPr>
        </p:nvGraphicFramePr>
        <p:xfrm>
          <a:off x="609600" y="1219200"/>
          <a:ext cx="8077200" cy="2286000"/>
        </p:xfrm>
        <a:graphic>
          <a:graphicData uri="http://schemas.openxmlformats.org/drawingml/2006/table">
            <a:tbl>
              <a:tblPr firstRow="1" bandRow="1">
                <a:tableStyleId>{5C22544A-7EE6-4342-B048-85BDC9FD1C3A}</a:tableStyleId>
              </a:tblPr>
              <a:tblGrid>
                <a:gridCol w="2550695">
                  <a:extLst>
                    <a:ext uri="{9D8B030D-6E8A-4147-A177-3AD203B41FA5}">
                      <a16:colId xmlns:a16="http://schemas.microsoft.com/office/drawing/2014/main" val="2875677668"/>
                    </a:ext>
                  </a:extLst>
                </a:gridCol>
                <a:gridCol w="2635718">
                  <a:extLst>
                    <a:ext uri="{9D8B030D-6E8A-4147-A177-3AD203B41FA5}">
                      <a16:colId xmlns:a16="http://schemas.microsoft.com/office/drawing/2014/main" val="366314096"/>
                    </a:ext>
                  </a:extLst>
                </a:gridCol>
                <a:gridCol w="2890787">
                  <a:extLst>
                    <a:ext uri="{9D8B030D-6E8A-4147-A177-3AD203B41FA5}">
                      <a16:colId xmlns:a16="http://schemas.microsoft.com/office/drawing/2014/main" val="276038581"/>
                    </a:ext>
                  </a:extLst>
                </a:gridCol>
              </a:tblGrid>
              <a:tr h="370840">
                <a:tc>
                  <a:txBody>
                    <a:bodyPr/>
                    <a:lstStyle/>
                    <a:p>
                      <a:r>
                        <a:rPr lang="en-US" sz="2400" dirty="0"/>
                        <a:t>Region</a:t>
                      </a:r>
                    </a:p>
                  </a:txBody>
                  <a:tcPr>
                    <a:solidFill>
                      <a:schemeClr val="tx2">
                        <a:lumMod val="60000"/>
                        <a:lumOff val="40000"/>
                      </a:schemeClr>
                    </a:solidFill>
                  </a:tcPr>
                </a:tc>
                <a:tc>
                  <a:txBody>
                    <a:bodyPr/>
                    <a:lstStyle/>
                    <a:p>
                      <a:r>
                        <a:rPr lang="en-US" sz="2400" dirty="0"/>
                        <a:t>Pre-Cloudflare</a:t>
                      </a:r>
                    </a:p>
                  </a:txBody>
                  <a:tcPr/>
                </a:tc>
                <a:tc>
                  <a:txBody>
                    <a:bodyPr/>
                    <a:lstStyle/>
                    <a:p>
                      <a:r>
                        <a:rPr lang="en-US" sz="2400" dirty="0"/>
                        <a:t>Post-Cloudflare</a:t>
                      </a:r>
                    </a:p>
                  </a:txBody>
                  <a:tcPr/>
                </a:tc>
                <a:extLst>
                  <a:ext uri="{0D108BD9-81ED-4DB2-BD59-A6C34878D82A}">
                    <a16:rowId xmlns:a16="http://schemas.microsoft.com/office/drawing/2014/main" val="525959222"/>
                  </a:ext>
                </a:extLst>
              </a:tr>
              <a:tr h="370840">
                <a:tc>
                  <a:txBody>
                    <a:bodyPr/>
                    <a:lstStyle/>
                    <a:p>
                      <a:r>
                        <a:rPr lang="en-US" sz="2400" dirty="0">
                          <a:solidFill>
                            <a:schemeClr val="bg1"/>
                          </a:solidFill>
                        </a:rPr>
                        <a:t>North America</a:t>
                      </a:r>
                    </a:p>
                  </a:txBody>
                  <a:tcPr>
                    <a:solidFill>
                      <a:schemeClr val="tx2">
                        <a:lumMod val="60000"/>
                        <a:lumOff val="40000"/>
                      </a:schemeClr>
                    </a:solidFill>
                  </a:tcPr>
                </a:tc>
                <a:tc>
                  <a:txBody>
                    <a:bodyPr/>
                    <a:lstStyle/>
                    <a:p>
                      <a:r>
                        <a:rPr lang="en-US" dirty="0"/>
                        <a:t>2 hours (9 outages)</a:t>
                      </a:r>
                    </a:p>
                  </a:txBody>
                  <a:tcPr/>
                </a:tc>
                <a:tc>
                  <a:txBody>
                    <a:bodyPr/>
                    <a:lstStyle/>
                    <a:p>
                      <a:r>
                        <a:rPr lang="en-US" dirty="0"/>
                        <a:t>2 minutes (2 outages)</a:t>
                      </a:r>
                    </a:p>
                  </a:txBody>
                  <a:tcPr/>
                </a:tc>
                <a:extLst>
                  <a:ext uri="{0D108BD9-81ED-4DB2-BD59-A6C34878D82A}">
                    <a16:rowId xmlns:a16="http://schemas.microsoft.com/office/drawing/2014/main" val="1464103707"/>
                  </a:ext>
                </a:extLst>
              </a:tr>
              <a:tr h="370840">
                <a:tc>
                  <a:txBody>
                    <a:bodyPr/>
                    <a:lstStyle/>
                    <a:p>
                      <a:r>
                        <a:rPr lang="en-US" sz="2400" dirty="0">
                          <a:solidFill>
                            <a:schemeClr val="bg1"/>
                          </a:solidFill>
                        </a:rPr>
                        <a:t>Europe</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hours (4 outages)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2810833269"/>
                  </a:ext>
                </a:extLst>
              </a:tr>
              <a:tr h="370840">
                <a:tc>
                  <a:txBody>
                    <a:bodyPr/>
                    <a:lstStyle/>
                    <a:p>
                      <a:r>
                        <a:rPr lang="en-US" sz="2400" dirty="0">
                          <a:solidFill>
                            <a:schemeClr val="bg1"/>
                          </a:solidFill>
                        </a:rPr>
                        <a:t>Asia</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hours (10 outages)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minutes (5 outages)</a:t>
                      </a:r>
                    </a:p>
                  </a:txBody>
                  <a:tcPr/>
                </a:tc>
                <a:extLst>
                  <a:ext uri="{0D108BD9-81ED-4DB2-BD59-A6C34878D82A}">
                    <a16:rowId xmlns:a16="http://schemas.microsoft.com/office/drawing/2014/main" val="610961263"/>
                  </a:ext>
                </a:extLst>
              </a:tr>
              <a:tr h="370840">
                <a:tc>
                  <a:txBody>
                    <a:bodyPr/>
                    <a:lstStyle/>
                    <a:p>
                      <a:r>
                        <a:rPr lang="en-US" sz="2400" dirty="0">
                          <a:solidFill>
                            <a:schemeClr val="bg1"/>
                          </a:solidFill>
                        </a:rPr>
                        <a:t>Latin America</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hours (11 outages)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minutes (11 outages)</a:t>
                      </a:r>
                    </a:p>
                  </a:txBody>
                  <a:tcPr/>
                </a:tc>
                <a:extLst>
                  <a:ext uri="{0D108BD9-81ED-4DB2-BD59-A6C34878D82A}">
                    <a16:rowId xmlns:a16="http://schemas.microsoft.com/office/drawing/2014/main" val="2884032312"/>
                  </a:ext>
                </a:extLst>
              </a:tr>
            </a:tbl>
          </a:graphicData>
        </a:graphic>
      </p:graphicFrame>
      <p:graphicFrame>
        <p:nvGraphicFramePr>
          <p:cNvPr id="33" name="Table 32">
            <a:extLst>
              <a:ext uri="{FF2B5EF4-FFF2-40B4-BE49-F238E27FC236}">
                <a16:creationId xmlns:a16="http://schemas.microsoft.com/office/drawing/2014/main" id="{0F5AE3D9-6068-CF4B-98E0-7B496AB2FB29}"/>
              </a:ext>
            </a:extLst>
          </p:cNvPr>
          <p:cNvGraphicFramePr>
            <a:graphicFrameLocks noGrp="1"/>
          </p:cNvGraphicFramePr>
          <p:nvPr>
            <p:extLst/>
          </p:nvPr>
        </p:nvGraphicFramePr>
        <p:xfrm>
          <a:off x="609600" y="4038600"/>
          <a:ext cx="8077200" cy="2286000"/>
        </p:xfrm>
        <a:graphic>
          <a:graphicData uri="http://schemas.openxmlformats.org/drawingml/2006/table">
            <a:tbl>
              <a:tblPr firstRow="1" bandRow="1">
                <a:tableStyleId>{5C22544A-7EE6-4342-B048-85BDC9FD1C3A}</a:tableStyleId>
              </a:tblPr>
              <a:tblGrid>
                <a:gridCol w="2550695">
                  <a:extLst>
                    <a:ext uri="{9D8B030D-6E8A-4147-A177-3AD203B41FA5}">
                      <a16:colId xmlns:a16="http://schemas.microsoft.com/office/drawing/2014/main" val="2875677668"/>
                    </a:ext>
                  </a:extLst>
                </a:gridCol>
                <a:gridCol w="2635718">
                  <a:extLst>
                    <a:ext uri="{9D8B030D-6E8A-4147-A177-3AD203B41FA5}">
                      <a16:colId xmlns:a16="http://schemas.microsoft.com/office/drawing/2014/main" val="366314096"/>
                    </a:ext>
                  </a:extLst>
                </a:gridCol>
                <a:gridCol w="2890787">
                  <a:extLst>
                    <a:ext uri="{9D8B030D-6E8A-4147-A177-3AD203B41FA5}">
                      <a16:colId xmlns:a16="http://schemas.microsoft.com/office/drawing/2014/main" val="276038581"/>
                    </a:ext>
                  </a:extLst>
                </a:gridCol>
              </a:tblGrid>
              <a:tr h="370840">
                <a:tc>
                  <a:txBody>
                    <a:bodyPr/>
                    <a:lstStyle/>
                    <a:p>
                      <a:r>
                        <a:rPr lang="en-US" sz="2400" dirty="0"/>
                        <a:t>Region</a:t>
                      </a:r>
                    </a:p>
                  </a:txBody>
                  <a:tcPr>
                    <a:solidFill>
                      <a:schemeClr val="tx2">
                        <a:lumMod val="60000"/>
                        <a:lumOff val="40000"/>
                      </a:schemeClr>
                    </a:solidFill>
                  </a:tcPr>
                </a:tc>
                <a:tc>
                  <a:txBody>
                    <a:bodyPr/>
                    <a:lstStyle/>
                    <a:p>
                      <a:r>
                        <a:rPr lang="en-US" sz="2400" dirty="0"/>
                        <a:t>Pre-Cloudflare</a:t>
                      </a:r>
                    </a:p>
                  </a:txBody>
                  <a:tcPr/>
                </a:tc>
                <a:tc>
                  <a:txBody>
                    <a:bodyPr/>
                    <a:lstStyle/>
                    <a:p>
                      <a:r>
                        <a:rPr lang="en-US" sz="2400" dirty="0"/>
                        <a:t>Post-Cloudflare</a:t>
                      </a:r>
                    </a:p>
                  </a:txBody>
                  <a:tcPr/>
                </a:tc>
                <a:extLst>
                  <a:ext uri="{0D108BD9-81ED-4DB2-BD59-A6C34878D82A}">
                    <a16:rowId xmlns:a16="http://schemas.microsoft.com/office/drawing/2014/main" val="525959222"/>
                  </a:ext>
                </a:extLst>
              </a:tr>
              <a:tr h="370840">
                <a:tc>
                  <a:txBody>
                    <a:bodyPr/>
                    <a:lstStyle/>
                    <a:p>
                      <a:r>
                        <a:rPr lang="en-US" sz="2400" dirty="0">
                          <a:solidFill>
                            <a:schemeClr val="bg1"/>
                          </a:solidFill>
                        </a:rPr>
                        <a:t>North America</a:t>
                      </a:r>
                    </a:p>
                  </a:txBody>
                  <a:tcPr>
                    <a:solidFill>
                      <a:schemeClr val="tx2">
                        <a:lumMod val="60000"/>
                        <a:lumOff val="40000"/>
                      </a:schemeClr>
                    </a:solidFill>
                  </a:tcPr>
                </a:tc>
                <a:tc>
                  <a:txBody>
                    <a:bodyPr/>
                    <a:lstStyle/>
                    <a:p>
                      <a:r>
                        <a:rPr lang="en-US" dirty="0"/>
                        <a:t>99.96%</a:t>
                      </a:r>
                    </a:p>
                  </a:txBody>
                  <a:tcPr/>
                </a:tc>
                <a:tc>
                  <a:txBody>
                    <a:bodyPr/>
                    <a:lstStyle/>
                    <a:p>
                      <a:r>
                        <a:rPr lang="en-US" dirty="0"/>
                        <a:t>&gt;99.99%</a:t>
                      </a:r>
                    </a:p>
                  </a:txBody>
                  <a:tcPr/>
                </a:tc>
                <a:extLst>
                  <a:ext uri="{0D108BD9-81ED-4DB2-BD59-A6C34878D82A}">
                    <a16:rowId xmlns:a16="http://schemas.microsoft.com/office/drawing/2014/main" val="1464103707"/>
                  </a:ext>
                </a:extLst>
              </a:tr>
              <a:tr h="370840">
                <a:tc>
                  <a:txBody>
                    <a:bodyPr/>
                    <a:lstStyle/>
                    <a:p>
                      <a:r>
                        <a:rPr lang="en-US" sz="2400" dirty="0">
                          <a:solidFill>
                            <a:schemeClr val="bg1"/>
                          </a:solidFill>
                        </a:rPr>
                        <a:t>Europe</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txBody>
                  <a:tcPr/>
                </a:tc>
                <a:extLst>
                  <a:ext uri="{0D108BD9-81ED-4DB2-BD59-A6C34878D82A}">
                    <a16:rowId xmlns:a16="http://schemas.microsoft.com/office/drawing/2014/main" val="2810833269"/>
                  </a:ext>
                </a:extLst>
              </a:tr>
              <a:tr h="370840">
                <a:tc>
                  <a:txBody>
                    <a:bodyPr/>
                    <a:lstStyle/>
                    <a:p>
                      <a:r>
                        <a:rPr lang="en-US" sz="2400" dirty="0">
                          <a:solidFill>
                            <a:schemeClr val="bg1"/>
                          </a:solidFill>
                        </a:rPr>
                        <a:t>Asia</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&gt;99.99%</a:t>
                      </a:r>
                    </a:p>
                  </a:txBody>
                  <a:tcPr/>
                </a:tc>
                <a:extLst>
                  <a:ext uri="{0D108BD9-81ED-4DB2-BD59-A6C34878D82A}">
                    <a16:rowId xmlns:a16="http://schemas.microsoft.com/office/drawing/2014/main" val="610961263"/>
                  </a:ext>
                </a:extLst>
              </a:tr>
              <a:tr h="370840">
                <a:tc>
                  <a:txBody>
                    <a:bodyPr/>
                    <a:lstStyle/>
                    <a:p>
                      <a:r>
                        <a:rPr lang="en-US" sz="2400" dirty="0">
                          <a:solidFill>
                            <a:schemeClr val="bg1"/>
                          </a:solidFill>
                        </a:rPr>
                        <a:t>Latin America</a:t>
                      </a:r>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99.99%</a:t>
                      </a:r>
                    </a:p>
                  </a:txBody>
                  <a:tcPr/>
                </a:tc>
                <a:extLst>
                  <a:ext uri="{0D108BD9-81ED-4DB2-BD59-A6C34878D82A}">
                    <a16:rowId xmlns:a16="http://schemas.microsoft.com/office/drawing/2014/main" val="2884032312"/>
                  </a:ext>
                </a:extLst>
              </a:tr>
            </a:tbl>
          </a:graphicData>
        </a:graphic>
      </p:graphicFrame>
      <p:sp>
        <p:nvSpPr>
          <p:cNvPr id="34" name="TextBox 33">
            <a:extLst>
              <a:ext uri="{FF2B5EF4-FFF2-40B4-BE49-F238E27FC236}">
                <a16:creationId xmlns:a16="http://schemas.microsoft.com/office/drawing/2014/main" id="{8E9E22E6-29AB-F54A-848D-A61BAC8641AB}"/>
              </a:ext>
            </a:extLst>
          </p:cNvPr>
          <p:cNvSpPr txBox="1"/>
          <p:nvPr/>
        </p:nvSpPr>
        <p:spPr>
          <a:xfrm>
            <a:off x="609600" y="900668"/>
            <a:ext cx="1828800" cy="369332"/>
          </a:xfrm>
          <a:prstGeom prst="rect">
            <a:avLst/>
          </a:prstGeom>
          <a:noFill/>
        </p:spPr>
        <p:txBody>
          <a:bodyPr wrap="square" rtlCol="0">
            <a:spAutoFit/>
          </a:bodyPr>
          <a:lstStyle/>
          <a:p>
            <a:r>
              <a:rPr lang="en-US" dirty="0"/>
              <a:t>Downtime</a:t>
            </a:r>
          </a:p>
        </p:txBody>
      </p:sp>
      <p:sp>
        <p:nvSpPr>
          <p:cNvPr id="35" name="TextBox 34">
            <a:extLst>
              <a:ext uri="{FF2B5EF4-FFF2-40B4-BE49-F238E27FC236}">
                <a16:creationId xmlns:a16="http://schemas.microsoft.com/office/drawing/2014/main" id="{0B5A2FC1-DF8A-A843-801D-AAF4F5EC2F73}"/>
              </a:ext>
            </a:extLst>
          </p:cNvPr>
          <p:cNvSpPr txBox="1"/>
          <p:nvPr/>
        </p:nvSpPr>
        <p:spPr>
          <a:xfrm>
            <a:off x="577403" y="3669268"/>
            <a:ext cx="1828800" cy="369332"/>
          </a:xfrm>
          <a:prstGeom prst="rect">
            <a:avLst/>
          </a:prstGeom>
          <a:noFill/>
        </p:spPr>
        <p:txBody>
          <a:bodyPr wrap="square" rtlCol="0">
            <a:spAutoFit/>
          </a:bodyPr>
          <a:lstStyle/>
          <a:p>
            <a:r>
              <a:rPr lang="en-US" dirty="0"/>
              <a:t>Uptime</a:t>
            </a:r>
          </a:p>
        </p:txBody>
      </p:sp>
    </p:spTree>
    <p:extLst>
      <p:ext uri="{BB962C8B-B14F-4D97-AF65-F5344CB8AC3E}">
        <p14:creationId xmlns:p14="http://schemas.microsoft.com/office/powerpoint/2010/main" val="345043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35E26-C4C3-324F-BCEA-C2ED73AD33B4}"/>
              </a:ext>
            </a:extLst>
          </p:cNvPr>
          <p:cNvSpPr>
            <a:spLocks noGrp="1"/>
          </p:cNvSpPr>
          <p:nvPr>
            <p:ph idx="1"/>
          </p:nvPr>
        </p:nvSpPr>
        <p:spPr>
          <a:xfrm>
            <a:off x="457200" y="762000"/>
            <a:ext cx="8229600" cy="5151439"/>
          </a:xfrm>
        </p:spPr>
        <p:txBody>
          <a:bodyPr/>
          <a:lstStyle/>
          <a:p>
            <a:r>
              <a:rPr lang="en-US" sz="2400" dirty="0"/>
              <a:t>Total requests through Cloudflare: 437M (December)</a:t>
            </a:r>
          </a:p>
          <a:p>
            <a:pPr lvl="1">
              <a:buFont typeface="Arial" panose="020B0604020202020204" pitchFamily="34" charset="0"/>
              <a:buChar char="•"/>
            </a:pPr>
            <a:r>
              <a:rPr lang="en-US" sz="1800" dirty="0"/>
              <a:t>Cached Requests: 17M </a:t>
            </a:r>
          </a:p>
          <a:p>
            <a:pPr lvl="1">
              <a:buFont typeface="Arial" panose="020B0604020202020204" pitchFamily="34" charset="0"/>
              <a:buChar char="•"/>
            </a:pPr>
            <a:r>
              <a:rPr lang="en-US" sz="1800" dirty="0" err="1"/>
              <a:t>Uncached</a:t>
            </a:r>
            <a:r>
              <a:rPr lang="en-US" sz="1800" dirty="0"/>
              <a:t> Requests: 420M</a:t>
            </a:r>
          </a:p>
          <a:p>
            <a:r>
              <a:rPr lang="en-US" sz="2400" dirty="0"/>
              <a:t>Unique Visitors: 12.5M</a:t>
            </a:r>
          </a:p>
          <a:p>
            <a:pPr lvl="1">
              <a:buFont typeface="Arial" panose="020B0604020202020204" pitchFamily="34" charset="0"/>
              <a:buChar char="•"/>
            </a:pPr>
            <a:r>
              <a:rPr lang="en-US" sz="1800" dirty="0"/>
              <a:t>Max unique visitors per day: 1M</a:t>
            </a:r>
          </a:p>
          <a:p>
            <a:r>
              <a:rPr lang="en-US" sz="2400" dirty="0"/>
              <a:t>Web traffic requests by country</a:t>
            </a:r>
          </a:p>
          <a:p>
            <a:pPr lvl="1">
              <a:buFont typeface="Arial" panose="020B0604020202020204" pitchFamily="34" charset="0"/>
              <a:buChar char="•"/>
            </a:pPr>
            <a:r>
              <a:rPr lang="en-US" sz="1800" dirty="0"/>
              <a:t>United States: 183M </a:t>
            </a:r>
          </a:p>
          <a:p>
            <a:pPr lvl="1">
              <a:buFont typeface="Arial" panose="020B0604020202020204" pitchFamily="34" charset="0"/>
              <a:buChar char="•"/>
            </a:pPr>
            <a:r>
              <a:rPr lang="en-US" sz="1800" dirty="0"/>
              <a:t>Germany: 52M</a:t>
            </a:r>
          </a:p>
          <a:p>
            <a:pPr lvl="1">
              <a:buFont typeface="Arial" panose="020B0604020202020204" pitchFamily="34" charset="0"/>
              <a:buChar char="•"/>
            </a:pPr>
            <a:r>
              <a:rPr lang="en-US" sz="1800" dirty="0"/>
              <a:t>Ireland: 49M</a:t>
            </a:r>
          </a:p>
          <a:p>
            <a:pPr lvl="1">
              <a:buFont typeface="Arial" panose="020B0604020202020204" pitchFamily="34" charset="0"/>
              <a:buChar char="•"/>
            </a:pPr>
            <a:r>
              <a:rPr lang="en-US" sz="1800" dirty="0"/>
              <a:t>China: 47M</a:t>
            </a:r>
          </a:p>
          <a:p>
            <a:pPr lvl="1">
              <a:buFont typeface="Arial" panose="020B0604020202020204" pitchFamily="34" charset="0"/>
              <a:buChar char="•"/>
            </a:pPr>
            <a:r>
              <a:rPr lang="en-US" sz="1800" dirty="0"/>
              <a:t>UK: 16M</a:t>
            </a:r>
          </a:p>
          <a:p>
            <a:r>
              <a:rPr lang="en-US" sz="2400" dirty="0"/>
              <a:t>127 Challenged Requests (Dec)</a:t>
            </a:r>
          </a:p>
          <a:p>
            <a:pPr lvl="1">
              <a:buFont typeface="Arial" panose="020B0604020202020204" pitchFamily="34" charset="0"/>
              <a:buChar char="•"/>
            </a:pPr>
            <a:r>
              <a:rPr lang="en-US" sz="1800" dirty="0"/>
              <a:t>Majority of them were human challenged (71%)</a:t>
            </a:r>
          </a:p>
          <a:p>
            <a:pPr lvl="1">
              <a:buFont typeface="Arial" panose="020B0604020202020204" pitchFamily="34" charset="0"/>
              <a:buChar char="•"/>
            </a:pPr>
            <a:r>
              <a:rPr lang="en-US" sz="1800" dirty="0"/>
              <a:t>China (117 requests) and United States (10 requests)</a:t>
            </a:r>
          </a:p>
          <a:p>
            <a:pPr marL="0" indent="0">
              <a:buNone/>
            </a:pPr>
            <a:endParaRPr lang="en-US" sz="2000" dirty="0"/>
          </a:p>
        </p:txBody>
      </p:sp>
      <p:sp>
        <p:nvSpPr>
          <p:cNvPr id="4" name="Title 1">
            <a:extLst>
              <a:ext uri="{FF2B5EF4-FFF2-40B4-BE49-F238E27FC236}">
                <a16:creationId xmlns:a16="http://schemas.microsoft.com/office/drawing/2014/main" id="{E606107D-CBDE-8940-A702-578BC07F65C8}"/>
              </a:ext>
            </a:extLst>
          </p:cNvPr>
          <p:cNvSpPr txBox="1">
            <a:spLocks/>
          </p:cNvSpPr>
          <p:nvPr/>
        </p:nvSpPr>
        <p:spPr bwMode="auto">
          <a:xfrm>
            <a:off x="228600" y="5943600"/>
            <a:ext cx="45720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1200" b="1" dirty="0"/>
              <a:t>* All numbers listed above are approximated to nearest million</a:t>
            </a:r>
          </a:p>
        </p:txBody>
      </p:sp>
      <p:cxnSp>
        <p:nvCxnSpPr>
          <p:cNvPr id="5" name="Straight Connector 4">
            <a:extLst>
              <a:ext uri="{FF2B5EF4-FFF2-40B4-BE49-F238E27FC236}">
                <a16:creationId xmlns:a16="http://schemas.microsoft.com/office/drawing/2014/main" id="{41E64D7B-D6AF-5349-B782-BE63B0E4C39C}"/>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20A582D-55B9-574E-9C14-7CFCD093D935}"/>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Cloudflare December Stats Overview</a:t>
            </a:r>
          </a:p>
        </p:txBody>
      </p:sp>
    </p:spTree>
    <p:extLst>
      <p:ext uri="{BB962C8B-B14F-4D97-AF65-F5344CB8AC3E}">
        <p14:creationId xmlns:p14="http://schemas.microsoft.com/office/powerpoint/2010/main" val="284867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Cloudflare Summary</a:t>
            </a:r>
          </a:p>
        </p:txBody>
      </p:sp>
      <p:cxnSp>
        <p:nvCxnSpPr>
          <p:cNvPr id="5" name="Straight Connector 4"/>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F5DA6DE-4ED7-1F40-86F4-6935489B125F}"/>
              </a:ext>
            </a:extLst>
          </p:cNvPr>
          <p:cNvSpPr>
            <a:spLocks noGrp="1"/>
          </p:cNvSpPr>
          <p:nvPr>
            <p:ph idx="1"/>
          </p:nvPr>
        </p:nvSpPr>
        <p:spPr>
          <a:xfrm>
            <a:off x="685800" y="953037"/>
            <a:ext cx="8229600" cy="4525963"/>
          </a:xfrm>
        </p:spPr>
        <p:txBody>
          <a:bodyPr/>
          <a:lstStyle/>
          <a:p>
            <a:r>
              <a:rPr lang="en-US" sz="2400" dirty="0"/>
              <a:t>Performance and stability increased with our use of Cloudflare.</a:t>
            </a:r>
          </a:p>
          <a:p>
            <a:r>
              <a:rPr lang="en-US" sz="2400" dirty="0"/>
              <a:t>This would also likely have been the case if we had moved to AWS CloudFront. But Cloudflare has more edge nodes across the world compared to other similar cloud services, and its DNS resolution speed is faster than other DNS providers. </a:t>
            </a:r>
          </a:p>
          <a:p>
            <a:pPr lvl="1">
              <a:buFont typeface="Arial" panose="020B0604020202020204" pitchFamily="34" charset="0"/>
              <a:buChar char="•"/>
            </a:pPr>
            <a:r>
              <a:rPr lang="en-US" sz="2000" dirty="0">
                <a:hlinkClick r:id="rId2"/>
              </a:rPr>
              <a:t>http://www.dnsperf.com/</a:t>
            </a:r>
            <a:endParaRPr lang="en-US" sz="2000" dirty="0"/>
          </a:p>
          <a:p>
            <a:pPr lvl="1">
              <a:buFont typeface="Arial" panose="020B0604020202020204" pitchFamily="34" charset="0"/>
              <a:buChar char="•"/>
            </a:pPr>
            <a:r>
              <a:rPr lang="en-US" sz="2000" dirty="0">
                <a:hlinkClick r:id="rId3"/>
              </a:rPr>
              <a:t>https://www.cdnplanet.com/compare/cloudfront/cloudflare/</a:t>
            </a:r>
            <a:endParaRPr lang="en-US" sz="2000" dirty="0"/>
          </a:p>
          <a:p>
            <a:endParaRPr lang="en-US" sz="2400" dirty="0"/>
          </a:p>
        </p:txBody>
      </p:sp>
    </p:spTree>
    <p:extLst>
      <p:ext uri="{BB962C8B-B14F-4D97-AF65-F5344CB8AC3E}">
        <p14:creationId xmlns:p14="http://schemas.microsoft.com/office/powerpoint/2010/main" val="332060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81" y="1066800"/>
            <a:ext cx="8229600" cy="4525963"/>
          </a:xfrm>
        </p:spPr>
        <p:txBody>
          <a:bodyPr/>
          <a:lstStyle/>
          <a:p>
            <a:r>
              <a:rPr lang="en-US" sz="2400" dirty="0"/>
              <a:t>DOI Foundation (</a:t>
            </a:r>
            <a:r>
              <a:rPr lang="en-US" sz="2400" dirty="0" err="1"/>
              <a:t>doi</a:t>
            </a:r>
            <a:r>
              <a:rPr lang="en-US" sz="2400" dirty="0"/>
              <a:t>-f) Slack Workspace with multiple channels was set up. </a:t>
            </a:r>
          </a:p>
          <a:p>
            <a:r>
              <a:rPr lang="en-US" sz="2400" dirty="0"/>
              <a:t>Extended Slack to use email both into and out of those Slack channels with the use of a </a:t>
            </a:r>
            <a:r>
              <a:rPr lang="en-US" sz="2400" dirty="0" err="1"/>
              <a:t>SlackBot</a:t>
            </a:r>
            <a:r>
              <a:rPr lang="en-US" sz="2400" dirty="0"/>
              <a:t>.</a:t>
            </a:r>
          </a:p>
          <a:p>
            <a:r>
              <a:rPr lang="en-US" sz="2400" dirty="0"/>
              <a:t>Created two channels: alerts and incidents, which are open only to DOI Foundation members, as part of an Incident Response system.</a:t>
            </a:r>
          </a:p>
          <a:p>
            <a:r>
              <a:rPr lang="en-US" sz="2400" dirty="0"/>
              <a:t>Alerts are auto-populated by </a:t>
            </a:r>
            <a:r>
              <a:rPr lang="en-US" sz="2400" dirty="0" err="1"/>
              <a:t>Pingdom</a:t>
            </a:r>
            <a:r>
              <a:rPr lang="en-US" sz="2400" dirty="0"/>
              <a:t> and Nagios monitoring services.</a:t>
            </a:r>
          </a:p>
          <a:p>
            <a:r>
              <a:rPr lang="en-US" sz="2400" dirty="0"/>
              <a:t>Enabled a </a:t>
            </a:r>
            <a:r>
              <a:rPr lang="en-US" sz="2400" b="1" dirty="0"/>
              <a:t>private</a:t>
            </a:r>
            <a:r>
              <a:rPr lang="en-US" sz="2400" dirty="0"/>
              <a:t> working group slack channel called “</a:t>
            </a:r>
            <a:r>
              <a:rPr lang="en-US" sz="2400" dirty="0" err="1"/>
              <a:t>ra</a:t>
            </a:r>
            <a:r>
              <a:rPr lang="en-US" sz="2400" dirty="0"/>
              <a:t>-fees”. </a:t>
            </a:r>
          </a:p>
        </p:txBody>
      </p:sp>
      <p:sp>
        <p:nvSpPr>
          <p:cNvPr id="4" name="Title 1">
            <a:extLst>
              <a:ext uri="{FF2B5EF4-FFF2-40B4-BE49-F238E27FC236}">
                <a16:creationId xmlns:a16="http://schemas.microsoft.com/office/drawing/2014/main" id="{DBE5A80C-A89F-744E-825A-0CF5805DD449}"/>
              </a:ext>
            </a:extLst>
          </p:cNvPr>
          <p:cNvSpPr txBox="1">
            <a:spLocks/>
          </p:cNvSpPr>
          <p:nvPr/>
        </p:nvSpPr>
        <p:spPr>
          <a:xfrm>
            <a:off x="457200" y="152400"/>
            <a:ext cx="8229600" cy="762000"/>
          </a:xfrm>
          <a:prstGeom prst="rect">
            <a:avLst/>
          </a:prstGeom>
        </p:spPr>
        <p:txBody>
          <a:bodyPr>
            <a:normAutofit/>
          </a:bodyPr>
          <a:lstStyle/>
          <a:p>
            <a:pPr algn="ctr" fontAlgn="auto">
              <a:spcAft>
                <a:spcPts val="0"/>
              </a:spcAft>
              <a:defRPr/>
            </a:pPr>
            <a:r>
              <a:rPr lang="en-US" sz="3200" dirty="0">
                <a:latin typeface="+mj-lt"/>
                <a:ea typeface="+mj-ea"/>
                <a:cs typeface="+mj-cs"/>
              </a:rPr>
              <a:t>Slack Workspace</a:t>
            </a:r>
          </a:p>
        </p:txBody>
      </p:sp>
      <p:cxnSp>
        <p:nvCxnSpPr>
          <p:cNvPr id="5" name="Straight Connector 4">
            <a:extLst>
              <a:ext uri="{FF2B5EF4-FFF2-40B4-BE49-F238E27FC236}">
                <a16:creationId xmlns:a16="http://schemas.microsoft.com/office/drawing/2014/main" id="{A3D1C82B-976F-1C47-86D6-3AB6832C6086}"/>
              </a:ext>
            </a:extLst>
          </p:cNvPr>
          <p:cNvCxnSpPr/>
          <p:nvPr/>
        </p:nvCxnSpPr>
        <p:spPr>
          <a:xfrm>
            <a:off x="685800" y="762000"/>
            <a:ext cx="7772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85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20737</TotalTime>
  <Words>856</Words>
  <Application>Microsoft Macintosh PowerPoint</Application>
  <PresentationFormat>On-screen Show (4:3)</PresentationFormat>
  <Paragraphs>131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ＭＳ Ｐゴシック</vt:lpstr>
      <vt:lpstr>Arial</vt:lpstr>
      <vt:lpstr>Calibri</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Catherine Rey</dc:creator>
  <cp:lastModifiedBy>Laurence Lannom</cp:lastModifiedBy>
  <cp:revision>655</cp:revision>
  <cp:lastPrinted>2017-01-05T12:54:18Z</cp:lastPrinted>
  <dcterms:created xsi:type="dcterms:W3CDTF">2014-11-17T02:28:22Z</dcterms:created>
  <dcterms:modified xsi:type="dcterms:W3CDTF">2019-10-16T19:23:47Z</dcterms:modified>
</cp:coreProperties>
</file>