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notesMasterIdLst>
    <p:notesMasterId r:id="rId14"/>
  </p:notesMasterIdLst>
  <p:handoutMasterIdLst>
    <p:handoutMasterId r:id="rId15"/>
  </p:handoutMasterIdLst>
  <p:sldIdLst>
    <p:sldId id="258" r:id="rId3"/>
    <p:sldId id="306" r:id="rId4"/>
    <p:sldId id="305" r:id="rId5"/>
    <p:sldId id="318" r:id="rId6"/>
    <p:sldId id="320" r:id="rId7"/>
    <p:sldId id="311" r:id="rId8"/>
    <p:sldId id="321" r:id="rId9"/>
    <p:sldId id="312" r:id="rId10"/>
    <p:sldId id="330" r:id="rId11"/>
    <p:sldId id="329" r:id="rId12"/>
    <p:sldId id="324" r:id="rId13"/>
  </p:sldIdLst>
  <p:sldSz cx="9144000" cy="6858000" type="screen4x3"/>
  <p:notesSz cx="6797675" cy="98742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540" autoAdjust="0"/>
  </p:normalViewPr>
  <p:slideViewPr>
    <p:cSldViewPr snapToGrid="0" snapToObjects="1">
      <p:cViewPr varScale="1">
        <p:scale>
          <a:sx n="61" d="100"/>
          <a:sy n="61" d="100"/>
        </p:scale>
        <p:origin x="9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5" d="100"/>
          <a:sy n="45" d="100"/>
        </p:scale>
        <p:origin x="-1930" y="-3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48FCE-2D30-405F-8578-0EF6F0FBF20A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8697-9D59-4906-95AC-535A23A7CC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260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EF2E-12DA-2D43-9954-979BBC0C2216}" type="datetimeFigureOut">
              <a:rPr lang="it-IT" smtClean="0"/>
              <a:t>25/10/2019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F7FF-738E-274D-B650-E266A7AE2C5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5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1236663"/>
            <a:ext cx="4438650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68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1236663"/>
            <a:ext cx="4438650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521B-0218-40EE-A3CA-41BC5DD2D35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91900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98124"/>
            <a:ext cx="6858000" cy="1537138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28AE-F611-499D-B572-C41AB47D2CEA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33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653A-A43F-4050-902C-1CD8BB1BA6B5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70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069-0482-4EAD-96A6-6C70105D6D29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04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91900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98124"/>
            <a:ext cx="6858000" cy="1537138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28AE-F611-499D-B572-C41AB47D2CEA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1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5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733-9694-4A4C-AA0B-2E2A943009D1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6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53A-C361-49D7-8F14-9225E945F01F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8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72CF-53A8-4745-9FB4-CC5BF20FC4AB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86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67D0-3104-494A-9296-AE5630905D21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89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B24E-8D53-462D-BD66-4F4D32F5392E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37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4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E8EC-88FC-433B-9751-ED678897C013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38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4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45DA-5C55-4528-A9F1-B7CC2C4FCCE4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90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653A-A43F-4050-902C-1CD8BB1BA6B5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0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A069-0482-4EAD-96A6-6C70105D6D29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733-9694-4A4C-AA0B-2E2A943009D1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05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453A-C361-49D7-8F14-9225E945F01F}" type="datetime1">
              <a:rPr lang="en-GB" smtClean="0"/>
              <a:t>25/10/2019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72CF-53A8-4745-9FB4-CC5BF20FC4AB}" type="datetime1">
              <a:rPr lang="en-GB" smtClean="0"/>
              <a:t>25/10/2019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04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67D0-3104-494A-9296-AE5630905D21}" type="datetime1">
              <a:rPr lang="en-GB" smtClean="0"/>
              <a:t>25/10/2019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01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B24E-8D53-462D-BD66-4F4D32F5392E}" type="datetime1">
              <a:rPr lang="en-GB" smtClean="0"/>
              <a:t>25/10/2019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E8EC-88FC-433B-9751-ED678897C013}" type="datetime1">
              <a:rPr lang="en-GB" smtClean="0"/>
              <a:t>25/10/2019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45DA-5C55-4528-A9F1-B7CC2C4FCCE4}" type="datetime1">
              <a:rPr lang="en-GB" smtClean="0"/>
              <a:t>25/10/2019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5777-89E2-0C42-9BCE-298721AA9BBD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076" y="0"/>
            <a:ext cx="7422274" cy="8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0523"/>
            <a:ext cx="7886700" cy="508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2277C415-CCC4-470C-A7FF-E677587E0BC7}" type="datetime1">
              <a:rPr lang="en-GB" smtClean="0"/>
              <a:t>25/10/2019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it-IT"/>
              <a:t>www.rd-alliance.org -  @resdatall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61BA5777-89E2-0C42-9BCE-298721AA9BBD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077" y="0"/>
            <a:ext cx="7422274" cy="8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0529"/>
            <a:ext cx="7886700" cy="508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2277C415-CCC4-470C-A7FF-E677587E0BC7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928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61BA5777-89E2-0C42-9BCE-298721AA9BBD}" type="slidenum">
              <a:rPr lang="it-IT" smtClean="0">
                <a:solidFill>
                  <a:prstClr val="white"/>
                </a:solidFill>
              </a:rPr>
              <a:pPr/>
              <a:t>‹Nr.›</a:t>
            </a:fld>
            <a:endParaRPr lang="it-I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8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DE-RDA-Europe/GEDE/tree/master/Digital-Objec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na.net/sites/default/files/2018-11/DOIPv2Spec_1.pdf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doi.org/10.2777/15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doi.org/10.23728/b2share.0347cfc5bddb4124a4abadbcf180bef5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doi.org/10.23728/b2share.b605d85809ca45679b110719b6c6cb11" TargetMode="External"/><Relationship Id="rId10" Type="http://schemas.openxmlformats.org/officeDocument/2006/relationships/hyperlink" Target="https://github.com/GEDE-RDA-Europe/GEDE" TargetMode="External"/><Relationship Id="rId4" Type="http://schemas.openxmlformats.org/officeDocument/2006/relationships/hyperlink" Target="http://doi.org/10.23728/b2share.4e8ac36c0dd343da81fd9e83e72805a0" TargetMode="External"/><Relationship Id="rId9" Type="http://schemas.openxmlformats.org/officeDocument/2006/relationships/hyperlink" Target="https://rd-alliance.org/group/gede-group-european-data-experts-rda/wiki/gede-digital-object-topic-gro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2689414" y="6361612"/>
            <a:ext cx="5878285" cy="496388"/>
          </a:xfrm>
        </p:spPr>
        <p:txBody>
          <a:bodyPr/>
          <a:lstStyle/>
          <a:p>
            <a:pPr algn="l"/>
            <a:r>
              <a:rPr lang="en-GB" sz="1600" b="1" dirty="0">
                <a:solidFill>
                  <a:schemeClr val="bg1"/>
                </a:solidFill>
              </a:rPr>
              <a:t>www.rd-alliance.org -  @</a:t>
            </a:r>
            <a:r>
              <a:rPr lang="en-GB" sz="1600" b="1" dirty="0" err="1">
                <a:solidFill>
                  <a:schemeClr val="bg1"/>
                </a:solidFill>
              </a:rPr>
              <a:t>resdatall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34" y="6475941"/>
            <a:ext cx="665966" cy="23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8422874" y="6691841"/>
            <a:ext cx="776287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900" dirty="0">
                <a:solidFill>
                  <a:schemeClr val="bg2"/>
                </a:solidFill>
                <a:latin typeface="+mj-lt"/>
              </a:rPr>
              <a:t>CC BY-SA 4.0</a:t>
            </a:r>
          </a:p>
        </p:txBody>
      </p:sp>
      <p:sp>
        <p:nvSpPr>
          <p:cNvPr id="10" name="Untertitel 5"/>
          <p:cNvSpPr>
            <a:spLocks noGrp="1"/>
          </p:cNvSpPr>
          <p:nvPr>
            <p:ph type="subTitle" idx="1"/>
          </p:nvPr>
        </p:nvSpPr>
        <p:spPr>
          <a:xfrm>
            <a:off x="879074" y="4455570"/>
            <a:ext cx="7543800" cy="1576930"/>
          </a:xfrm>
        </p:spPr>
        <p:txBody>
          <a:bodyPr>
            <a:noAutofit/>
          </a:bodyPr>
          <a:lstStyle/>
          <a:p>
            <a:r>
              <a:rPr lang="de-DE" sz="2000" dirty="0">
                <a:solidFill>
                  <a:schemeClr val="tx1"/>
                </a:solidFill>
              </a:rPr>
              <a:t>Peter Wittenburg</a:t>
            </a:r>
          </a:p>
          <a:p>
            <a:r>
              <a:rPr lang="de-DE" sz="2000" dirty="0">
                <a:solidFill>
                  <a:schemeClr val="tx1"/>
                </a:solidFill>
              </a:rPr>
              <a:t>Max Planck Computing &amp; Data Facility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" y="2795488"/>
            <a:ext cx="8540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FAIR DO Issues</a:t>
            </a:r>
          </a:p>
        </p:txBody>
      </p:sp>
      <p:pic>
        <p:nvPicPr>
          <p:cNvPr id="12" name="Grafik 4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69" y="5302901"/>
            <a:ext cx="891062" cy="8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pic>
        <p:nvPicPr>
          <p:cNvPr id="7" name="Grafik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44285"/>
            <a:ext cx="605264" cy="607365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EEC20351-205C-4B62-9A3F-5605734C10E7}"/>
              </a:ext>
            </a:extLst>
          </p:cNvPr>
          <p:cNvSpPr/>
          <p:nvPr/>
        </p:nvSpPr>
        <p:spPr>
          <a:xfrm>
            <a:off x="1333500" y="68884"/>
            <a:ext cx="7631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/>
              <a:t>FAIR DO and FAIR DO Framework</a:t>
            </a:r>
            <a:endParaRPr lang="en-GB" sz="4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E7780BD-2B53-4E4F-B793-AC4AC75F2B1B}"/>
              </a:ext>
            </a:extLst>
          </p:cNvPr>
          <p:cNvSpPr txBox="1"/>
          <p:nvPr/>
        </p:nvSpPr>
        <p:spPr>
          <a:xfrm>
            <a:off x="784959" y="2006150"/>
            <a:ext cx="835581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By </a:t>
            </a:r>
            <a:r>
              <a:rPr lang="de-DE" sz="2400" dirty="0" err="1"/>
              <a:t>adding</a:t>
            </a:r>
            <a:r>
              <a:rPr lang="de-DE" sz="2400" dirty="0"/>
              <a:t> explicit </a:t>
            </a:r>
            <a:r>
              <a:rPr lang="de-DE" sz="2400" dirty="0" err="1"/>
              <a:t>semantics</a:t>
            </a:r>
            <a:r>
              <a:rPr lang="de-DE" sz="2400" dirty="0"/>
              <a:t> </a:t>
            </a:r>
            <a:r>
              <a:rPr lang="de-DE" sz="2400" dirty="0" err="1"/>
              <a:t>DOs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made</a:t>
            </a:r>
            <a:r>
              <a:rPr lang="de-DE" sz="2400" dirty="0"/>
              <a:t> fully FAIR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Thus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FAIR Digital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can be several implementations of the </a:t>
            </a:r>
            <a:r>
              <a:rPr lang="en-GB" sz="2400" dirty="0" err="1"/>
              <a:t>FDO</a:t>
            </a:r>
            <a:r>
              <a:rPr lang="en-GB" sz="2400" dirty="0"/>
              <a:t>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Therefore we talk about a </a:t>
            </a:r>
            <a:r>
              <a:rPr lang="en-GB" sz="2400" dirty="0" err="1"/>
              <a:t>FDO</a:t>
            </a:r>
            <a:r>
              <a:rPr lang="en-GB" sz="2400" dirty="0"/>
              <a:t> Framework defining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FDOF</a:t>
            </a:r>
            <a:r>
              <a:rPr lang="en-GB" sz="2400" dirty="0"/>
              <a:t> will soon become available on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Github</a:t>
            </a:r>
            <a:r>
              <a:rPr lang="en-GB" sz="2400" dirty="0"/>
              <a:t> </a:t>
            </a:r>
            <a:r>
              <a:rPr lang="en-GB" sz="2400" dirty="0" err="1"/>
              <a:t>GEDE</a:t>
            </a:r>
            <a:r>
              <a:rPr lang="en-GB" sz="2400" dirty="0"/>
              <a:t> -&gt; DO</a:t>
            </a:r>
          </a:p>
          <a:p>
            <a:endParaRPr lang="en-GB" sz="2400" dirty="0"/>
          </a:p>
          <a:p>
            <a:r>
              <a:rPr lang="en-GB" sz="2000" dirty="0">
                <a:hlinkClick r:id="rId3"/>
              </a:rPr>
              <a:t>https://</a:t>
            </a:r>
            <a:r>
              <a:rPr lang="en-GB" sz="2000" dirty="0" err="1">
                <a:hlinkClick r:id="rId3"/>
              </a:rPr>
              <a:t>github.com</a:t>
            </a:r>
            <a:r>
              <a:rPr lang="en-GB" sz="2000" dirty="0">
                <a:hlinkClick r:id="rId3"/>
              </a:rPr>
              <a:t>/</a:t>
            </a:r>
            <a:r>
              <a:rPr lang="en-GB" sz="2000" dirty="0" err="1">
                <a:hlinkClick r:id="rId3"/>
              </a:rPr>
              <a:t>GEDE</a:t>
            </a:r>
            <a:r>
              <a:rPr lang="en-GB" sz="2000" dirty="0">
                <a:hlinkClick r:id="rId3"/>
              </a:rPr>
              <a:t>-RDA-Europe/</a:t>
            </a:r>
            <a:r>
              <a:rPr lang="en-GB" sz="2000" dirty="0" err="1">
                <a:hlinkClick r:id="rId3"/>
              </a:rPr>
              <a:t>GEDE</a:t>
            </a:r>
            <a:r>
              <a:rPr lang="en-GB" sz="2000" dirty="0">
                <a:hlinkClick r:id="rId3"/>
              </a:rPr>
              <a:t>/tree/master</a:t>
            </a:r>
            <a:r>
              <a:rPr lang="en-GB" sz="2000">
                <a:hlinkClick r:id="rId3"/>
              </a:rPr>
              <a:t>/Digital-Objects</a:t>
            </a:r>
            <a:r>
              <a:rPr lang="en-GB" sz="200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351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893434" y="632756"/>
            <a:ext cx="8084560" cy="5558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u="sng" dirty="0">
                <a:solidFill>
                  <a:schemeClr val="accent6">
                    <a:lumMod val="75000"/>
                  </a:schemeClr>
                </a:solidFill>
                <a:cs typeface="Gisha" panose="020B0502040204020203" pitchFamily="34" charset="-79"/>
              </a:rPr>
              <a:t>References</a:t>
            </a:r>
          </a:p>
          <a:p>
            <a:r>
              <a:rPr lang="de-DE" sz="1800" dirty="0" err="1"/>
              <a:t>RDA</a:t>
            </a:r>
            <a:r>
              <a:rPr lang="de-DE" sz="1800" dirty="0"/>
              <a:t> </a:t>
            </a:r>
            <a:r>
              <a:rPr lang="de-DE" sz="1800" dirty="0" err="1"/>
              <a:t>DFT</a:t>
            </a:r>
            <a:r>
              <a:rPr lang="de-DE" sz="1800" dirty="0"/>
              <a:t> Core Model; </a:t>
            </a:r>
            <a:r>
              <a:rPr lang="en-GB" sz="1800" dirty="0"/>
              <a:t>http://</a:t>
            </a:r>
            <a:r>
              <a:rPr lang="en-GB" sz="1800" dirty="0" err="1"/>
              <a:t>hdl.handle.net</a:t>
            </a:r>
            <a:r>
              <a:rPr lang="en-GB" sz="1800" dirty="0"/>
              <a:t>/11304/</a:t>
            </a:r>
            <a:r>
              <a:rPr lang="en-GB" sz="1800" dirty="0" err="1"/>
              <a:t>5d760a3e-991d-11e5-9bb4-2b0aad496318</a:t>
            </a:r>
            <a:endParaRPr lang="en-GB" sz="1800" dirty="0"/>
          </a:p>
          <a:p>
            <a:r>
              <a:rPr lang="en-GB" sz="1800" dirty="0" err="1"/>
              <a:t>Wittenburg</a:t>
            </a:r>
            <a:r>
              <a:rPr lang="en-GB" sz="1800" dirty="0"/>
              <a:t> &amp; Strawn: Common Patterns in Revolutionary Infrastructures and Data; </a:t>
            </a:r>
            <a:r>
              <a:rPr lang="en-GB" sz="1800" dirty="0">
                <a:hlinkClick r:id="rId4"/>
              </a:rPr>
              <a:t>http://</a:t>
            </a:r>
            <a:r>
              <a:rPr lang="en-GB" sz="1800" dirty="0" err="1">
                <a:hlinkClick r:id="rId4"/>
              </a:rPr>
              <a:t>doi.org</a:t>
            </a:r>
            <a:r>
              <a:rPr lang="en-GB" sz="1800" dirty="0">
                <a:hlinkClick r:id="rId4"/>
              </a:rPr>
              <a:t>/10.23728/</a:t>
            </a:r>
            <a:r>
              <a:rPr lang="en-GB" sz="1800" dirty="0" err="1">
                <a:hlinkClick r:id="rId4"/>
              </a:rPr>
              <a:t>b2share.4e8ac36c0dd343da81fd9e83e72805a0</a:t>
            </a:r>
            <a:endParaRPr lang="en-GB" sz="1800" dirty="0">
              <a:hlinkClick r:id="rId4"/>
            </a:endParaRPr>
          </a:p>
          <a:p>
            <a:r>
              <a:rPr lang="de-DE" sz="1800" dirty="0" err="1"/>
              <a:t>Wittenburg</a:t>
            </a:r>
            <a:r>
              <a:rPr lang="de-DE" sz="1800" dirty="0"/>
              <a:t>, </a:t>
            </a:r>
            <a:r>
              <a:rPr lang="de-DE" sz="1800" dirty="0" err="1"/>
              <a:t>Strawn</a:t>
            </a:r>
            <a:r>
              <a:rPr lang="de-DE" sz="1800" dirty="0"/>
              <a:t>, Mons, et al.: </a:t>
            </a:r>
            <a:r>
              <a:rPr lang="en-GB" sz="1800" dirty="0"/>
              <a:t>Digital Objects as Drivers towards Convergence in Data Infrastructures; </a:t>
            </a:r>
            <a:r>
              <a:rPr lang="en-GB" sz="1800" dirty="0">
                <a:hlinkClick r:id="rId5"/>
              </a:rPr>
              <a:t>http://</a:t>
            </a:r>
            <a:r>
              <a:rPr lang="en-GB" sz="1800" dirty="0" err="1">
                <a:hlinkClick r:id="rId5"/>
              </a:rPr>
              <a:t>doi.org</a:t>
            </a:r>
            <a:r>
              <a:rPr lang="en-GB" sz="1800" dirty="0">
                <a:hlinkClick r:id="rId5"/>
              </a:rPr>
              <a:t>/10.23728/</a:t>
            </a:r>
            <a:r>
              <a:rPr lang="en-GB" sz="1800" dirty="0" err="1">
                <a:hlinkClick r:id="rId5"/>
              </a:rPr>
              <a:t>b2share.b605d85809ca45679b110719b6c6cb11</a:t>
            </a:r>
            <a:r>
              <a:rPr lang="en-GB" sz="1800" dirty="0"/>
              <a:t> </a:t>
            </a:r>
          </a:p>
          <a:p>
            <a:r>
              <a:rPr lang="en-GB" sz="1800" dirty="0" err="1"/>
              <a:t>GEDE</a:t>
            </a:r>
            <a:r>
              <a:rPr lang="en-GB" sz="1800" dirty="0"/>
              <a:t> Workshop on </a:t>
            </a:r>
            <a:r>
              <a:rPr lang="en-GB" sz="1800" dirty="0" err="1"/>
              <a:t>DOs</a:t>
            </a:r>
            <a:r>
              <a:rPr lang="en-GB" sz="1800" dirty="0"/>
              <a:t>: </a:t>
            </a:r>
            <a:r>
              <a:rPr lang="en-GB" sz="1800" dirty="0">
                <a:hlinkClick r:id="rId6"/>
              </a:rPr>
              <a:t>http://</a:t>
            </a:r>
            <a:r>
              <a:rPr lang="en-GB" sz="1800" dirty="0" err="1">
                <a:hlinkClick r:id="rId6"/>
              </a:rPr>
              <a:t>doi.org</a:t>
            </a:r>
            <a:r>
              <a:rPr lang="en-GB" sz="1800" dirty="0">
                <a:hlinkClick r:id="rId6"/>
              </a:rPr>
              <a:t>/10.23728/</a:t>
            </a:r>
            <a:r>
              <a:rPr lang="en-GB" sz="1800" dirty="0" err="1">
                <a:hlinkClick r:id="rId6"/>
              </a:rPr>
              <a:t>b2share.0347cfc5bddb4124a4abadbcf180bef5</a:t>
            </a:r>
            <a:endParaRPr lang="en-GB" sz="1800" dirty="0">
              <a:hlinkClick r:id="rId6"/>
            </a:endParaRPr>
          </a:p>
          <a:p>
            <a:r>
              <a:rPr lang="en-GB" sz="1800" dirty="0"/>
              <a:t>EC FAIR Implementation Report: </a:t>
            </a:r>
            <a:r>
              <a:rPr lang="en-GB" sz="1800" dirty="0">
                <a:hlinkClick r:id="rId7"/>
              </a:rPr>
              <a:t>https://</a:t>
            </a:r>
            <a:r>
              <a:rPr lang="en-GB" sz="1800" dirty="0" err="1">
                <a:hlinkClick r:id="rId7"/>
              </a:rPr>
              <a:t>doi.org</a:t>
            </a:r>
            <a:r>
              <a:rPr lang="en-GB" sz="1800" dirty="0">
                <a:hlinkClick r:id="rId7"/>
              </a:rPr>
              <a:t>/10.2777/1524 </a:t>
            </a:r>
          </a:p>
          <a:p>
            <a:r>
              <a:rPr lang="en-GB" sz="1800" dirty="0" err="1"/>
              <a:t>DOIP</a:t>
            </a:r>
            <a:r>
              <a:rPr lang="en-GB" sz="1800" dirty="0"/>
              <a:t> Specification: </a:t>
            </a:r>
            <a:r>
              <a:rPr lang="en-GB" sz="1800" dirty="0">
                <a:hlinkClick r:id="rId8"/>
              </a:rPr>
              <a:t>https://</a:t>
            </a:r>
            <a:r>
              <a:rPr lang="en-GB" sz="1800" dirty="0" err="1">
                <a:hlinkClick r:id="rId8"/>
              </a:rPr>
              <a:t>www.dona.net</a:t>
            </a:r>
            <a:r>
              <a:rPr lang="en-GB" sz="1800" dirty="0">
                <a:hlinkClick r:id="rId8"/>
              </a:rPr>
              <a:t>/sites/default/files/2018-11/</a:t>
            </a:r>
            <a:r>
              <a:rPr lang="en-GB" sz="1800" dirty="0" err="1">
                <a:hlinkClick r:id="rId8"/>
              </a:rPr>
              <a:t>DOIPv2Spec_1.pdf</a:t>
            </a:r>
            <a:endParaRPr lang="en-GB" sz="1800" dirty="0">
              <a:solidFill>
                <a:schemeClr val="accent6">
                  <a:lumMod val="50000"/>
                </a:schemeClr>
              </a:solidFill>
              <a:cs typeface="Gisha" panose="020B0502040204020203" pitchFamily="34" charset="-79"/>
            </a:endParaRPr>
          </a:p>
          <a:p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Schultes &amp; 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Wittenburg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: </a:t>
            </a:r>
            <a:r>
              <a:rPr lang="en-GB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GOing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 FAIR and </a:t>
            </a:r>
            <a:r>
              <a:rPr lang="en-GB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DOing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 FAIR, (to come) </a:t>
            </a:r>
          </a:p>
          <a:p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RDA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 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GEDE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 DO Web-Site: 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https://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rd-alliance.org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/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group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/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gede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-group-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european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-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data-experts-rda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/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wiki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/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gede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-digital-</a:t>
            </a: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object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  <a:hlinkClick r:id="rId9"/>
              </a:rPr>
              <a:t>-topic-group</a:t>
            </a:r>
            <a:r>
              <a:rPr lang="de-DE" sz="1800" dirty="0">
                <a:solidFill>
                  <a:schemeClr val="accent6">
                    <a:lumMod val="50000"/>
                  </a:schemeClr>
                </a:solidFill>
                <a:cs typeface="Gisha" panose="020B0502040204020203" pitchFamily="34" charset="-79"/>
              </a:rPr>
              <a:t> </a:t>
            </a:r>
          </a:p>
          <a:p>
            <a:r>
              <a:rPr lang="de-DE" sz="1800" dirty="0" err="1"/>
              <a:t>RDA</a:t>
            </a:r>
            <a:r>
              <a:rPr lang="de-DE" sz="1800" dirty="0"/>
              <a:t> </a:t>
            </a:r>
            <a:r>
              <a:rPr lang="de-DE" sz="1800" dirty="0" err="1"/>
              <a:t>GEDE</a:t>
            </a:r>
            <a:r>
              <a:rPr lang="de-DE" sz="1800" dirty="0"/>
              <a:t> </a:t>
            </a:r>
            <a:r>
              <a:rPr lang="de-DE" sz="1800" dirty="0" err="1"/>
              <a:t>Github</a:t>
            </a:r>
            <a:r>
              <a:rPr lang="de-DE" sz="1800" dirty="0"/>
              <a:t>: </a:t>
            </a:r>
            <a:r>
              <a:rPr lang="de-DE" sz="1800" dirty="0">
                <a:hlinkClick r:id="rId10"/>
              </a:rPr>
              <a:t>https://</a:t>
            </a:r>
            <a:r>
              <a:rPr lang="de-DE" sz="1800" dirty="0" err="1">
                <a:hlinkClick r:id="rId10"/>
              </a:rPr>
              <a:t>github.com</a:t>
            </a:r>
            <a:r>
              <a:rPr lang="de-DE" sz="1800" dirty="0">
                <a:hlinkClick r:id="rId10"/>
              </a:rPr>
              <a:t>/</a:t>
            </a:r>
            <a:r>
              <a:rPr lang="de-DE" sz="1800" dirty="0" err="1">
                <a:hlinkClick r:id="rId10"/>
              </a:rPr>
              <a:t>GEDE</a:t>
            </a:r>
            <a:r>
              <a:rPr lang="de-DE" sz="1800" dirty="0">
                <a:hlinkClick r:id="rId10"/>
              </a:rPr>
              <a:t>-</a:t>
            </a:r>
            <a:r>
              <a:rPr lang="de-DE" sz="1800" dirty="0" err="1">
                <a:hlinkClick r:id="rId10"/>
              </a:rPr>
              <a:t>RDA</a:t>
            </a:r>
            <a:r>
              <a:rPr lang="de-DE" sz="1800" dirty="0">
                <a:hlinkClick r:id="rId10"/>
              </a:rPr>
              <a:t>-Europe/</a:t>
            </a:r>
            <a:r>
              <a:rPr lang="de-DE" sz="1800" dirty="0" err="1">
                <a:hlinkClick r:id="rId10"/>
              </a:rPr>
              <a:t>GEDE</a:t>
            </a:r>
            <a:r>
              <a:rPr lang="de-DE" sz="1800" dirty="0"/>
              <a:t> </a:t>
            </a:r>
            <a:endParaRPr lang="en-GB" sz="1800" dirty="0"/>
          </a:p>
        </p:txBody>
      </p:sp>
      <p:pic>
        <p:nvPicPr>
          <p:cNvPr id="6" name="Grafik 4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44285"/>
            <a:ext cx="605264" cy="6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3500" y="68884"/>
            <a:ext cx="7613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err="1"/>
              <a:t>My</a:t>
            </a:r>
            <a:r>
              <a:rPr lang="de-DE" sz="4000" dirty="0"/>
              <a:t> Background: Data Labs</a:t>
            </a:r>
            <a:endParaRPr lang="en-GB" sz="4000" dirty="0"/>
          </a:p>
        </p:txBody>
      </p:sp>
      <p:pic>
        <p:nvPicPr>
          <p:cNvPr id="7" name="Grafik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7" y="1047523"/>
            <a:ext cx="3030083" cy="233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7" y="3835400"/>
            <a:ext cx="3086423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2465" y="3336470"/>
            <a:ext cx="1590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Material Science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7232" y="5978775"/>
            <a:ext cx="11576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rgbClr val="FF0000"/>
                </a:solidFill>
              </a:rPr>
              <a:t>Humanities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9950" y="966984"/>
            <a:ext cx="562519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many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 </a:t>
            </a:r>
            <a:r>
              <a:rPr lang="de-DE" sz="2400" dirty="0" err="1"/>
              <a:t>now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find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types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categorisations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endless</a:t>
            </a:r>
            <a:r>
              <a:rPr lang="de-DE" sz="2000" dirty="0"/>
              <a:t> </a:t>
            </a:r>
            <a:r>
              <a:rPr lang="de-DE" sz="2000" dirty="0" err="1"/>
              <a:t>space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materials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speed</a:t>
            </a:r>
            <a:r>
              <a:rPr lang="de-DE" sz="2000" dirty="0"/>
              <a:t> in </a:t>
            </a:r>
            <a:r>
              <a:rPr lang="de-DE" sz="2000" dirty="0" err="1"/>
              <a:t>finding</a:t>
            </a:r>
            <a:r>
              <a:rPr lang="de-DE" sz="2000" dirty="0"/>
              <a:t> </a:t>
            </a:r>
            <a:r>
              <a:rPr lang="de-DE" sz="2000" dirty="0" err="1"/>
              <a:t>appropriate</a:t>
            </a:r>
            <a:r>
              <a:rPr lang="de-DE" sz="2000" dirty="0"/>
              <a:t> </a:t>
            </a:r>
            <a:r>
              <a:rPr lang="de-DE" sz="2000" dirty="0" err="1"/>
              <a:t>materials</a:t>
            </a:r>
            <a:r>
              <a:rPr lang="de-DE" sz="20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better</a:t>
            </a:r>
            <a:r>
              <a:rPr lang="de-DE" sz="2000" dirty="0"/>
              <a:t> </a:t>
            </a:r>
            <a:r>
              <a:rPr lang="de-DE" sz="2000" dirty="0" err="1"/>
              <a:t>understand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evolution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languages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compensatory</a:t>
            </a:r>
            <a:r>
              <a:rPr lang="de-DE" sz="2000" dirty="0"/>
              <a:t> </a:t>
            </a:r>
            <a:r>
              <a:rPr lang="de-DE" sz="2000" dirty="0" err="1"/>
              <a:t>strategies</a:t>
            </a:r>
            <a:r>
              <a:rPr lang="de-DE" sz="2000" dirty="0"/>
              <a:t> in </a:t>
            </a:r>
            <a:r>
              <a:rPr lang="de-DE" sz="2000" dirty="0" err="1"/>
              <a:t>language</a:t>
            </a:r>
            <a:r>
              <a:rPr lang="de-DE" sz="2000" dirty="0"/>
              <a:t> </a:t>
            </a:r>
            <a:r>
              <a:rPr lang="de-DE" sz="2000" dirty="0" err="1"/>
              <a:t>systems</a:t>
            </a:r>
            <a:r>
              <a:rPr lang="de-DE" sz="20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much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course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re-occuring</a:t>
            </a:r>
            <a:r>
              <a:rPr lang="de-DE" sz="2400" dirty="0"/>
              <a:t> </a:t>
            </a:r>
            <a:r>
              <a:rPr lang="de-DE" sz="2400" dirty="0" err="1"/>
              <a:t>patterns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„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core</a:t>
            </a:r>
            <a:r>
              <a:rPr lang="de-DE" sz="2000" dirty="0"/>
              <a:t>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global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aggregation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integration</a:t>
            </a:r>
            <a:r>
              <a:rPr lang="de-DE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ML etc. </a:t>
            </a:r>
            <a:r>
              <a:rPr lang="de-DE" sz="2000" dirty="0" err="1"/>
              <a:t>methods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look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hidden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in </a:t>
            </a:r>
            <a:r>
              <a:rPr lang="de-DE" sz="2000" dirty="0" err="1"/>
              <a:t>data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extraction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knowledge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formalising</a:t>
            </a:r>
            <a:r>
              <a:rPr lang="de-DE" sz="2000" dirty="0"/>
              <a:t> </a:t>
            </a:r>
            <a:r>
              <a:rPr lang="de-DE" sz="2000" dirty="0" err="1"/>
              <a:t>knowledge</a:t>
            </a:r>
            <a:r>
              <a:rPr lang="de-DE" sz="2000" dirty="0"/>
              <a:t> (</a:t>
            </a:r>
            <a:r>
              <a:rPr lang="de-DE" sz="2000" dirty="0" err="1"/>
              <a:t>nano</a:t>
            </a:r>
            <a:r>
              <a:rPr lang="de-DE" sz="2000" dirty="0"/>
              <a:t> </a:t>
            </a:r>
            <a:r>
              <a:rPr lang="de-DE" sz="2000" dirty="0" err="1"/>
              <a:t>publications</a:t>
            </a:r>
            <a:r>
              <a:rPr lang="de-DE" sz="2000" dirty="0"/>
              <a:t>)?</a:t>
            </a:r>
          </a:p>
        </p:txBody>
      </p:sp>
      <p:pic>
        <p:nvPicPr>
          <p:cNvPr id="12" name="Grafik 4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44285"/>
            <a:ext cx="605264" cy="6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5000" y="1269034"/>
            <a:ext cx="83502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80% </a:t>
            </a:r>
            <a:r>
              <a:rPr lang="de-DE" sz="2400" dirty="0" err="1"/>
              <a:t>of</a:t>
            </a:r>
            <a:r>
              <a:rPr lang="de-DE" sz="2400" dirty="0"/>
              <a:t> time in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projects</a:t>
            </a:r>
            <a:r>
              <a:rPr lang="de-DE" sz="2400" dirty="0"/>
              <a:t> </a:t>
            </a:r>
            <a:r>
              <a:rPr lang="de-DE" sz="2400" dirty="0" err="1"/>
              <a:t>wasted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„</a:t>
            </a:r>
            <a:r>
              <a:rPr lang="de-DE" sz="2400" dirty="0" err="1"/>
              <a:t>wrangling</a:t>
            </a:r>
            <a:r>
              <a:rPr lang="de-DE" sz="2400" dirty="0"/>
              <a:t>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&gt;60%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projects</a:t>
            </a:r>
            <a:r>
              <a:rPr lang="de-DE" sz="2400" dirty="0"/>
              <a:t> </a:t>
            </a:r>
            <a:r>
              <a:rPr lang="de-DE" sz="2400" dirty="0" err="1"/>
              <a:t>fail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80%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„</a:t>
            </a:r>
            <a:r>
              <a:rPr lang="de-DE" sz="2400" dirty="0" err="1"/>
              <a:t>dark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“ and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</a:p>
          <a:p>
            <a:r>
              <a:rPr lang="de-DE" sz="2400" dirty="0"/>
              <a:t>       lost in 20 </a:t>
            </a:r>
            <a:r>
              <a:rPr lang="de-DE" sz="2400" dirty="0" err="1"/>
              <a:t>years</a:t>
            </a:r>
            <a:r>
              <a:rPr lang="de-DE" sz="2400" dirty="0"/>
              <a:t> (Heidorn)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many</a:t>
            </a:r>
            <a:r>
              <a:rPr lang="de-DE" sz="2400" dirty="0"/>
              <a:t> possible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projects</a:t>
            </a:r>
            <a:r>
              <a:rPr lang="de-DE" sz="2400" dirty="0"/>
              <a:t> </a:t>
            </a:r>
            <a:r>
              <a:rPr lang="de-DE" sz="2400" dirty="0" err="1"/>
              <a:t>cannot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done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many</a:t>
            </a:r>
            <a:r>
              <a:rPr lang="de-DE" sz="2400" dirty="0"/>
              <a:t> </a:t>
            </a:r>
            <a:r>
              <a:rPr lang="de-DE" sz="2400" dirty="0" err="1"/>
              <a:t>researchers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excluded</a:t>
            </a:r>
            <a:endParaRPr lang="de-DE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a </a:t>
            </a:r>
            <a:r>
              <a:rPr lang="de-DE" sz="2400" dirty="0" err="1"/>
              <a:t>whole</a:t>
            </a:r>
            <a:r>
              <a:rPr lang="de-DE" sz="2400" dirty="0"/>
              <a:t> </a:t>
            </a:r>
            <a:r>
              <a:rPr lang="de-DE" sz="2400" dirty="0" err="1"/>
              <a:t>department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needed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do DIS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web – but </a:t>
            </a:r>
            <a:r>
              <a:rPr lang="de-DE" sz="2400" dirty="0" err="1"/>
              <a:t>it‘s</a:t>
            </a:r>
            <a:r>
              <a:rPr lang="de-DE" sz="2400" dirty="0"/>
              <a:t> </a:t>
            </a:r>
            <a:r>
              <a:rPr lang="de-DE" sz="2400" dirty="0" err="1"/>
              <a:t>ephemeral</a:t>
            </a:r>
            <a:r>
              <a:rPr lang="de-DE" sz="2400" dirty="0"/>
              <a:t>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... </a:t>
            </a:r>
            <a:r>
              <a:rPr lang="de-DE" sz="2400" dirty="0" err="1"/>
              <a:t>and</a:t>
            </a:r>
            <a:r>
              <a:rPr lang="de-DE" sz="2400" dirty="0"/>
              <a:t> Clouds </a:t>
            </a:r>
            <a:r>
              <a:rPr lang="de-DE" sz="2400" dirty="0" err="1"/>
              <a:t>are</a:t>
            </a:r>
            <a:r>
              <a:rPr lang="de-DE" sz="2400" dirty="0"/>
              <a:t> just a </a:t>
            </a:r>
            <a:r>
              <a:rPr lang="de-DE" sz="2400" dirty="0" err="1"/>
              <a:t>big</a:t>
            </a:r>
            <a:r>
              <a:rPr lang="de-DE" sz="2400" dirty="0"/>
              <a:t> </a:t>
            </a:r>
            <a:r>
              <a:rPr lang="de-DE" sz="2400" dirty="0" err="1"/>
              <a:t>pot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1333500" y="68884"/>
            <a:ext cx="7270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err="1"/>
              <a:t>Better</a:t>
            </a:r>
            <a:r>
              <a:rPr lang="de-DE" sz="4000" dirty="0"/>
              <a:t> Practices </a:t>
            </a:r>
            <a:r>
              <a:rPr lang="de-DE" sz="4000" dirty="0" err="1"/>
              <a:t>are</a:t>
            </a:r>
            <a:r>
              <a:rPr lang="de-DE" sz="4000" dirty="0"/>
              <a:t> </a:t>
            </a:r>
            <a:r>
              <a:rPr lang="de-DE" sz="4000" dirty="0" err="1"/>
              <a:t>required</a:t>
            </a:r>
            <a:endParaRPr lang="en-GB" sz="4000" dirty="0"/>
          </a:p>
        </p:txBody>
      </p:sp>
      <p:pic>
        <p:nvPicPr>
          <p:cNvPr id="7" name="Grafik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50635"/>
            <a:ext cx="605264" cy="6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Creolisation</a:t>
            </a:r>
            <a:r>
              <a:rPr lang="de-DE" dirty="0"/>
              <a:t> in Data Domain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34" y="6475955"/>
            <a:ext cx="665966" cy="23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8422882" y="6691841"/>
            <a:ext cx="7761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900" dirty="0">
                <a:solidFill>
                  <a:srgbClr val="E7E6E6"/>
                </a:solidFill>
                <a:latin typeface="Calibri Light" panose="020F0302020204030204"/>
              </a:rPr>
              <a:t>CC BY-SA 4.0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0900" y="988553"/>
            <a:ext cx="5638800" cy="45858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prstClr val="black"/>
                </a:solidFill>
              </a:rPr>
              <a:t>Recent</a:t>
            </a:r>
            <a:r>
              <a:rPr lang="de-DE" sz="2400" b="1" dirty="0">
                <a:solidFill>
                  <a:prstClr val="black"/>
                </a:solidFill>
              </a:rPr>
              <a:t> Paper </a:t>
            </a:r>
            <a:r>
              <a:rPr lang="de-DE" sz="2400" b="1" dirty="0" err="1">
                <a:solidFill>
                  <a:prstClr val="black"/>
                </a:solidFill>
              </a:rPr>
              <a:t>from</a:t>
            </a:r>
            <a:r>
              <a:rPr lang="de-DE" sz="2400" b="1" dirty="0">
                <a:solidFill>
                  <a:prstClr val="black"/>
                </a:solidFill>
              </a:rPr>
              <a:t> </a:t>
            </a:r>
            <a:r>
              <a:rPr lang="de-DE" sz="2400" b="1" dirty="0" err="1">
                <a:solidFill>
                  <a:prstClr val="black"/>
                </a:solidFill>
              </a:rPr>
              <a:t>Wittenburg</a:t>
            </a:r>
            <a:r>
              <a:rPr lang="de-DE" sz="2400" b="1" dirty="0">
                <a:solidFill>
                  <a:prstClr val="black"/>
                </a:solidFill>
              </a:rPr>
              <a:t> &amp; </a:t>
            </a:r>
            <a:r>
              <a:rPr lang="de-DE" sz="2400" b="1" dirty="0" err="1">
                <a:solidFill>
                  <a:prstClr val="black"/>
                </a:solidFill>
              </a:rPr>
              <a:t>Strawn</a:t>
            </a:r>
            <a:endParaRPr lang="de-DE" sz="2400" b="1" dirty="0">
              <a:solidFill>
                <a:prstClr val="black"/>
              </a:solidFill>
            </a:endParaRPr>
          </a:p>
          <a:p>
            <a:r>
              <a:rPr lang="en-GB" sz="2000" dirty="0">
                <a:solidFill>
                  <a:prstClr val="black"/>
                </a:solidFill>
              </a:rPr>
              <a:t>Common Patterns in Revolutionary Infrastructures and Data</a:t>
            </a:r>
            <a:endParaRPr lang="de-DE" sz="2000" b="1" dirty="0">
              <a:solidFill>
                <a:prstClr val="black"/>
              </a:solidFill>
            </a:endParaRPr>
          </a:p>
          <a:p>
            <a:endParaRPr lang="de-DE" sz="1000" b="1" dirty="0">
              <a:solidFill>
                <a:prstClr val="black"/>
              </a:solidFill>
            </a:endParaRPr>
          </a:p>
          <a:p>
            <a:r>
              <a:rPr lang="de-DE" sz="2400" b="1" dirty="0" err="1">
                <a:solidFill>
                  <a:prstClr val="black"/>
                </a:solidFill>
              </a:rPr>
              <a:t>Right</a:t>
            </a:r>
            <a:r>
              <a:rPr lang="de-DE" sz="2400" b="1" dirty="0">
                <a:solidFill>
                  <a:prstClr val="black"/>
                </a:solidFill>
              </a:rPr>
              <a:t> in </a:t>
            </a:r>
            <a:r>
              <a:rPr lang="de-DE" sz="2400" b="1" dirty="0" err="1">
                <a:solidFill>
                  <a:prstClr val="black"/>
                </a:solidFill>
              </a:rPr>
              <a:t>the</a:t>
            </a:r>
            <a:r>
              <a:rPr lang="de-DE" sz="2400" b="1" dirty="0">
                <a:solidFill>
                  <a:prstClr val="black"/>
                </a:solidFill>
              </a:rPr>
              <a:t> </a:t>
            </a:r>
            <a:r>
              <a:rPr lang="de-DE" sz="2400" b="1" dirty="0" err="1">
                <a:solidFill>
                  <a:prstClr val="black"/>
                </a:solidFill>
              </a:rPr>
              <a:t>Creolisation</a:t>
            </a:r>
            <a:r>
              <a:rPr lang="de-DE" sz="2400" b="1" dirty="0">
                <a:solidFill>
                  <a:prstClr val="black"/>
                </a:solidFill>
              </a:rPr>
              <a:t> 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prstClr val="black"/>
                </a:solidFill>
              </a:rPr>
              <a:t>so </a:t>
            </a:r>
            <a:r>
              <a:rPr lang="de-DE" sz="2000" dirty="0" err="1">
                <a:solidFill>
                  <a:prstClr val="black"/>
                </a:solidFill>
              </a:rPr>
              <a:t>many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brilliant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minds</a:t>
            </a:r>
            <a:endParaRPr lang="de-DE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prstClr val="black"/>
                </a:solidFill>
              </a:rPr>
              <a:t>enormous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solutions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space</a:t>
            </a:r>
            <a:r>
              <a:rPr lang="de-DE" sz="2000" dirty="0">
                <a:solidFill>
                  <a:prstClr val="black"/>
                </a:solidFill>
              </a:rPr>
              <a:t> – 1000 </a:t>
            </a:r>
            <a:r>
              <a:rPr lang="de-DE" sz="2000" dirty="0" err="1">
                <a:solidFill>
                  <a:prstClr val="black"/>
                </a:solidFill>
              </a:rPr>
              <a:t>flowers</a:t>
            </a:r>
            <a:r>
              <a:rPr lang="de-DE" sz="2000" dirty="0">
                <a:solidFill>
                  <a:prstClr val="black"/>
                </a:solidFill>
              </a:rPr>
              <a:t>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prstClr val="black"/>
                </a:solidFill>
              </a:rPr>
              <a:t>tested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quite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some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approaches</a:t>
            </a:r>
            <a:endParaRPr lang="de-DE" sz="2000" dirty="0">
              <a:solidFill>
                <a:prstClr val="black"/>
              </a:solidFill>
            </a:endParaRPr>
          </a:p>
          <a:p>
            <a:endParaRPr lang="de-DE" sz="8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000" b="1" dirty="0">
              <a:solidFill>
                <a:srgbClr val="70AD47"/>
              </a:solidFill>
            </a:endParaRPr>
          </a:p>
          <a:p>
            <a:r>
              <a:rPr lang="de-DE" sz="2400" b="1" dirty="0" err="1">
                <a:solidFill>
                  <a:srgbClr val="FF0000"/>
                </a:solidFill>
              </a:rPr>
              <a:t>Suffering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from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Fragmentation</a:t>
            </a:r>
            <a:endParaRPr lang="de-DE" sz="2400" b="1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800" dirty="0">
              <a:solidFill>
                <a:prstClr val="black"/>
              </a:solidFill>
            </a:endParaRPr>
          </a:p>
          <a:p>
            <a:r>
              <a:rPr lang="de-DE" sz="2400" b="1" dirty="0" err="1">
                <a:solidFill>
                  <a:prstClr val="black"/>
                </a:solidFill>
              </a:rPr>
              <a:t>Convergence</a:t>
            </a:r>
            <a:r>
              <a:rPr lang="de-DE" sz="2400" b="1" dirty="0">
                <a:solidFill>
                  <a:prstClr val="black"/>
                </a:solidFill>
              </a:rPr>
              <a:t> </a:t>
            </a:r>
            <a:r>
              <a:rPr lang="de-DE" sz="2400" b="1" dirty="0" err="1">
                <a:solidFill>
                  <a:prstClr val="black"/>
                </a:solidFill>
              </a:rPr>
              <a:t>is</a:t>
            </a:r>
            <a:r>
              <a:rPr lang="de-DE" sz="2400" b="1" dirty="0">
                <a:solidFill>
                  <a:prstClr val="black"/>
                </a:solidFill>
              </a:rPr>
              <a:t> </a:t>
            </a:r>
            <a:r>
              <a:rPr lang="de-DE" sz="2400" b="1" dirty="0" err="1">
                <a:solidFill>
                  <a:prstClr val="black"/>
                </a:solidFill>
              </a:rPr>
              <a:t>needed</a:t>
            </a:r>
            <a:r>
              <a:rPr lang="de-DE" sz="2400" b="1" dirty="0">
                <a:solidFill>
                  <a:prstClr val="black"/>
                </a:solidFill>
              </a:rPr>
              <a:t>! ...</a:t>
            </a:r>
          </a:p>
          <a:p>
            <a:r>
              <a:rPr lang="de-DE" sz="2000" b="1" dirty="0">
                <a:solidFill>
                  <a:prstClr val="black"/>
                </a:solidFill>
              </a:rPr>
              <a:t>... but at </a:t>
            </a:r>
            <a:r>
              <a:rPr lang="de-DE" sz="2000" b="1" dirty="0" err="1">
                <a:solidFill>
                  <a:prstClr val="black"/>
                </a:solidFill>
              </a:rPr>
              <a:t>which</a:t>
            </a:r>
            <a:r>
              <a:rPr lang="de-DE" sz="2000" b="1" dirty="0">
                <a:solidFill>
                  <a:prstClr val="black"/>
                </a:solidFill>
              </a:rPr>
              <a:t> </a:t>
            </a:r>
            <a:r>
              <a:rPr lang="de-DE" sz="2000" b="1" dirty="0" err="1">
                <a:solidFill>
                  <a:prstClr val="black"/>
                </a:solidFill>
              </a:rPr>
              <a:t>level</a:t>
            </a:r>
            <a:r>
              <a:rPr lang="de-DE" sz="2000" b="1" dirty="0">
                <a:solidFill>
                  <a:prstClr val="black"/>
                </a:solidFill>
              </a:rPr>
              <a:t>?</a:t>
            </a:r>
          </a:p>
          <a:p>
            <a:r>
              <a:rPr lang="de-DE" sz="2000" b="1" dirty="0">
                <a:solidFill>
                  <a:prstClr val="black"/>
                </a:solidFill>
              </a:rPr>
              <a:t>... but </a:t>
            </a:r>
            <a:r>
              <a:rPr lang="de-DE" sz="2000" b="1" dirty="0" err="1">
                <a:solidFill>
                  <a:prstClr val="black"/>
                </a:solidFill>
              </a:rPr>
              <a:t>how</a:t>
            </a:r>
            <a:r>
              <a:rPr lang="de-DE" sz="2000" b="1" dirty="0">
                <a:solidFill>
                  <a:prstClr val="black"/>
                </a:solidFill>
              </a:rPr>
              <a:t> </a:t>
            </a:r>
            <a:r>
              <a:rPr lang="de-DE" sz="2000" b="1" dirty="0" err="1">
                <a:solidFill>
                  <a:prstClr val="black"/>
                </a:solidFill>
              </a:rPr>
              <a:t>to</a:t>
            </a:r>
            <a:r>
              <a:rPr lang="de-DE" sz="2000" b="1" dirty="0">
                <a:solidFill>
                  <a:prstClr val="black"/>
                </a:solidFill>
              </a:rPr>
              <a:t> </a:t>
            </a:r>
            <a:r>
              <a:rPr lang="de-DE" sz="2000" b="1" dirty="0" err="1">
                <a:solidFill>
                  <a:prstClr val="black"/>
                </a:solidFill>
              </a:rPr>
              <a:t>organise</a:t>
            </a:r>
            <a:r>
              <a:rPr lang="de-DE" sz="2000" b="1" dirty="0">
                <a:solidFill>
                  <a:prstClr val="black"/>
                </a:solidFill>
              </a:rPr>
              <a:t> </a:t>
            </a:r>
            <a:r>
              <a:rPr lang="de-DE" sz="2000" b="1" dirty="0" err="1">
                <a:solidFill>
                  <a:prstClr val="black"/>
                </a:solidFill>
              </a:rPr>
              <a:t>the</a:t>
            </a:r>
            <a:r>
              <a:rPr lang="de-DE" sz="2000" b="1" dirty="0">
                <a:solidFill>
                  <a:prstClr val="black"/>
                </a:solidFill>
              </a:rPr>
              <a:t> </a:t>
            </a:r>
            <a:r>
              <a:rPr lang="de-DE" sz="2000" b="1" dirty="0" err="1">
                <a:solidFill>
                  <a:prstClr val="black"/>
                </a:solidFill>
              </a:rPr>
              <a:t>cross</a:t>
            </a:r>
            <a:r>
              <a:rPr lang="de-DE" sz="2000" b="1" dirty="0">
                <a:solidFill>
                  <a:prstClr val="black"/>
                </a:solidFill>
              </a:rPr>
              <a:t>-   </a:t>
            </a:r>
          </a:p>
          <a:p>
            <a:r>
              <a:rPr lang="de-DE" sz="2000" b="1" dirty="0">
                <a:solidFill>
                  <a:prstClr val="black"/>
                </a:solidFill>
              </a:rPr>
              <a:t>     </a:t>
            </a:r>
            <a:r>
              <a:rPr lang="de-DE" sz="2000" b="1" dirty="0" err="1">
                <a:solidFill>
                  <a:prstClr val="black"/>
                </a:solidFill>
              </a:rPr>
              <a:t>border</a:t>
            </a:r>
            <a:r>
              <a:rPr lang="de-DE" sz="2000" b="1" dirty="0">
                <a:solidFill>
                  <a:prstClr val="black"/>
                </a:solidFill>
              </a:rPr>
              <a:t> </a:t>
            </a:r>
            <a:r>
              <a:rPr lang="de-DE" sz="2000" b="1" dirty="0" err="1">
                <a:solidFill>
                  <a:prstClr val="black"/>
                </a:solidFill>
              </a:rPr>
              <a:t>process</a:t>
            </a:r>
            <a:r>
              <a:rPr lang="de-DE" sz="2000" b="1" dirty="0">
                <a:solidFill>
                  <a:prstClr val="black"/>
                </a:solidFill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8" y="977900"/>
            <a:ext cx="3375512" cy="4876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9361" y="4781550"/>
            <a:ext cx="13340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prstClr val="black"/>
                </a:solidFill>
              </a:rPr>
              <a:t>exploitation</a:t>
            </a:r>
            <a:endParaRPr lang="en-GB" b="1" dirty="0">
              <a:solidFill>
                <a:prstClr val="black"/>
              </a:solidFill>
            </a:endParaRPr>
          </a:p>
        </p:txBody>
      </p:sp>
      <p:pic>
        <p:nvPicPr>
          <p:cNvPr id="16" name="Grafik 4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44285"/>
            <a:ext cx="605264" cy="6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Trends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>
                <a:solidFill>
                  <a:prstClr val="white"/>
                </a:solidFill>
              </a:rPr>
              <a:pPr/>
              <a:t>25/10/2019</a:t>
            </a:fld>
            <a:endParaRPr lang="it-IT">
              <a:solidFill>
                <a:prstClr val="white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white"/>
                </a:solidFill>
              </a:rPr>
              <a:t>www.rd-alliance.org -  @resdatall</a:t>
            </a:r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34" y="6475955"/>
            <a:ext cx="665966" cy="23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8422882" y="6691841"/>
            <a:ext cx="7761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900" dirty="0">
                <a:solidFill>
                  <a:srgbClr val="E7E6E6"/>
                </a:solidFill>
                <a:latin typeface="Calibri Light" panose="020F0302020204030204"/>
              </a:rPr>
              <a:t>CC BY-SA 4.0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0900" y="988553"/>
            <a:ext cx="5638800" cy="49859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prstClr val="black"/>
                </a:solidFill>
              </a:rPr>
              <a:t>Recent</a:t>
            </a:r>
            <a:r>
              <a:rPr lang="de-DE" sz="2400" b="1" dirty="0">
                <a:solidFill>
                  <a:prstClr val="black"/>
                </a:solidFill>
              </a:rPr>
              <a:t> Paper </a:t>
            </a:r>
            <a:r>
              <a:rPr lang="de-DE" sz="2400" b="1" dirty="0" err="1">
                <a:solidFill>
                  <a:prstClr val="black"/>
                </a:solidFill>
              </a:rPr>
              <a:t>from</a:t>
            </a:r>
            <a:r>
              <a:rPr lang="de-DE" sz="2400" b="1" dirty="0">
                <a:solidFill>
                  <a:prstClr val="black"/>
                </a:solidFill>
              </a:rPr>
              <a:t> </a:t>
            </a:r>
            <a:r>
              <a:rPr lang="de-DE" sz="2400" b="1" dirty="0" err="1">
                <a:solidFill>
                  <a:prstClr val="black"/>
                </a:solidFill>
              </a:rPr>
              <a:t>Wittenburg</a:t>
            </a:r>
            <a:r>
              <a:rPr lang="de-DE" sz="2400" b="1" dirty="0">
                <a:solidFill>
                  <a:prstClr val="black"/>
                </a:solidFill>
              </a:rPr>
              <a:t> &amp; </a:t>
            </a:r>
            <a:r>
              <a:rPr lang="de-DE" sz="2400" b="1" dirty="0" err="1">
                <a:solidFill>
                  <a:prstClr val="black"/>
                </a:solidFill>
              </a:rPr>
              <a:t>Strawn</a:t>
            </a:r>
            <a:endParaRPr lang="de-DE" sz="2400" b="1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Common Patterns in Revolutionary Infrastructures and Data</a:t>
            </a:r>
            <a:endParaRPr lang="de-DE" sz="2400" b="1" dirty="0">
              <a:solidFill>
                <a:prstClr val="black"/>
              </a:solidFill>
            </a:endParaRPr>
          </a:p>
          <a:p>
            <a:endParaRPr lang="de-DE" sz="2400" b="1" dirty="0">
              <a:solidFill>
                <a:prstClr val="black"/>
              </a:solidFill>
            </a:endParaRPr>
          </a:p>
          <a:p>
            <a:r>
              <a:rPr lang="de-DE" sz="2400" b="1" dirty="0" err="1">
                <a:solidFill>
                  <a:prstClr val="black"/>
                </a:solidFill>
              </a:rPr>
              <a:t>Right</a:t>
            </a:r>
            <a:r>
              <a:rPr lang="de-DE" sz="2400" b="1" dirty="0">
                <a:solidFill>
                  <a:prstClr val="black"/>
                </a:solidFill>
              </a:rPr>
              <a:t> in </a:t>
            </a:r>
            <a:r>
              <a:rPr lang="de-DE" sz="2400" b="1" dirty="0" err="1">
                <a:solidFill>
                  <a:prstClr val="black"/>
                </a:solidFill>
              </a:rPr>
              <a:t>the</a:t>
            </a:r>
            <a:r>
              <a:rPr lang="de-DE" sz="2400" b="1" dirty="0">
                <a:solidFill>
                  <a:prstClr val="black"/>
                </a:solidFill>
              </a:rPr>
              <a:t> </a:t>
            </a:r>
            <a:r>
              <a:rPr lang="de-DE" sz="2400" b="1" dirty="0" err="1">
                <a:solidFill>
                  <a:prstClr val="black"/>
                </a:solidFill>
              </a:rPr>
              <a:t>Creolisation</a:t>
            </a:r>
            <a:r>
              <a:rPr lang="de-DE" sz="2400" b="1" dirty="0">
                <a:solidFill>
                  <a:prstClr val="black"/>
                </a:solidFill>
              </a:rPr>
              <a:t> Phase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prstClr val="black"/>
                </a:solidFill>
              </a:rPr>
              <a:t>so </a:t>
            </a:r>
            <a:r>
              <a:rPr lang="de-DE" sz="2000" dirty="0" err="1">
                <a:solidFill>
                  <a:prstClr val="black"/>
                </a:solidFill>
              </a:rPr>
              <a:t>many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brilliant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minds</a:t>
            </a:r>
            <a:endParaRPr lang="de-DE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prstClr val="black"/>
                </a:solidFill>
              </a:rPr>
              <a:t>enormous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solutions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space</a:t>
            </a:r>
            <a:r>
              <a:rPr lang="de-DE" sz="2000" dirty="0">
                <a:solidFill>
                  <a:prstClr val="black"/>
                </a:solidFill>
              </a:rPr>
              <a:t> – 1000 </a:t>
            </a:r>
            <a:r>
              <a:rPr lang="de-DE" sz="2000" dirty="0" err="1">
                <a:solidFill>
                  <a:prstClr val="black"/>
                </a:solidFill>
              </a:rPr>
              <a:t>flowers</a:t>
            </a:r>
            <a:r>
              <a:rPr lang="de-DE" sz="2000" dirty="0">
                <a:solidFill>
                  <a:prstClr val="black"/>
                </a:solidFill>
              </a:rPr>
              <a:t>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prstClr val="black"/>
                </a:solidFill>
              </a:rPr>
              <a:t>tested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quite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some</a:t>
            </a:r>
            <a:r>
              <a:rPr lang="de-DE" sz="2000" dirty="0">
                <a:solidFill>
                  <a:prstClr val="black"/>
                </a:solidFill>
              </a:rPr>
              <a:t> </a:t>
            </a:r>
            <a:r>
              <a:rPr lang="de-DE" sz="2000" dirty="0" err="1">
                <a:solidFill>
                  <a:prstClr val="black"/>
                </a:solidFill>
              </a:rPr>
              <a:t>approaches</a:t>
            </a:r>
            <a:endParaRPr lang="de-DE" sz="2000" dirty="0">
              <a:solidFill>
                <a:prstClr val="black"/>
              </a:solidFill>
            </a:endParaRPr>
          </a:p>
          <a:p>
            <a:endParaRPr lang="de-DE" sz="8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000" b="1" dirty="0">
              <a:solidFill>
                <a:srgbClr val="70AD47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800" dirty="0">
              <a:solidFill>
                <a:prstClr val="black"/>
              </a:solidFill>
            </a:endParaRPr>
          </a:p>
          <a:p>
            <a:r>
              <a:rPr lang="de-DE" sz="2800" b="1" dirty="0" err="1">
                <a:solidFill>
                  <a:prstClr val="black"/>
                </a:solidFill>
              </a:rPr>
              <a:t>Convergence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is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needed</a:t>
            </a:r>
            <a:r>
              <a:rPr lang="de-DE" sz="2800" b="1" dirty="0">
                <a:solidFill>
                  <a:prstClr val="black"/>
                </a:solidFill>
              </a:rPr>
              <a:t>! ...</a:t>
            </a:r>
          </a:p>
          <a:p>
            <a:r>
              <a:rPr lang="de-DE" sz="2800" b="1" dirty="0">
                <a:solidFill>
                  <a:prstClr val="black"/>
                </a:solidFill>
              </a:rPr>
              <a:t>... but at </a:t>
            </a:r>
            <a:r>
              <a:rPr lang="de-DE" sz="2800" b="1" dirty="0" err="1">
                <a:solidFill>
                  <a:prstClr val="black"/>
                </a:solidFill>
              </a:rPr>
              <a:t>which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level</a:t>
            </a:r>
            <a:r>
              <a:rPr lang="de-DE" sz="2800" b="1" dirty="0">
                <a:solidFill>
                  <a:prstClr val="black"/>
                </a:solidFill>
              </a:rPr>
              <a:t>?</a:t>
            </a:r>
          </a:p>
          <a:p>
            <a:r>
              <a:rPr lang="de-DE" sz="2800" b="1" dirty="0">
                <a:solidFill>
                  <a:prstClr val="black"/>
                </a:solidFill>
              </a:rPr>
              <a:t>... but </a:t>
            </a:r>
            <a:r>
              <a:rPr lang="de-DE" sz="2800" b="1" dirty="0" err="1">
                <a:solidFill>
                  <a:prstClr val="black"/>
                </a:solidFill>
              </a:rPr>
              <a:t>how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to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organise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the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cross</a:t>
            </a:r>
            <a:r>
              <a:rPr lang="de-DE" sz="2800" b="1" dirty="0">
                <a:solidFill>
                  <a:prstClr val="black"/>
                </a:solidFill>
              </a:rPr>
              <a:t>-   </a:t>
            </a:r>
          </a:p>
          <a:p>
            <a:r>
              <a:rPr lang="de-DE" sz="2800" b="1" dirty="0">
                <a:solidFill>
                  <a:prstClr val="black"/>
                </a:solidFill>
              </a:rPr>
              <a:t>     </a:t>
            </a:r>
            <a:r>
              <a:rPr lang="de-DE" sz="2800" b="1" dirty="0" err="1">
                <a:solidFill>
                  <a:prstClr val="black"/>
                </a:solidFill>
              </a:rPr>
              <a:t>border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process</a:t>
            </a:r>
            <a:r>
              <a:rPr lang="de-DE" sz="2800" b="1" dirty="0">
                <a:solidFill>
                  <a:prstClr val="black"/>
                </a:solidFill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8" y="977900"/>
            <a:ext cx="3375512" cy="4876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9361" y="4781550"/>
            <a:ext cx="13340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prstClr val="black"/>
                </a:solidFill>
              </a:rPr>
              <a:t>exploitation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21397668">
            <a:off x="232783" y="2390797"/>
            <a:ext cx="8654522" cy="206210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de-DE" sz="3200" b="1" dirty="0" err="1">
                <a:solidFill>
                  <a:prstClr val="black"/>
                </a:solidFill>
              </a:rPr>
              <a:t>Two</a:t>
            </a:r>
            <a:r>
              <a:rPr lang="de-DE" sz="3200" b="1" dirty="0">
                <a:solidFill>
                  <a:prstClr val="black"/>
                </a:solidFill>
              </a:rPr>
              <a:t> </a:t>
            </a:r>
            <a:r>
              <a:rPr lang="de-DE" sz="3200" b="1" dirty="0" err="1">
                <a:solidFill>
                  <a:prstClr val="black"/>
                </a:solidFill>
              </a:rPr>
              <a:t>main</a:t>
            </a:r>
            <a:r>
              <a:rPr lang="de-DE" sz="3200" b="1" dirty="0">
                <a:solidFill>
                  <a:prstClr val="black"/>
                </a:solidFill>
              </a:rPr>
              <a:t> </a:t>
            </a:r>
            <a:r>
              <a:rPr lang="de-DE" sz="3200" b="1" dirty="0" err="1">
                <a:solidFill>
                  <a:prstClr val="black"/>
                </a:solidFill>
              </a:rPr>
              <a:t>strands</a:t>
            </a:r>
            <a:r>
              <a:rPr lang="de-DE" sz="3200" b="1" dirty="0">
                <a:solidFill>
                  <a:prstClr val="black"/>
                </a:solidFill>
              </a:rPr>
              <a:t> </a:t>
            </a:r>
            <a:r>
              <a:rPr lang="de-DE" sz="3200" b="1" dirty="0" err="1">
                <a:solidFill>
                  <a:prstClr val="black"/>
                </a:solidFill>
              </a:rPr>
              <a:t>towards</a:t>
            </a:r>
            <a:r>
              <a:rPr lang="de-DE" sz="3200" b="1" dirty="0">
                <a:solidFill>
                  <a:prstClr val="black"/>
                </a:solidFill>
              </a:rPr>
              <a:t> </a:t>
            </a:r>
            <a:r>
              <a:rPr lang="de-DE" sz="3200" b="1" dirty="0" err="1">
                <a:solidFill>
                  <a:prstClr val="black"/>
                </a:solidFill>
              </a:rPr>
              <a:t>convergence</a:t>
            </a:r>
            <a:r>
              <a:rPr lang="de-DE" sz="3200" b="1" dirty="0">
                <a:solidFill>
                  <a:prstClr val="black"/>
                </a:solidFill>
              </a:rPr>
              <a:t>:</a:t>
            </a:r>
          </a:p>
          <a:p>
            <a:pPr marL="457200" indent="-457200" algn="ctr">
              <a:buFontTx/>
              <a:buChar char="-"/>
            </a:pPr>
            <a:r>
              <a:rPr lang="de-DE" sz="3200" b="1" dirty="0">
                <a:solidFill>
                  <a:prstClr val="black"/>
                </a:solidFill>
              </a:rPr>
              <a:t>FAIR </a:t>
            </a:r>
            <a:r>
              <a:rPr lang="de-DE" sz="3200" b="1" dirty="0" err="1">
                <a:solidFill>
                  <a:prstClr val="black"/>
                </a:solidFill>
              </a:rPr>
              <a:t>Principles</a:t>
            </a:r>
            <a:endParaRPr lang="de-DE" sz="3200" b="1" dirty="0">
              <a:solidFill>
                <a:prstClr val="black"/>
              </a:solidFill>
            </a:endParaRPr>
          </a:p>
          <a:p>
            <a:pPr marL="457200" indent="-457200" algn="ctr">
              <a:buFontTx/>
              <a:buChar char="-"/>
            </a:pPr>
            <a:r>
              <a:rPr lang="de-DE" sz="3200" b="1" dirty="0">
                <a:solidFill>
                  <a:prstClr val="black"/>
                </a:solidFill>
              </a:rPr>
              <a:t>FAIR Digital Objects</a:t>
            </a:r>
          </a:p>
          <a:p>
            <a:pPr algn="ctr"/>
            <a:r>
              <a:rPr lang="de-DE" sz="2800" b="1" dirty="0">
                <a:solidFill>
                  <a:prstClr val="black"/>
                </a:solidFill>
              </a:rPr>
              <a:t>(</a:t>
            </a:r>
            <a:r>
              <a:rPr lang="de-DE" sz="2800" b="1" dirty="0" err="1">
                <a:solidFill>
                  <a:prstClr val="black"/>
                </a:solidFill>
              </a:rPr>
              <a:t>they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are</a:t>
            </a:r>
            <a:r>
              <a:rPr lang="de-DE" sz="2800" b="1" dirty="0">
                <a:solidFill>
                  <a:prstClr val="black"/>
                </a:solidFill>
              </a:rPr>
              <a:t> </a:t>
            </a:r>
            <a:r>
              <a:rPr lang="de-DE" sz="2800" b="1" dirty="0" err="1">
                <a:solidFill>
                  <a:prstClr val="black"/>
                </a:solidFill>
              </a:rPr>
              <a:t>complementary</a:t>
            </a:r>
            <a:r>
              <a:rPr lang="de-DE" sz="2800" b="1" dirty="0">
                <a:solidFill>
                  <a:prstClr val="black"/>
                </a:solidFill>
              </a:rPr>
              <a:t>) </a:t>
            </a:r>
          </a:p>
        </p:txBody>
      </p:sp>
      <p:pic>
        <p:nvPicPr>
          <p:cNvPr id="17" name="Grafik 4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44285"/>
            <a:ext cx="605264" cy="6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703" y="1021384"/>
            <a:ext cx="83340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early</a:t>
            </a:r>
            <a:r>
              <a:rPr lang="de-DE" sz="2800" dirty="0"/>
              <a:t> </a:t>
            </a:r>
            <a:r>
              <a:rPr lang="de-DE" sz="2800" dirty="0" err="1"/>
              <a:t>papers</a:t>
            </a:r>
            <a:r>
              <a:rPr lang="de-DE" sz="2800" dirty="0"/>
              <a:t> on </a:t>
            </a:r>
            <a:r>
              <a:rPr lang="de-DE" sz="2800" dirty="0" err="1"/>
              <a:t>DOs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Robert Kahn - an Internet </a:t>
            </a:r>
            <a:r>
              <a:rPr lang="de-DE" sz="2800" dirty="0" err="1"/>
              <a:t>Pioneer</a:t>
            </a:r>
            <a:r>
              <a:rPr lang="de-DE" sz="2800" dirty="0"/>
              <a:t> (1995, 2006)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taken</a:t>
            </a:r>
            <a:r>
              <a:rPr lang="de-DE" sz="2800" dirty="0"/>
              <a:t> </a:t>
            </a:r>
            <a:r>
              <a:rPr lang="de-DE" sz="2800" dirty="0" err="1"/>
              <a:t>up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RDA</a:t>
            </a:r>
            <a:r>
              <a:rPr lang="de-DE" sz="2800" dirty="0"/>
              <a:t> Data </a:t>
            </a:r>
            <a:r>
              <a:rPr lang="de-DE" sz="2800" dirty="0" err="1"/>
              <a:t>Foundation</a:t>
            </a:r>
            <a:r>
              <a:rPr lang="de-DE" sz="2800" dirty="0"/>
              <a:t> &amp; </a:t>
            </a:r>
            <a:r>
              <a:rPr lang="de-DE" sz="2800" dirty="0" err="1"/>
              <a:t>Terminology</a:t>
            </a:r>
            <a:r>
              <a:rPr lang="de-DE" sz="2800" dirty="0"/>
              <a:t> in 2014: Core Model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1333500" y="68884"/>
            <a:ext cx="7270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/>
              <a:t>Digital Objects</a:t>
            </a:r>
            <a:endParaRPr lang="en-GB" sz="4000" dirty="0"/>
          </a:p>
        </p:txBody>
      </p:sp>
      <p:pic>
        <p:nvPicPr>
          <p:cNvPr id="7" name="Grafik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44285"/>
            <a:ext cx="605264" cy="607365"/>
          </a:xfrm>
          <a:prstGeom prst="rect">
            <a:avLst/>
          </a:prstGeom>
        </p:spPr>
      </p:pic>
      <p:pic>
        <p:nvPicPr>
          <p:cNvPr id="8" name="Picture 2" descr="D:\aapewi\aaa\c2camp\patterns\diagrams\DOIP_2018-11-26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3085796"/>
            <a:ext cx="4416425" cy="30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837266"/>
            <a:ext cx="3867150" cy="355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24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621" y="1124075"/>
            <a:ext cx="884555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Resolving</a:t>
            </a:r>
            <a:r>
              <a:rPr lang="de-DE" sz="2400" dirty="0"/>
              <a:t> PIDs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key</a:t>
            </a:r>
            <a:r>
              <a:rPr lang="de-DE" sz="2400" dirty="0"/>
              <a:t> </a:t>
            </a:r>
          </a:p>
          <a:p>
            <a:r>
              <a:rPr lang="de-DE" sz="2400" dirty="0"/>
              <a:t>     (</a:t>
            </a:r>
            <a:r>
              <a:rPr lang="de-DE" sz="2400" b="1" dirty="0" err="1"/>
              <a:t>binding</a:t>
            </a:r>
            <a:r>
              <a:rPr lang="de-DE" sz="2400" dirty="0"/>
              <a:t> </a:t>
            </a:r>
            <a:r>
              <a:rPr lang="de-DE" sz="2400" dirty="0" err="1"/>
              <a:t>implementing</a:t>
            </a:r>
            <a:r>
              <a:rPr lang="de-DE" sz="2400" dirty="0"/>
              <a:t> </a:t>
            </a:r>
            <a:r>
              <a:rPr lang="de-DE" sz="2400" dirty="0" err="1"/>
              <a:t>basic</a:t>
            </a:r>
            <a:r>
              <a:rPr lang="de-DE" sz="2400" dirty="0"/>
              <a:t> FAIR)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DO Content </a:t>
            </a:r>
            <a:r>
              <a:rPr lang="de-DE" sz="2400" dirty="0" err="1"/>
              <a:t>arbitrary</a:t>
            </a:r>
            <a:r>
              <a:rPr lang="de-DE" sz="2400" dirty="0"/>
              <a:t> </a:t>
            </a:r>
          </a:p>
          <a:p>
            <a:r>
              <a:rPr lang="de-DE" sz="2400" dirty="0"/>
              <a:t>     (</a:t>
            </a:r>
            <a:r>
              <a:rPr lang="de-DE" sz="2400" b="1" dirty="0" err="1"/>
              <a:t>abstraction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details</a:t>
            </a:r>
            <a:r>
              <a:rPr lang="de-DE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associating</a:t>
            </a:r>
            <a:r>
              <a:rPr lang="de-DE" sz="2400" dirty="0"/>
              <a:t> </a:t>
            </a:r>
            <a:r>
              <a:rPr lang="de-DE" sz="2400" dirty="0" err="1"/>
              <a:t>types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DOs</a:t>
            </a:r>
            <a:r>
              <a:rPr lang="de-DE" sz="2400" dirty="0"/>
              <a:t> </a:t>
            </a:r>
          </a:p>
          <a:p>
            <a:r>
              <a:rPr lang="de-DE" sz="2400" dirty="0"/>
              <a:t>     (</a:t>
            </a:r>
            <a:r>
              <a:rPr lang="de-DE" sz="2400" dirty="0" err="1"/>
              <a:t>way</a:t>
            </a:r>
            <a:r>
              <a:rPr lang="de-DE" sz="2400" dirty="0"/>
              <a:t> </a:t>
            </a:r>
            <a:r>
              <a:rPr lang="de-DE" sz="2400" dirty="0" err="1"/>
              <a:t>towards</a:t>
            </a:r>
            <a:r>
              <a:rPr lang="de-DE" sz="2400" dirty="0"/>
              <a:t> </a:t>
            </a:r>
            <a:r>
              <a:rPr lang="de-DE" sz="2400" b="1" dirty="0" err="1"/>
              <a:t>automation</a:t>
            </a:r>
            <a:r>
              <a:rPr lang="de-DE" sz="2400" dirty="0"/>
              <a:t>)</a:t>
            </a:r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 all must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machine-actionable</a:t>
            </a:r>
            <a:r>
              <a:rPr lang="de-DE" sz="2400" dirty="0"/>
              <a:t>!</a:t>
            </a:r>
          </a:p>
          <a:p>
            <a:endParaRPr lang="de-DE" sz="1000" dirty="0"/>
          </a:p>
        </p:txBody>
      </p:sp>
      <p:sp>
        <p:nvSpPr>
          <p:cNvPr id="6" name="Rectangle 5"/>
          <p:cNvSpPr/>
          <p:nvPr/>
        </p:nvSpPr>
        <p:spPr>
          <a:xfrm>
            <a:off x="1333500" y="68884"/>
            <a:ext cx="7770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err="1"/>
              <a:t>DOs</a:t>
            </a:r>
            <a:r>
              <a:rPr lang="de-DE" sz="4000" dirty="0"/>
              <a:t> </a:t>
            </a:r>
            <a:r>
              <a:rPr lang="de-DE" sz="4000" dirty="0" err="1"/>
              <a:t>reducing</a:t>
            </a:r>
            <a:r>
              <a:rPr lang="de-DE" sz="4000" dirty="0"/>
              <a:t> </a:t>
            </a:r>
            <a:r>
              <a:rPr lang="de-DE" sz="4000" dirty="0" err="1"/>
              <a:t>complexity</a:t>
            </a:r>
            <a:endParaRPr lang="en-GB" sz="4000" dirty="0"/>
          </a:p>
        </p:txBody>
      </p:sp>
      <p:pic>
        <p:nvPicPr>
          <p:cNvPr id="7" name="Grafik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44285"/>
            <a:ext cx="605264" cy="60736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584" y="2279901"/>
            <a:ext cx="367240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2008" y="4247184"/>
            <a:ext cx="8439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DO Interface </a:t>
            </a:r>
            <a:r>
              <a:rPr lang="de-DE" sz="2400" dirty="0" err="1"/>
              <a:t>protocol</a:t>
            </a:r>
            <a:r>
              <a:rPr lang="de-DE" sz="2400" dirty="0"/>
              <a:t> (</a:t>
            </a:r>
            <a:r>
              <a:rPr lang="de-DE" sz="2400" dirty="0" err="1"/>
              <a:t>DOIP</a:t>
            </a:r>
            <a:r>
              <a:rPr lang="de-DE" sz="2400" dirty="0"/>
              <a:t>) </a:t>
            </a:r>
            <a:r>
              <a:rPr lang="de-DE" sz="2400" dirty="0" err="1"/>
              <a:t>could</a:t>
            </a:r>
            <a:r>
              <a:rPr lang="de-DE" sz="2400" dirty="0"/>
              <a:t> </a:t>
            </a:r>
            <a:r>
              <a:rPr lang="de-DE" sz="2400" dirty="0" err="1"/>
              <a:t>build</a:t>
            </a:r>
            <a:r>
              <a:rPr lang="de-DE" sz="2400" dirty="0"/>
              <a:t> </a:t>
            </a:r>
            <a:r>
              <a:rPr lang="de-DE" sz="2400" dirty="0" err="1"/>
              <a:t>bridges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all </a:t>
            </a:r>
            <a:r>
              <a:rPr lang="de-DE" sz="2400" dirty="0" err="1"/>
              <a:t>types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organisations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different </a:t>
            </a:r>
            <a:r>
              <a:rPr lang="de-DE" sz="2400" dirty="0" err="1"/>
              <a:t>repositories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providing</a:t>
            </a:r>
            <a:r>
              <a:rPr lang="de-DE" sz="2400" dirty="0"/>
              <a:t> a </a:t>
            </a:r>
            <a:r>
              <a:rPr lang="de-DE" sz="2400" dirty="0" err="1"/>
              <a:t>unified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DOs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DOIP</a:t>
            </a:r>
            <a:r>
              <a:rPr lang="de-DE" sz="2400" dirty="0"/>
              <a:t> </a:t>
            </a:r>
            <a:r>
              <a:rPr lang="de-DE" sz="2400" dirty="0" err="1"/>
              <a:t>would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a universal </a:t>
            </a:r>
            <a:r>
              <a:rPr lang="de-DE" sz="2400" dirty="0" err="1"/>
              <a:t>layer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interoperability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facilitate</a:t>
            </a:r>
            <a:r>
              <a:rPr lang="de-DE" sz="2400" dirty="0"/>
              <a:t> </a:t>
            </a:r>
            <a:r>
              <a:rPr lang="de-DE" sz="2400" dirty="0" err="1"/>
              <a:t>working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de-DE" sz="2400" dirty="0"/>
          </a:p>
        </p:txBody>
      </p:sp>
      <p:sp>
        <p:nvSpPr>
          <p:cNvPr id="6" name="Rectangle 5"/>
          <p:cNvSpPr/>
          <p:nvPr/>
        </p:nvSpPr>
        <p:spPr>
          <a:xfrm>
            <a:off x="1333500" y="68884"/>
            <a:ext cx="7270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/>
              <a:t>Protocol </a:t>
            </a:r>
            <a:r>
              <a:rPr lang="de-DE" sz="4000" dirty="0" err="1"/>
              <a:t>for</a:t>
            </a:r>
            <a:r>
              <a:rPr lang="de-DE" sz="4000" dirty="0"/>
              <a:t> Integration</a:t>
            </a:r>
            <a:endParaRPr lang="en-GB" sz="4000" dirty="0"/>
          </a:p>
        </p:txBody>
      </p:sp>
      <p:pic>
        <p:nvPicPr>
          <p:cNvPr id="7" name="Grafik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44285"/>
            <a:ext cx="605264" cy="6073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08501" y="2655339"/>
            <a:ext cx="1770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Data Domain</a:t>
            </a:r>
          </a:p>
        </p:txBody>
      </p:sp>
      <p:pic>
        <p:nvPicPr>
          <p:cNvPr id="14" name="Picture 2" descr="D:\aapewi\aaa\c2camp\patterns\diagrams\DOIP_2018-11-26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2" y="956585"/>
            <a:ext cx="5926968" cy="309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34" y="1045207"/>
            <a:ext cx="2376115" cy="291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24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826A-7669-4FC1-AECA-E4370ED8142A}" type="datetime1">
              <a:rPr lang="en-GB" smtClean="0"/>
              <a:t>25/10/2019</a:t>
            </a:fld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www.rd-alliance.org -  @resdatall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3500" y="68884"/>
            <a:ext cx="7631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/>
              <a:t>FAIR </a:t>
            </a:r>
            <a:r>
              <a:rPr lang="de-DE" sz="4000" dirty="0" err="1"/>
              <a:t>requires</a:t>
            </a:r>
            <a:r>
              <a:rPr lang="de-DE" sz="4000" dirty="0"/>
              <a:t> </a:t>
            </a:r>
            <a:r>
              <a:rPr lang="de-DE" sz="4000" dirty="0" err="1"/>
              <a:t>Semantic</a:t>
            </a:r>
            <a:r>
              <a:rPr lang="de-DE" sz="4000" dirty="0"/>
              <a:t> </a:t>
            </a:r>
            <a:r>
              <a:rPr lang="de-DE" sz="4000" dirty="0" err="1"/>
              <a:t>Explicitness</a:t>
            </a:r>
            <a:endParaRPr lang="en-GB" sz="4000" dirty="0"/>
          </a:p>
        </p:txBody>
      </p:sp>
      <p:pic>
        <p:nvPicPr>
          <p:cNvPr id="7" name="Grafik 4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26" y="6244285"/>
            <a:ext cx="605264" cy="607365"/>
          </a:xfrm>
          <a:prstGeom prst="rect">
            <a:avLst/>
          </a:prstGeom>
        </p:spPr>
      </p:pic>
      <p:pic>
        <p:nvPicPr>
          <p:cNvPr id="12" name="Picture 2" descr="D:\aapewi\aaa\c2camp\patterns\diagrams\DOIP_2018-11-26_3.png">
            <a:extLst>
              <a:ext uri="{FF2B5EF4-FFF2-40B4-BE49-F238E27FC236}">
                <a16:creationId xmlns:a16="http://schemas.microsoft.com/office/drawing/2014/main" id="{D907765C-0B28-4A18-8D01-70F35CB9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4" y="4470746"/>
            <a:ext cx="2687747" cy="185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348C9E-B67E-4F7F-B8E7-2722559B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0" y="1698999"/>
            <a:ext cx="8650014" cy="42500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251717C-9D9B-465E-886A-8619A3857266}"/>
              </a:ext>
            </a:extLst>
          </p:cNvPr>
          <p:cNvSpPr txBox="1"/>
          <p:nvPr/>
        </p:nvSpPr>
        <p:spPr>
          <a:xfrm>
            <a:off x="2610148" y="755060"/>
            <a:ext cx="4338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(in </a:t>
            </a:r>
            <a:r>
              <a:rPr lang="de-DE" sz="2000" dirty="0" err="1"/>
              <a:t>close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Luiz Bonino</a:t>
            </a:r>
          </a:p>
          <a:p>
            <a:r>
              <a:rPr lang="de-DE" sz="2000" dirty="0"/>
              <a:t>and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borrowing</a:t>
            </a:r>
            <a:r>
              <a:rPr lang="de-DE" sz="2000" dirty="0"/>
              <a:t> </a:t>
            </a:r>
            <a:r>
              <a:rPr lang="de-DE" sz="2000" dirty="0" err="1"/>
              <a:t>mechanisms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LD</a:t>
            </a:r>
            <a:r>
              <a:rPr lang="de-DE" sz="20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36176418"/>
      </p:ext>
    </p:extLst>
  </p:cSld>
  <p:clrMapOvr>
    <a:masterClrMapping/>
  </p:clrMapOvr>
</p:sld>
</file>

<file path=ppt/theme/theme1.xml><?xml version="1.0" encoding="utf-8"?>
<a:theme xmlns:a="http://schemas.openxmlformats.org/drawingml/2006/main" name="RDA_PPT_2017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DA_PPT_2017.potx" id="{4B07B317-A1C5-4306-AA47-6C84B350D8EC}" vid="{CBA11029-A05A-4E11-B413-1D50018DFB78}"/>
    </a:ext>
  </a:extLst>
</a:theme>
</file>

<file path=ppt/theme/theme2.xml><?xml version="1.0" encoding="utf-8"?>
<a:theme xmlns:a="http://schemas.openxmlformats.org/drawingml/2006/main" name="1_RDA_PPT_2017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DA_PPT_2017.potx" id="{4B07B317-A1C5-4306-AA47-6C84B350D8EC}" vid="{CBA11029-A05A-4E11-B413-1D50018DFB78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RDA_PPT_2017</Template>
  <TotalTime>0</TotalTime>
  <Words>765</Words>
  <Application>Microsoft Office PowerPoint</Application>
  <PresentationFormat>Bildschirmpräsentation (4:3)</PresentationFormat>
  <Paragraphs>131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Calibri Light</vt:lpstr>
      <vt:lpstr>RDA_PPT_2017</vt:lpstr>
      <vt:lpstr>1_RDA_PPT_2017</vt:lpstr>
      <vt:lpstr>PowerPoint-Präsentation</vt:lpstr>
      <vt:lpstr>PowerPoint-Präsentation</vt:lpstr>
      <vt:lpstr>PowerPoint-Präsentation</vt:lpstr>
      <vt:lpstr>Creolisation in Data Domain</vt:lpstr>
      <vt:lpstr>Trends towards Convergence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RDA Europe 3 WP1</dc:title>
  <dc:creator>Kathrin Beck</dc:creator>
  <cp:lastModifiedBy>Peter Wittenburg</cp:lastModifiedBy>
  <cp:revision>157</cp:revision>
  <cp:lastPrinted>2019-05-30T18:01:10Z</cp:lastPrinted>
  <dcterms:created xsi:type="dcterms:W3CDTF">2017-04-25T13:19:21Z</dcterms:created>
  <dcterms:modified xsi:type="dcterms:W3CDTF">2019-10-25T05:03:45Z</dcterms:modified>
</cp:coreProperties>
</file>