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8" r:id="rId10"/>
    <p:sldId id="263" r:id="rId11"/>
    <p:sldId id="264" r:id="rId12"/>
    <p:sldId id="266" r:id="rId13"/>
    <p:sldId id="265" r:id="rId14"/>
    <p:sldId id="270" r:id="rId15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94"/>
    </p:cViewPr>
  </p:sorterViewPr>
  <p:notesViewPr>
    <p:cSldViewPr>
      <p:cViewPr varScale="1">
        <p:scale>
          <a:sx n="72" d="100"/>
          <a:sy n="72" d="100"/>
        </p:scale>
        <p:origin x="-742" y="-38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activeX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6D69E-7B8A-4DA4-A1DC-CB8D34F5B941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0E123-5E20-4389-88E9-332584046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739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41B3-DF0F-4E7D-B8E2-5DB5920AE728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E92F-B490-4442-B554-B19A7B1E9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91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41B3-DF0F-4E7D-B8E2-5DB5920AE728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E92F-B490-4442-B554-B19A7B1E9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71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41B3-DF0F-4E7D-B8E2-5DB5920AE728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E92F-B490-4442-B554-B19A7B1E9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07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41B3-DF0F-4E7D-B8E2-5DB5920AE728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E92F-B490-4442-B554-B19A7B1E9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03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41B3-DF0F-4E7D-B8E2-5DB5920AE728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E92F-B490-4442-B554-B19A7B1E9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12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41B3-DF0F-4E7D-B8E2-5DB5920AE728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E92F-B490-4442-B554-B19A7B1E9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2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41B3-DF0F-4E7D-B8E2-5DB5920AE728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E92F-B490-4442-B554-B19A7B1E9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71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41B3-DF0F-4E7D-B8E2-5DB5920AE728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E92F-B490-4442-B554-B19A7B1E9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20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41B3-DF0F-4E7D-B8E2-5DB5920AE728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E92F-B490-4442-B554-B19A7B1E9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85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41B3-DF0F-4E7D-B8E2-5DB5920AE728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E92F-B490-4442-B554-B19A7B1E9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10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41B3-DF0F-4E7D-B8E2-5DB5920AE728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E92F-B490-4442-B554-B19A7B1E9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74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641B3-DF0F-4E7D-B8E2-5DB5920AE728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CE92F-B490-4442-B554-B19A7B1E9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61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lobal.gotomeeting.com/join/17777324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rdaeu-gede-do@mpcdf.mpg.de" TargetMode="External"/><Relationship Id="rId2" Type="http://schemas.openxmlformats.org/officeDocument/2006/relationships/hyperlink" Target="mailto:zsuzsanna.szeredi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atashare.rzg.mpg.de/s/r2khPzQRBGTvL58" TargetMode="External"/><Relationship Id="rId4" Type="http://schemas.openxmlformats.org/officeDocument/2006/relationships/hyperlink" Target="mailto:peter.wittenburg@mpcdf.mpg.de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7.xml"/><Relationship Id="rId3" Type="http://schemas.openxmlformats.org/officeDocument/2006/relationships/control" Target="../activeX/activeX2.xml"/><Relationship Id="rId7" Type="http://schemas.openxmlformats.org/officeDocument/2006/relationships/control" Target="../activeX/activeX6.xml"/><Relationship Id="rId12" Type="http://schemas.openxmlformats.org/officeDocument/2006/relationships/image" Target="../media/image1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control" Target="../activeX/activeX5.xml"/><Relationship Id="rId11" Type="http://schemas.openxmlformats.org/officeDocument/2006/relationships/hyperlink" Target="https://datashare.rzg.mpg.de/s/r2khPzQRBGTvL58" TargetMode="External"/><Relationship Id="rId5" Type="http://schemas.openxmlformats.org/officeDocument/2006/relationships/control" Target="../activeX/activeX4.xml"/><Relationship Id="rId10" Type="http://schemas.openxmlformats.org/officeDocument/2006/relationships/slideLayout" Target="../slideLayouts/slideLayout1.xml"/><Relationship Id="rId4" Type="http://schemas.openxmlformats.org/officeDocument/2006/relationships/control" Target="../activeX/activeX3.xml"/><Relationship Id="rId9" Type="http://schemas.openxmlformats.org/officeDocument/2006/relationships/control" Target="../activeX/activeX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1st</a:t>
            </a:r>
            <a:r>
              <a:rPr lang="de-DE" dirty="0"/>
              <a:t> </a:t>
            </a:r>
            <a:r>
              <a:rPr lang="de-DE" dirty="0" err="1"/>
              <a:t>GEDE</a:t>
            </a:r>
            <a:r>
              <a:rPr lang="de-DE" dirty="0"/>
              <a:t> DO Meeting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b="1" dirty="0"/>
              <a:t>Wednesday, 27.6 from 10 to 12 am  CEST</a:t>
            </a:r>
            <a:r>
              <a:rPr lang="en-GB" sz="2000" dirty="0"/>
              <a:t> URL: </a:t>
            </a:r>
            <a:r>
              <a:rPr lang="en-GB" sz="2000" u="sng" dirty="0">
                <a:hlinkClick r:id="rId2"/>
              </a:rPr>
              <a:t>https://global.gotomeeting.com/join/177773245</a:t>
            </a:r>
            <a:r>
              <a:rPr lang="en-GB" sz="2000" dirty="0"/>
              <a:t>.</a:t>
            </a:r>
          </a:p>
          <a:p>
            <a:r>
              <a:rPr lang="en-GB" sz="2000" dirty="0"/>
              <a:t> 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6013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260647"/>
            <a:ext cx="6400800" cy="792089"/>
          </a:xfrm>
        </p:spPr>
        <p:txBody>
          <a:bodyPr>
            <a:normAutofit/>
          </a:bodyPr>
          <a:lstStyle/>
          <a:p>
            <a:r>
              <a:rPr lang="de-DE" dirty="0" err="1"/>
              <a:t>C2CAMP</a:t>
            </a:r>
            <a:r>
              <a:rPr lang="de-DE" dirty="0"/>
              <a:t> </a:t>
            </a:r>
            <a:r>
              <a:rPr lang="de-DE" dirty="0" err="1"/>
              <a:t>Activities</a:t>
            </a:r>
            <a:r>
              <a:rPr lang="de-DE" dirty="0"/>
              <a:t> </a:t>
            </a:r>
          </a:p>
        </p:txBody>
      </p:sp>
      <p:pic>
        <p:nvPicPr>
          <p:cNvPr id="4" name="Picture 5" descr="Bildergebnis für earth maps f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96952"/>
            <a:ext cx="7168480" cy="3661594"/>
          </a:xfrm>
          <a:prstGeom prst="rect">
            <a:avLst/>
          </a:prstGeom>
          <a:solidFill>
            <a:srgbClr val="92D050"/>
          </a:solidFill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958081"/>
            <a:ext cx="1944216" cy="211345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715789" y="39330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367651" y="423909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45054" y="425568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91980" y="414908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662010" y="395591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369120" y="437410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660232" y="445380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21932" y="419479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11246" y="419337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611751" y="447666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726081" y="441973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386726" y="439687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251711" y="452238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695788" y="587727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308304" y="609329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1830" y="904944"/>
            <a:ext cx="5463547" cy="218521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prstClr val="black"/>
                </a:solidFill>
              </a:rPr>
              <a:t>some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research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infrastructures</a:t>
            </a:r>
            <a:r>
              <a:rPr lang="de-DE" sz="1600" dirty="0">
                <a:solidFill>
                  <a:prstClr val="black"/>
                </a:solidFill>
              </a:rPr>
              <a:t> (</a:t>
            </a:r>
            <a:r>
              <a:rPr lang="de-DE" sz="1600" dirty="0" err="1">
                <a:solidFill>
                  <a:prstClr val="black"/>
                </a:solidFill>
              </a:rPr>
              <a:t>ICOS</a:t>
            </a:r>
            <a:r>
              <a:rPr lang="de-DE" sz="1600" dirty="0">
                <a:solidFill>
                  <a:prstClr val="black"/>
                </a:solidFill>
              </a:rPr>
              <a:t>, CLARIN, </a:t>
            </a:r>
            <a:r>
              <a:rPr lang="de-DE" sz="1600" dirty="0" err="1">
                <a:solidFill>
                  <a:prstClr val="black"/>
                </a:solidFill>
              </a:rPr>
              <a:t>DISSCO</a:t>
            </a:r>
            <a:r>
              <a:rPr lang="de-DE" sz="1600" dirty="0">
                <a:solidFill>
                  <a:prstClr val="black"/>
                </a:solidFill>
              </a:rPr>
              <a:t>, ENES)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prstClr val="black"/>
                </a:solidFill>
              </a:rPr>
              <a:t>some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typical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data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centers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working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closely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with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communities</a:t>
            </a:r>
            <a:endParaRPr lang="de-DE" sz="16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prstClr val="black"/>
                </a:solidFill>
              </a:rPr>
              <a:t>some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HPC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centers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working</a:t>
            </a:r>
            <a:r>
              <a:rPr lang="de-DE" sz="1600" dirty="0">
                <a:solidFill>
                  <a:prstClr val="black"/>
                </a:solidFill>
              </a:rPr>
              <a:t> also </a:t>
            </a:r>
            <a:r>
              <a:rPr lang="de-DE" sz="1600" dirty="0" err="1">
                <a:solidFill>
                  <a:prstClr val="black"/>
                </a:solidFill>
              </a:rPr>
              <a:t>with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communities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prstClr val="black"/>
                </a:solidFill>
              </a:rPr>
              <a:t>some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IT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providers</a:t>
            </a:r>
            <a:endParaRPr lang="de-DE" sz="16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prstClr val="black"/>
                </a:solidFill>
              </a:rPr>
              <a:t>some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more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centres</a:t>
            </a:r>
            <a:r>
              <a:rPr lang="de-DE" sz="1600" dirty="0">
                <a:solidFill>
                  <a:prstClr val="black"/>
                </a:solidFill>
              </a:rPr>
              <a:t>/</a:t>
            </a:r>
            <a:r>
              <a:rPr lang="de-DE" sz="1600" dirty="0" err="1">
                <a:solidFill>
                  <a:prstClr val="black"/>
                </a:solidFill>
              </a:rPr>
              <a:t>groups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now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involved</a:t>
            </a:r>
            <a:endParaRPr lang="de-DE" sz="16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8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prstClr val="black"/>
                </a:solidFill>
              </a:rPr>
              <a:t>all </a:t>
            </a:r>
            <a:r>
              <a:rPr lang="de-DE" sz="1600" dirty="0" err="1">
                <a:solidFill>
                  <a:prstClr val="black"/>
                </a:solidFill>
              </a:rPr>
              <a:t>grown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from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close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RDA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collaborations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and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joint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priorities</a:t>
            </a:r>
            <a:endParaRPr lang="de-DE" sz="16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prstClr val="black"/>
                </a:solidFill>
              </a:rPr>
              <a:t>all </a:t>
            </a:r>
            <a:r>
              <a:rPr lang="de-DE" sz="1600" dirty="0" err="1">
                <a:solidFill>
                  <a:prstClr val="black"/>
                </a:solidFill>
              </a:rPr>
              <a:t>agree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that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scientific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cases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are</a:t>
            </a:r>
            <a:r>
              <a:rPr lang="de-DE" sz="1600" dirty="0">
                <a:solidFill>
                  <a:prstClr val="black"/>
                </a:solidFill>
              </a:rPr>
              <a:t> in </a:t>
            </a:r>
            <a:r>
              <a:rPr lang="de-DE" sz="1600" dirty="0" err="1">
                <a:solidFill>
                  <a:prstClr val="black"/>
                </a:solidFill>
              </a:rPr>
              <a:t>the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driving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seat</a:t>
            </a:r>
            <a:endParaRPr lang="de-DE" sz="16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prstClr val="black"/>
                </a:solidFill>
              </a:rPr>
              <a:t>all </a:t>
            </a:r>
            <a:r>
              <a:rPr lang="de-DE" sz="1600" dirty="0" err="1">
                <a:solidFill>
                  <a:prstClr val="black"/>
                </a:solidFill>
              </a:rPr>
              <a:t>have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shown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commitment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and</a:t>
            </a:r>
            <a:r>
              <a:rPr lang="de-DE" sz="1600" dirty="0">
                <a:solidFill>
                  <a:prstClr val="black"/>
                </a:solidFill>
              </a:rPr>
              <a:t> </a:t>
            </a:r>
            <a:r>
              <a:rPr lang="de-DE" sz="1600" dirty="0" err="1">
                <a:solidFill>
                  <a:prstClr val="black"/>
                </a:solidFill>
              </a:rPr>
              <a:t>competence</a:t>
            </a:r>
            <a:endParaRPr lang="en-GB" sz="1600" dirty="0">
              <a:solidFill>
                <a:prstClr val="black"/>
              </a:solidFill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36" y="2661238"/>
            <a:ext cx="234194" cy="328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132" y="4255683"/>
            <a:ext cx="126457" cy="12645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05930" y="6211611"/>
            <a:ext cx="6087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rgbClr val="FF0000"/>
                </a:solidFill>
              </a:rPr>
              <a:t>some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institutions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who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want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to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implement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now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721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260647"/>
            <a:ext cx="6400800" cy="792089"/>
          </a:xfrm>
        </p:spPr>
        <p:txBody>
          <a:bodyPr>
            <a:normAutofit/>
          </a:bodyPr>
          <a:lstStyle/>
          <a:p>
            <a:r>
              <a:rPr lang="de-DE" dirty="0" err="1"/>
              <a:t>DFIG</a:t>
            </a:r>
            <a:r>
              <a:rPr lang="de-DE" dirty="0"/>
              <a:t>/</a:t>
            </a:r>
            <a:r>
              <a:rPr lang="de-DE" dirty="0" err="1"/>
              <a:t>C2CAMP</a:t>
            </a:r>
            <a:r>
              <a:rPr lang="de-DE" dirty="0"/>
              <a:t> </a:t>
            </a:r>
            <a:r>
              <a:rPr lang="de-DE" dirty="0" err="1"/>
              <a:t>Activities</a:t>
            </a:r>
            <a:r>
              <a:rPr lang="de-DE" dirty="0"/>
              <a:t> 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8" y="1201510"/>
            <a:ext cx="8638602" cy="4455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5300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260647"/>
            <a:ext cx="6400800" cy="792089"/>
          </a:xfrm>
        </p:spPr>
        <p:txBody>
          <a:bodyPr>
            <a:normAutofit/>
          </a:bodyPr>
          <a:lstStyle/>
          <a:p>
            <a:r>
              <a:rPr lang="de-DE" dirty="0" err="1"/>
              <a:t>DFIG</a:t>
            </a:r>
            <a:r>
              <a:rPr lang="de-DE" dirty="0"/>
              <a:t>/</a:t>
            </a:r>
            <a:r>
              <a:rPr lang="de-DE" dirty="0" err="1"/>
              <a:t>C2CAMP</a:t>
            </a:r>
            <a:r>
              <a:rPr lang="de-DE" dirty="0"/>
              <a:t> </a:t>
            </a:r>
            <a:r>
              <a:rPr lang="de-DE" dirty="0" err="1"/>
              <a:t>Activities</a:t>
            </a:r>
            <a:r>
              <a:rPr lang="de-DE" dirty="0"/>
              <a:t> </a:t>
            </a:r>
          </a:p>
        </p:txBody>
      </p:sp>
      <p:sp>
        <p:nvSpPr>
          <p:cNvPr id="4" name="Rechteck 7"/>
          <p:cNvSpPr/>
          <p:nvPr/>
        </p:nvSpPr>
        <p:spPr>
          <a:xfrm>
            <a:off x="3842351" y="5680313"/>
            <a:ext cx="908719" cy="4536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2000"/>
          </a:p>
        </p:txBody>
      </p:sp>
      <p:sp>
        <p:nvSpPr>
          <p:cNvPr id="5" name="Rechteck 8"/>
          <p:cNvSpPr/>
          <p:nvPr/>
        </p:nvSpPr>
        <p:spPr>
          <a:xfrm>
            <a:off x="3982154" y="5802958"/>
            <a:ext cx="908719" cy="4536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2000"/>
          </a:p>
        </p:txBody>
      </p:sp>
      <p:sp>
        <p:nvSpPr>
          <p:cNvPr id="6" name="Abgerundetes Rechteck 13"/>
          <p:cNvSpPr/>
          <p:nvPr/>
        </p:nvSpPr>
        <p:spPr>
          <a:xfrm>
            <a:off x="2729935" y="5041739"/>
            <a:ext cx="1923001" cy="8653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de-DE" sz="1600" kern="1200" dirty="0">
                <a:solidFill>
                  <a:srgbClr val="FFFFFF"/>
                </a:solidFill>
                <a:effectLst/>
                <a:ea typeface="Times New Roman"/>
                <a:cs typeface="Times New Roman"/>
              </a:rPr>
              <a:t>Processing </a:t>
            </a:r>
            <a:r>
              <a:rPr lang="de-DE" sz="1600" kern="1200" dirty="0" err="1">
                <a:solidFill>
                  <a:srgbClr val="FFFFFF"/>
                </a:solidFill>
                <a:effectLst/>
                <a:ea typeface="Times New Roman"/>
                <a:cs typeface="Times New Roman"/>
              </a:rPr>
              <a:t>services</a:t>
            </a:r>
            <a:endParaRPr lang="de-DE" sz="1400" dirty="0">
              <a:effectLst/>
              <a:latin typeface="Times New Roman"/>
              <a:ea typeface="Times New Roman"/>
            </a:endParaRPr>
          </a:p>
        </p:txBody>
      </p:sp>
      <p:pic>
        <p:nvPicPr>
          <p:cNvPr id="7" name="Picture 2" descr="C:\Users\Tobias Weigel\temp\Gear-icon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16" y="5699223"/>
            <a:ext cx="920325" cy="97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feil nach rechts 17"/>
          <p:cNvSpPr/>
          <p:nvPr/>
        </p:nvSpPr>
        <p:spPr>
          <a:xfrm rot="16200000">
            <a:off x="3474924" y="4567662"/>
            <a:ext cx="333305" cy="453408"/>
          </a:xfrm>
          <a:prstGeom prst="rightArrow">
            <a:avLst/>
          </a:prstGeom>
          <a:solidFill>
            <a:srgbClr val="CC6021"/>
          </a:solidFill>
          <a:ln w="31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2000">
              <a:solidFill>
                <a:srgbClr val="D96A2C"/>
              </a:solidFill>
            </a:endParaRPr>
          </a:p>
        </p:txBody>
      </p:sp>
      <p:sp>
        <p:nvSpPr>
          <p:cNvPr id="9" name="Rechteck 18"/>
          <p:cNvSpPr/>
          <p:nvPr/>
        </p:nvSpPr>
        <p:spPr>
          <a:xfrm>
            <a:off x="2846642" y="3905340"/>
            <a:ext cx="1589871" cy="666283"/>
          </a:xfrm>
          <a:prstGeom prst="rect">
            <a:avLst/>
          </a:prstGeom>
          <a:solidFill>
            <a:srgbClr val="CC6021"/>
          </a:solidFill>
          <a:ln w="31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de-DE" sz="1600" kern="1200" dirty="0">
                <a:solidFill>
                  <a:schemeClr val="bg1"/>
                </a:solidFill>
                <a:effectLst/>
                <a:ea typeface="Times New Roman"/>
                <a:cs typeface="Times New Roman"/>
              </a:rPr>
              <a:t>Data Type Registry</a:t>
            </a:r>
            <a:endParaRPr lang="de-DE" dirty="0">
              <a:solidFill>
                <a:schemeClr val="bg1"/>
              </a:solidFill>
              <a:effectLst/>
              <a:latin typeface="Times New Roman"/>
              <a:ea typeface="Times New Roman"/>
            </a:endParaRPr>
          </a:p>
        </p:txBody>
      </p:sp>
      <p:sp>
        <p:nvSpPr>
          <p:cNvPr id="10" name="Rechteck 25"/>
          <p:cNvSpPr/>
          <p:nvPr/>
        </p:nvSpPr>
        <p:spPr>
          <a:xfrm>
            <a:off x="2427233" y="5809869"/>
            <a:ext cx="878777" cy="4851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de-DE" sz="1600" kern="1200" dirty="0" err="1">
                <a:solidFill>
                  <a:srgbClr val="FFFFFF"/>
                </a:solidFill>
                <a:effectLst/>
                <a:ea typeface="Times New Roman"/>
                <a:cs typeface="Times New Roman"/>
              </a:rPr>
              <a:t>scripts</a:t>
            </a:r>
            <a:endParaRPr lang="de-DE" dirty="0">
              <a:effectLst/>
              <a:latin typeface="Times New Roman"/>
              <a:ea typeface="Times New Roman"/>
            </a:endParaRPr>
          </a:p>
        </p:txBody>
      </p:sp>
      <p:sp>
        <p:nvSpPr>
          <p:cNvPr id="11" name="Rechteck 12"/>
          <p:cNvSpPr/>
          <p:nvPr/>
        </p:nvSpPr>
        <p:spPr>
          <a:xfrm>
            <a:off x="456963" y="1494366"/>
            <a:ext cx="1677635" cy="69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de-DE" sz="1400" kern="1200" dirty="0">
                <a:solidFill>
                  <a:srgbClr val="FFFFFF"/>
                </a:solidFill>
                <a:effectLst/>
                <a:ea typeface="Times New Roman"/>
                <a:cs typeface="Times New Roman"/>
              </a:rPr>
              <a:t>Data Events</a:t>
            </a:r>
            <a:endParaRPr lang="de-DE" sz="14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2" name="Pfeil nach rechts 16"/>
          <p:cNvSpPr/>
          <p:nvPr/>
        </p:nvSpPr>
        <p:spPr>
          <a:xfrm rot="5400000">
            <a:off x="1112452" y="2218981"/>
            <a:ext cx="366657" cy="453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2000"/>
          </a:p>
        </p:txBody>
      </p:sp>
      <p:sp>
        <p:nvSpPr>
          <p:cNvPr id="13" name="Rechteck 12"/>
          <p:cNvSpPr/>
          <p:nvPr/>
        </p:nvSpPr>
        <p:spPr>
          <a:xfrm>
            <a:off x="456963" y="3876057"/>
            <a:ext cx="1677635" cy="695566"/>
          </a:xfrm>
          <a:prstGeom prst="rect">
            <a:avLst/>
          </a:prstGeom>
          <a:solidFill>
            <a:srgbClr val="9A9B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de-DE" sz="1400" kern="1200" dirty="0">
                <a:solidFill>
                  <a:srgbClr val="FFFFFF"/>
                </a:solidFill>
                <a:effectLst/>
                <a:ea typeface="Times New Roman"/>
                <a:cs typeface="Times New Roman"/>
              </a:rPr>
              <a:t>Data  </a:t>
            </a:r>
            <a:r>
              <a:rPr lang="de-DE" sz="1400" kern="1200" dirty="0" err="1">
                <a:solidFill>
                  <a:srgbClr val="FFFFFF"/>
                </a:solidFill>
                <a:effectLst/>
                <a:ea typeface="Times New Roman"/>
                <a:cs typeface="Times New Roman"/>
              </a:rPr>
              <a:t>Federation</a:t>
            </a:r>
            <a:endParaRPr lang="de-DE" sz="1400" kern="1200" dirty="0">
              <a:solidFill>
                <a:srgbClr val="FFFFFF"/>
              </a:solidFill>
              <a:effectLst/>
              <a:ea typeface="Times New Roman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de-DE" sz="1400" dirty="0" err="1">
                <a:solidFill>
                  <a:srgbClr val="FFFFFF"/>
                </a:solidFill>
                <a:ea typeface="Times New Roman"/>
                <a:cs typeface="Times New Roman"/>
              </a:rPr>
              <a:t>Agents</a:t>
            </a:r>
            <a:endParaRPr lang="de-DE" sz="1400" dirty="0">
              <a:effectLst/>
              <a:ea typeface="Times New Roman"/>
            </a:endParaRPr>
          </a:p>
        </p:txBody>
      </p:sp>
      <p:sp>
        <p:nvSpPr>
          <p:cNvPr id="14" name="Bent-Up Arrow 13"/>
          <p:cNvSpPr/>
          <p:nvPr/>
        </p:nvSpPr>
        <p:spPr bwMode="auto">
          <a:xfrm rot="5400000">
            <a:off x="1350569" y="4423769"/>
            <a:ext cx="1137016" cy="1544906"/>
          </a:xfrm>
          <a:prstGeom prst="bentUpArrow">
            <a:avLst/>
          </a:prstGeom>
          <a:solidFill>
            <a:srgbClr val="9A9B9C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Pfeil nach rechts 17"/>
          <p:cNvSpPr/>
          <p:nvPr/>
        </p:nvSpPr>
        <p:spPr>
          <a:xfrm>
            <a:off x="2269075" y="4011777"/>
            <a:ext cx="499265" cy="453408"/>
          </a:xfrm>
          <a:prstGeom prst="rightArrow">
            <a:avLst/>
          </a:prstGeom>
          <a:solidFill>
            <a:srgbClr val="CC6021"/>
          </a:solidFill>
          <a:ln w="31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2000">
              <a:solidFill>
                <a:srgbClr val="D96A2C"/>
              </a:solidFill>
            </a:endParaRPr>
          </a:p>
        </p:txBody>
      </p:sp>
      <p:sp>
        <p:nvSpPr>
          <p:cNvPr id="16" name="Rechteck 12"/>
          <p:cNvSpPr/>
          <p:nvPr/>
        </p:nvSpPr>
        <p:spPr>
          <a:xfrm>
            <a:off x="456963" y="2684921"/>
            <a:ext cx="1677635" cy="69556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de-DE" sz="1400" kern="1200" dirty="0">
                <a:solidFill>
                  <a:schemeClr val="tx1"/>
                </a:solidFill>
                <a:effectLst/>
                <a:ea typeface="Times New Roman"/>
                <a:cs typeface="Times New Roman"/>
              </a:rPr>
              <a:t>Structured </a:t>
            </a:r>
          </a:p>
          <a:p>
            <a:pPr algn="ctr">
              <a:spcAft>
                <a:spcPts val="0"/>
              </a:spcAft>
            </a:pPr>
            <a:r>
              <a:rPr lang="de-DE" sz="1400" kern="1200" dirty="0">
                <a:solidFill>
                  <a:schemeClr val="tx1"/>
                </a:solidFill>
                <a:effectLst/>
                <a:ea typeface="Times New Roman"/>
                <a:cs typeface="Times New Roman"/>
              </a:rPr>
              <a:t>Data </a:t>
            </a:r>
            <a:r>
              <a:rPr lang="de-DE" sz="1400" kern="1200" dirty="0" err="1">
                <a:solidFill>
                  <a:schemeClr val="tx1"/>
                </a:solidFill>
                <a:effectLst/>
                <a:ea typeface="Times New Roman"/>
                <a:cs typeface="Times New Roman"/>
              </a:rPr>
              <a:t>Markets</a:t>
            </a:r>
            <a:endParaRPr lang="de-DE" sz="1400" dirty="0">
              <a:solidFill>
                <a:schemeClr val="tx1"/>
              </a:solidFill>
              <a:effectLst/>
              <a:latin typeface="Times New Roman"/>
              <a:ea typeface="Times New Roman"/>
            </a:endParaRPr>
          </a:p>
        </p:txBody>
      </p:sp>
      <p:sp>
        <p:nvSpPr>
          <p:cNvPr id="17" name="Pfeil nach rechts 16"/>
          <p:cNvSpPr/>
          <p:nvPr/>
        </p:nvSpPr>
        <p:spPr>
          <a:xfrm rot="16200000" flipV="1">
            <a:off x="1112452" y="3409536"/>
            <a:ext cx="366657" cy="453628"/>
          </a:xfrm>
          <a:prstGeom prst="rightArrow">
            <a:avLst/>
          </a:prstGeom>
          <a:solidFill>
            <a:srgbClr val="9A9B9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2000"/>
          </a:p>
        </p:txBody>
      </p:sp>
      <p:sp>
        <p:nvSpPr>
          <p:cNvPr id="18" name="Pfeil nach rechts 16"/>
          <p:cNvSpPr/>
          <p:nvPr/>
        </p:nvSpPr>
        <p:spPr>
          <a:xfrm flipV="1">
            <a:off x="4688590" y="5247619"/>
            <a:ext cx="366657" cy="453628"/>
          </a:xfrm>
          <a:prstGeom prst="rightArrow">
            <a:avLst/>
          </a:prstGeom>
          <a:solidFill>
            <a:srgbClr val="9A9B9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2000"/>
          </a:p>
        </p:txBody>
      </p:sp>
      <p:sp>
        <p:nvSpPr>
          <p:cNvPr id="19" name="Vertical Scroll 18"/>
          <p:cNvSpPr/>
          <p:nvPr/>
        </p:nvSpPr>
        <p:spPr bwMode="auto">
          <a:xfrm>
            <a:off x="4995830" y="4909430"/>
            <a:ext cx="1033272" cy="1143000"/>
          </a:xfrm>
          <a:prstGeom prst="verticalScroll">
            <a:avLst/>
          </a:prstGeom>
          <a:solidFill>
            <a:srgbClr val="9A9B9C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35031" y="5313824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result</a:t>
            </a:r>
            <a:endParaRPr lang="en-GB" sz="1600" dirty="0"/>
          </a:p>
        </p:txBody>
      </p:sp>
      <p:pic>
        <p:nvPicPr>
          <p:cNvPr id="21" name="Picture 2" descr="https://thumbs.dreamstime.com/z/verrckter-wissenschaftler-mit-lampe-37786192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815" y="4789668"/>
            <a:ext cx="1293040" cy="138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Pfeil nach rechts 16"/>
          <p:cNvSpPr/>
          <p:nvPr/>
        </p:nvSpPr>
        <p:spPr>
          <a:xfrm flipV="1">
            <a:off x="5955955" y="5256287"/>
            <a:ext cx="460860" cy="453628"/>
          </a:xfrm>
          <a:prstGeom prst="rightArrow">
            <a:avLst/>
          </a:prstGeom>
          <a:solidFill>
            <a:srgbClr val="9A9B9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2000"/>
          </a:p>
        </p:txBody>
      </p:sp>
      <p:sp>
        <p:nvSpPr>
          <p:cNvPr id="23" name="Bent-Up Arrow 22"/>
          <p:cNvSpPr/>
          <p:nvPr/>
        </p:nvSpPr>
        <p:spPr bwMode="auto">
          <a:xfrm rot="16200000">
            <a:off x="2808160" y="1877001"/>
            <a:ext cx="2301470" cy="3533260"/>
          </a:xfrm>
          <a:prstGeom prst="bentUpArrow">
            <a:avLst>
              <a:gd name="adj1" fmla="val 12674"/>
              <a:gd name="adj2" fmla="val 25000"/>
              <a:gd name="adj3" fmla="val 10344"/>
            </a:avLst>
          </a:prstGeom>
          <a:solidFill>
            <a:srgbClr val="9A9B9C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2960365" y="1187126"/>
            <a:ext cx="5729846" cy="1593802"/>
          </a:xfrm>
          <a:prstGeom prst="rect">
            <a:avLst/>
          </a:prstGeom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ea typeface="Arial Unicode MS" pitchFamily="34" charset="-128"/>
                <a:cs typeface="Gisha" pitchFamily="34" charset="-79"/>
              </a:rPr>
              <a:t>massiveness of data streams and wish to re-combine data requires radical shifts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chemeClr val="tx1"/>
                </a:solidFill>
                <a:ea typeface="Arial Unicode MS" pitchFamily="34" charset="-128"/>
                <a:cs typeface="Gisha" pitchFamily="34" charset="-79"/>
              </a:rPr>
              <a:t>Agents should react on incoming data which are suitable for the specific business case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ea typeface="Arial Unicode MS" pitchFamily="34" charset="-128"/>
                <a:cs typeface="Gisha" pitchFamily="34" charset="-79"/>
              </a:rPr>
              <a:t>digital objects “find themselves”</a:t>
            </a:r>
            <a:endParaRPr lang="en-US" altLang="en-US" sz="2000" dirty="0">
              <a:solidFill>
                <a:schemeClr val="tx1"/>
              </a:solidFill>
              <a:ea typeface="Arial Unicode MS" pitchFamily="34" charset="-128"/>
              <a:cs typeface="Gisha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21929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260647"/>
            <a:ext cx="6400800" cy="792089"/>
          </a:xfrm>
        </p:spPr>
        <p:txBody>
          <a:bodyPr>
            <a:normAutofit/>
          </a:bodyPr>
          <a:lstStyle/>
          <a:p>
            <a:r>
              <a:rPr lang="de-DE" dirty="0" err="1"/>
              <a:t>C2CAMP</a:t>
            </a:r>
            <a:r>
              <a:rPr lang="de-DE" dirty="0"/>
              <a:t> First </a:t>
            </a:r>
            <a:r>
              <a:rPr lang="de-DE" dirty="0" err="1"/>
              <a:t>Priority</a:t>
            </a:r>
            <a:r>
              <a:rPr lang="de-DE" dirty="0"/>
              <a:t>: </a:t>
            </a:r>
            <a:r>
              <a:rPr lang="de-DE" dirty="0" err="1"/>
              <a:t>DOIP</a:t>
            </a:r>
            <a:r>
              <a:rPr lang="de-DE" dirty="0"/>
              <a:t>/</a:t>
            </a:r>
            <a:r>
              <a:rPr lang="de-DE" dirty="0" err="1"/>
              <a:t>DOAP</a:t>
            </a:r>
            <a:r>
              <a:rPr lang="de-DE" dirty="0"/>
              <a:t> </a:t>
            </a:r>
          </a:p>
        </p:txBody>
      </p:sp>
      <p:pic>
        <p:nvPicPr>
          <p:cNvPr id="25" name="Picture 24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592" y="1259023"/>
            <a:ext cx="4037153" cy="194421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grpSp>
        <p:nvGrpSpPr>
          <p:cNvPr id="26" name="Group 25"/>
          <p:cNvGrpSpPr/>
          <p:nvPr/>
        </p:nvGrpSpPr>
        <p:grpSpPr>
          <a:xfrm>
            <a:off x="5436096" y="1367035"/>
            <a:ext cx="2888861" cy="1728192"/>
            <a:chOff x="0" y="0"/>
            <a:chExt cx="2540000" cy="1278255"/>
          </a:xfrm>
        </p:grpSpPr>
        <p:sp>
          <p:nvSpPr>
            <p:cNvPr id="27" name="Text Box 2"/>
            <p:cNvSpPr txBox="1"/>
            <p:nvPr/>
          </p:nvSpPr>
          <p:spPr>
            <a:xfrm>
              <a:off x="88900" y="897466"/>
              <a:ext cx="497840" cy="2495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ea typeface="Calibri"/>
                  <a:cs typeface="Times New Roman"/>
                </a:rPr>
                <a:t>caller</a:t>
              </a:r>
            </a:p>
          </p:txBody>
        </p:sp>
        <p:pic>
          <p:nvPicPr>
            <p:cNvPr id="28" name="Picture 27" descr="Related imag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1667" y="0"/>
              <a:ext cx="1058333" cy="10498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Picture 28" descr="Image result for software agent cartoo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77800"/>
              <a:ext cx="690034" cy="6900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Left-Right Arrow 29"/>
            <p:cNvSpPr/>
            <p:nvPr/>
          </p:nvSpPr>
          <p:spPr>
            <a:xfrm>
              <a:off x="736600" y="469900"/>
              <a:ext cx="698500" cy="10541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1" name="Text Box 6"/>
            <p:cNvSpPr txBox="1"/>
            <p:nvPr/>
          </p:nvSpPr>
          <p:spPr>
            <a:xfrm>
              <a:off x="1828800" y="1028700"/>
              <a:ext cx="368300" cy="2495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ea typeface="Calibri"/>
                  <a:cs typeface="Times New Roman"/>
                </a:rPr>
                <a:t>DO</a:t>
              </a:r>
            </a:p>
          </p:txBody>
        </p:sp>
        <p:sp>
          <p:nvSpPr>
            <p:cNvPr id="32" name="Text Box 7"/>
            <p:cNvSpPr txBox="1"/>
            <p:nvPr/>
          </p:nvSpPr>
          <p:spPr>
            <a:xfrm>
              <a:off x="833967" y="249766"/>
              <a:ext cx="475615" cy="2495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ea typeface="Calibri"/>
                  <a:cs typeface="Times New Roman"/>
                </a:rPr>
                <a:t>DOIP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683568" y="3645024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Elements of an abstract </a:t>
            </a:r>
            <a:r>
              <a:rPr lang="en-GB" b="1" dirty="0" err="1"/>
              <a:t>DOIP</a:t>
            </a:r>
            <a:r>
              <a:rPr lang="en-GB" b="1" dirty="0"/>
              <a:t> definition (according to Larry):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 err="1"/>
              <a:t>CallerID</a:t>
            </a:r>
            <a:r>
              <a:rPr lang="en-GB" b="1" dirty="0"/>
              <a:t>: ID of the entity requesting invocation of an operation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 err="1"/>
              <a:t>ObjectID</a:t>
            </a:r>
            <a:r>
              <a:rPr lang="en-GB" b="1" dirty="0"/>
              <a:t>: ID of the DO to be operated upon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 err="1"/>
              <a:t>OperationID</a:t>
            </a:r>
            <a:r>
              <a:rPr lang="en-GB" b="1" dirty="0"/>
              <a:t>: ID that specified the operation to be performed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/>
              <a:t>Input: structured stream of bytes that contains the input to the operation (parameters, content)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/>
              <a:t>Output: structured stream of bytes that contains the output of the operation (content, messages)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5300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260647"/>
            <a:ext cx="6400800" cy="792089"/>
          </a:xfrm>
        </p:spPr>
        <p:txBody>
          <a:bodyPr>
            <a:normAutofit/>
          </a:bodyPr>
          <a:lstStyle/>
          <a:p>
            <a:r>
              <a:rPr lang="de-DE" dirty="0"/>
              <a:t>Next Steps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1484784"/>
            <a:ext cx="79208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collecting</a:t>
            </a:r>
            <a:r>
              <a:rPr lang="de-DE" sz="2000" dirty="0"/>
              <a:t> </a:t>
            </a:r>
            <a:r>
              <a:rPr lang="de-DE" sz="2000" dirty="0" err="1"/>
              <a:t>information</a:t>
            </a:r>
            <a:r>
              <a:rPr lang="de-DE" sz="2000" dirty="0"/>
              <a:t> </a:t>
            </a:r>
            <a:r>
              <a:rPr lang="de-DE" sz="2000" dirty="0" err="1"/>
              <a:t>about</a:t>
            </a:r>
            <a:r>
              <a:rPr lang="de-DE" sz="2000" dirty="0"/>
              <a:t> relevant </a:t>
            </a:r>
            <a:r>
              <a:rPr lang="de-DE" sz="2000" dirty="0" err="1"/>
              <a:t>activities</a:t>
            </a:r>
            <a:r>
              <a:rPr lang="de-DE" sz="2000" dirty="0"/>
              <a:t> </a:t>
            </a:r>
            <a:r>
              <a:rPr lang="de-DE" sz="2000" dirty="0" err="1"/>
              <a:t>asap</a:t>
            </a:r>
            <a:r>
              <a:rPr lang="de-DE" sz="2000" dirty="0"/>
              <a:t> (</a:t>
            </a:r>
            <a:r>
              <a:rPr lang="de-DE" sz="2000" dirty="0" err="1"/>
              <a:t>docs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refs</a:t>
            </a:r>
            <a:r>
              <a:rPr lang="de-DE" sz="20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extraction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assertions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various</a:t>
            </a:r>
            <a:r>
              <a:rPr lang="de-DE" sz="2000" dirty="0"/>
              <a:t> </a:t>
            </a:r>
            <a:r>
              <a:rPr lang="de-DE" sz="2000" dirty="0" err="1"/>
              <a:t>docs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understand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landscape</a:t>
            </a:r>
            <a:r>
              <a:rPr lang="de-DE" sz="2000" dirty="0"/>
              <a:t> </a:t>
            </a:r>
            <a:r>
              <a:rPr lang="de-DE" sz="2000" dirty="0" err="1"/>
              <a:t>during</a:t>
            </a:r>
            <a:r>
              <a:rPr lang="de-DE" sz="2000" dirty="0"/>
              <a:t> </a:t>
            </a:r>
            <a:r>
              <a:rPr lang="de-DE" sz="2000" dirty="0" err="1"/>
              <a:t>summer</a:t>
            </a:r>
            <a:r>
              <a:rPr lang="de-DE" sz="2000" dirty="0"/>
              <a:t> break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understanding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scientific</a:t>
            </a:r>
            <a:r>
              <a:rPr lang="de-DE" sz="2000" dirty="0"/>
              <a:t> </a:t>
            </a:r>
            <a:r>
              <a:rPr lang="de-DE" sz="2000" dirty="0" err="1"/>
              <a:t>motivation</a:t>
            </a:r>
            <a:r>
              <a:rPr lang="de-DE" sz="2000" dirty="0"/>
              <a:t> </a:t>
            </a:r>
            <a:r>
              <a:rPr lang="de-DE" sz="2000" dirty="0" err="1"/>
              <a:t>behind</a:t>
            </a:r>
            <a:r>
              <a:rPr lang="de-DE" sz="2000" dirty="0"/>
              <a:t> </a:t>
            </a:r>
            <a:r>
              <a:rPr lang="de-DE" sz="2000" dirty="0" err="1"/>
              <a:t>DOs</a:t>
            </a:r>
            <a:r>
              <a:rPr lang="de-DE" sz="20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need</a:t>
            </a:r>
            <a:r>
              <a:rPr lang="de-DE" sz="2000" dirty="0"/>
              <a:t> a web-site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preparing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September </a:t>
            </a:r>
            <a:r>
              <a:rPr lang="de-DE" sz="2000" dirty="0" err="1"/>
              <a:t>meeting</a:t>
            </a:r>
            <a:r>
              <a:rPr lang="de-DE" sz="2000" dirty="0"/>
              <a:t> (</a:t>
            </a:r>
            <a:r>
              <a:rPr lang="de-DE" sz="2000" dirty="0" err="1"/>
              <a:t>5th</a:t>
            </a:r>
            <a:r>
              <a:rPr lang="de-DE" sz="2000" dirty="0"/>
              <a:t> September 10.00 </a:t>
            </a:r>
            <a:r>
              <a:rPr lang="de-DE" sz="2000" dirty="0" err="1"/>
              <a:t>CEST</a:t>
            </a:r>
            <a:r>
              <a:rPr lang="de-DE" sz="20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other</a:t>
            </a:r>
            <a:r>
              <a:rPr lang="de-DE" sz="2000" dirty="0"/>
              <a:t> </a:t>
            </a:r>
            <a:r>
              <a:rPr lang="de-DE" sz="2000" dirty="0" err="1"/>
              <a:t>issues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relevance</a:t>
            </a:r>
            <a:r>
              <a:rPr lang="de-DE" sz="2000" dirty="0"/>
              <a:t> (</a:t>
            </a:r>
            <a:r>
              <a:rPr lang="de-DE" sz="2000" dirty="0" err="1"/>
              <a:t>EOSC</a:t>
            </a:r>
            <a:r>
              <a:rPr lang="de-DE" sz="2000" dirty="0"/>
              <a:t>, </a:t>
            </a:r>
            <a:r>
              <a:rPr lang="de-DE" sz="2000" dirty="0" err="1"/>
              <a:t>calls</a:t>
            </a:r>
            <a:r>
              <a:rPr lang="de-DE" sz="2000" dirty="0"/>
              <a:t>, etc.)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6611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260648"/>
            <a:ext cx="6400800" cy="648072"/>
          </a:xfrm>
        </p:spPr>
        <p:txBody>
          <a:bodyPr/>
          <a:lstStyle/>
          <a:p>
            <a:r>
              <a:rPr lang="de-DE" dirty="0" err="1"/>
              <a:t>Purpose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1340768"/>
            <a:ext cx="82089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first meeting is a warming up to be ready in September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starting</a:t>
            </a:r>
            <a:r>
              <a:rPr lang="de-DE" sz="2400" dirty="0"/>
              <a:t> </a:t>
            </a:r>
            <a:r>
              <a:rPr lang="de-DE" sz="2400" dirty="0" err="1"/>
              <a:t>point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EUDOn</a:t>
            </a:r>
            <a:r>
              <a:rPr lang="de-DE" sz="2400" dirty="0"/>
              <a:t> </a:t>
            </a:r>
            <a:r>
              <a:rPr lang="de-DE" sz="2400" dirty="0" err="1"/>
              <a:t>proposal</a:t>
            </a:r>
            <a:r>
              <a:rPr lang="de-DE" sz="2400" dirty="0"/>
              <a:t> (</a:t>
            </a:r>
            <a:r>
              <a:rPr lang="de-DE" sz="2400" dirty="0" err="1"/>
              <a:t>decision</a:t>
            </a:r>
            <a:r>
              <a:rPr lang="de-DE" sz="2400" dirty="0"/>
              <a:t> in November)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but </a:t>
            </a:r>
            <a:r>
              <a:rPr lang="de-DE" sz="2400" dirty="0" err="1"/>
              <a:t>should</a:t>
            </a:r>
            <a:r>
              <a:rPr lang="de-DE" sz="2400" dirty="0"/>
              <a:t> </a:t>
            </a:r>
            <a:r>
              <a:rPr lang="de-DE" sz="2400" dirty="0" err="1"/>
              <a:t>start</a:t>
            </a:r>
            <a:r>
              <a:rPr lang="de-DE" sz="2400" dirty="0"/>
              <a:t> </a:t>
            </a:r>
            <a:r>
              <a:rPr lang="de-DE" sz="2400" dirty="0" err="1"/>
              <a:t>discussing</a:t>
            </a:r>
            <a:r>
              <a:rPr lang="de-DE" sz="2400" dirty="0"/>
              <a:t> </a:t>
            </a:r>
            <a:r>
              <a:rPr lang="de-DE" sz="2400" dirty="0" err="1"/>
              <a:t>now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why</a:t>
            </a:r>
            <a:r>
              <a:rPr lang="de-DE" sz="2400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much</a:t>
            </a:r>
            <a:r>
              <a:rPr lang="de-DE" sz="2400" dirty="0"/>
              <a:t> </a:t>
            </a:r>
            <a:r>
              <a:rPr lang="de-DE" sz="2400" dirty="0" err="1"/>
              <a:t>work</a:t>
            </a:r>
            <a:r>
              <a:rPr lang="de-DE" sz="2400" dirty="0"/>
              <a:t> </a:t>
            </a:r>
            <a:r>
              <a:rPr lang="de-DE" sz="2400" dirty="0" err="1"/>
              <a:t>ongoing</a:t>
            </a:r>
            <a:r>
              <a:rPr lang="de-DE" sz="2400" dirty="0"/>
              <a:t> in </a:t>
            </a:r>
            <a:r>
              <a:rPr lang="de-DE" sz="2400" dirty="0" err="1"/>
              <a:t>RDA</a:t>
            </a:r>
            <a:r>
              <a:rPr lang="de-DE" sz="2400" dirty="0"/>
              <a:t>, </a:t>
            </a:r>
            <a:r>
              <a:rPr lang="de-DE" sz="2400" dirty="0" err="1"/>
              <a:t>C2CAMP</a:t>
            </a:r>
            <a:r>
              <a:rPr lang="de-DE" sz="2400" dirty="0"/>
              <a:t>, </a:t>
            </a:r>
            <a:r>
              <a:rPr lang="de-DE" sz="2400" dirty="0" err="1"/>
              <a:t>DONA</a:t>
            </a:r>
            <a:r>
              <a:rPr lang="de-DE" sz="2400" dirty="0"/>
              <a:t>, </a:t>
            </a:r>
            <a:r>
              <a:rPr lang="de-DE" sz="2400" dirty="0" err="1"/>
              <a:t>RDO</a:t>
            </a:r>
            <a:r>
              <a:rPr lang="de-DE" sz="2400" dirty="0"/>
              <a:t>, 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pressure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deliver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high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need</a:t>
            </a:r>
            <a:r>
              <a:rPr lang="de-DE" sz="2400" dirty="0"/>
              <a:t> </a:t>
            </a:r>
            <a:r>
              <a:rPr lang="de-DE" sz="2400" dirty="0" err="1"/>
              <a:t>agreed</a:t>
            </a:r>
            <a:r>
              <a:rPr lang="de-DE" sz="2400" dirty="0"/>
              <a:t> </a:t>
            </a:r>
            <a:r>
              <a:rPr lang="de-DE" sz="2400" dirty="0" err="1"/>
              <a:t>specifications</a:t>
            </a:r>
            <a:r>
              <a:rPr lang="de-DE" sz="24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need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see</a:t>
            </a:r>
            <a:r>
              <a:rPr lang="de-DE" sz="2400" dirty="0"/>
              <a:t> </a:t>
            </a:r>
            <a:r>
              <a:rPr lang="de-DE" sz="2400" dirty="0" err="1"/>
              <a:t>what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out </a:t>
            </a:r>
            <a:r>
              <a:rPr lang="de-DE" sz="2400" dirty="0" err="1"/>
              <a:t>there</a:t>
            </a:r>
            <a:r>
              <a:rPr lang="de-DE" sz="2400" dirty="0"/>
              <a:t> in </a:t>
            </a:r>
            <a:r>
              <a:rPr lang="de-DE" sz="2400" dirty="0" err="1"/>
              <a:t>RI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relevance</a:t>
            </a:r>
            <a:endParaRPr lang="de-DE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EOSC</a:t>
            </a:r>
            <a:r>
              <a:rPr lang="de-DE" sz="2400" dirty="0"/>
              <a:t> </a:t>
            </a:r>
            <a:r>
              <a:rPr lang="de-DE" sz="2400" dirty="0" err="1"/>
              <a:t>framework</a:t>
            </a:r>
            <a:r>
              <a:rPr lang="de-DE" sz="2400" dirty="0"/>
              <a:t> in Europe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390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260648"/>
            <a:ext cx="6400800" cy="648072"/>
          </a:xfrm>
        </p:spPr>
        <p:txBody>
          <a:bodyPr/>
          <a:lstStyle/>
          <a:p>
            <a:r>
              <a:rPr lang="de-DE" dirty="0"/>
              <a:t>Agenda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39552" y="1412776"/>
            <a:ext cx="84249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some admin issues (Peter)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email </a:t>
            </a:r>
            <a:r>
              <a:rPr lang="de-DE" sz="2000" dirty="0" err="1"/>
              <a:t>list</a:t>
            </a:r>
            <a:endParaRPr lang="de-D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doc</a:t>
            </a:r>
            <a:r>
              <a:rPr lang="de-DE" sz="2000" dirty="0"/>
              <a:t> </a:t>
            </a:r>
            <a:r>
              <a:rPr lang="de-DE" sz="2000" dirty="0" err="1"/>
              <a:t>share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brief report about the </a:t>
            </a:r>
            <a:r>
              <a:rPr lang="en-GB" sz="2400" dirty="0" err="1"/>
              <a:t>EUDOn</a:t>
            </a:r>
            <a:r>
              <a:rPr lang="en-GB" sz="2400" dirty="0"/>
              <a:t> proposal (Dimitris)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brief report about DO related activities in the realm of RDA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RDA </a:t>
            </a:r>
            <a:r>
              <a:rPr lang="en-GB" sz="2000" dirty="0" err="1"/>
              <a:t>DFT</a:t>
            </a:r>
            <a:r>
              <a:rPr lang="en-GB" sz="2000" dirty="0"/>
              <a:t> definition about DO (Peter)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Data </a:t>
            </a:r>
            <a:r>
              <a:rPr lang="de-DE" sz="2000" dirty="0" err="1"/>
              <a:t>Fabric</a:t>
            </a:r>
            <a:r>
              <a:rPr lang="de-DE" sz="2000" dirty="0"/>
              <a:t>/Collections/Kernel Info/etc. (Tobias)</a:t>
            </a:r>
            <a:endParaRPr lang="en-GB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err="1"/>
              <a:t>C2CAMP</a:t>
            </a:r>
            <a:r>
              <a:rPr lang="en-GB" sz="2000" dirty="0"/>
              <a:t> and discussion about the DO Interface/Access Protocol (Peter)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next steps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collecting</a:t>
            </a:r>
            <a:r>
              <a:rPr lang="de-DE" sz="2000" dirty="0"/>
              <a:t> </a:t>
            </a:r>
            <a:r>
              <a:rPr lang="de-DE" sz="2000" dirty="0" err="1"/>
              <a:t>information</a:t>
            </a:r>
            <a:r>
              <a:rPr lang="de-DE" sz="2000" dirty="0"/>
              <a:t> </a:t>
            </a:r>
            <a:r>
              <a:rPr lang="de-DE" sz="2000" dirty="0" err="1"/>
              <a:t>about</a:t>
            </a:r>
            <a:r>
              <a:rPr lang="de-DE" sz="2000" dirty="0"/>
              <a:t> relevant </a:t>
            </a:r>
            <a:r>
              <a:rPr lang="de-DE" sz="2000" dirty="0" err="1"/>
              <a:t>activities</a:t>
            </a:r>
            <a:r>
              <a:rPr lang="de-DE" sz="2000" dirty="0"/>
              <a:t> </a:t>
            </a:r>
            <a:r>
              <a:rPr lang="de-DE" sz="2000" dirty="0" err="1"/>
              <a:t>asap</a:t>
            </a:r>
            <a:r>
              <a:rPr lang="de-DE" sz="2000" dirty="0"/>
              <a:t> (</a:t>
            </a:r>
            <a:r>
              <a:rPr lang="de-DE" sz="2000" dirty="0" err="1"/>
              <a:t>docs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refs</a:t>
            </a:r>
            <a:r>
              <a:rPr lang="de-DE" sz="20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extraction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assertions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various</a:t>
            </a:r>
            <a:r>
              <a:rPr lang="de-DE" sz="2000" dirty="0"/>
              <a:t> </a:t>
            </a:r>
            <a:r>
              <a:rPr lang="de-DE" sz="2000" dirty="0" err="1"/>
              <a:t>docs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understand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landscape</a:t>
            </a:r>
            <a:r>
              <a:rPr lang="de-DE" sz="2000" dirty="0"/>
              <a:t> </a:t>
            </a:r>
            <a:r>
              <a:rPr lang="de-DE" sz="2000" dirty="0" err="1"/>
              <a:t>during</a:t>
            </a:r>
            <a:r>
              <a:rPr lang="de-DE" sz="2000" dirty="0"/>
              <a:t> </a:t>
            </a:r>
            <a:r>
              <a:rPr lang="de-DE" sz="2000" dirty="0" err="1"/>
              <a:t>summer</a:t>
            </a:r>
            <a:r>
              <a:rPr lang="de-DE" sz="2000" dirty="0"/>
              <a:t> break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understanding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scientific</a:t>
            </a:r>
            <a:r>
              <a:rPr lang="de-DE" sz="2000" dirty="0"/>
              <a:t> </a:t>
            </a:r>
            <a:r>
              <a:rPr lang="de-DE" sz="2000" dirty="0" err="1"/>
              <a:t>motivation</a:t>
            </a:r>
            <a:r>
              <a:rPr lang="de-DE" sz="2000" dirty="0"/>
              <a:t> </a:t>
            </a:r>
            <a:r>
              <a:rPr lang="de-DE" sz="2000" dirty="0" err="1"/>
              <a:t>behind</a:t>
            </a:r>
            <a:r>
              <a:rPr lang="de-DE" sz="2000" dirty="0"/>
              <a:t> </a:t>
            </a:r>
            <a:r>
              <a:rPr lang="de-DE" sz="2000" dirty="0" err="1"/>
              <a:t>DOs</a:t>
            </a:r>
            <a:r>
              <a:rPr lang="de-DE" sz="20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need</a:t>
            </a:r>
            <a:r>
              <a:rPr lang="de-DE" sz="2000" dirty="0"/>
              <a:t> a web-site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preparing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September </a:t>
            </a:r>
            <a:r>
              <a:rPr lang="de-DE" sz="2000" dirty="0" err="1"/>
              <a:t>meeting</a:t>
            </a:r>
            <a:r>
              <a:rPr lang="de-DE" sz="2000" dirty="0"/>
              <a:t> (</a:t>
            </a:r>
            <a:r>
              <a:rPr lang="de-DE" sz="2000" dirty="0" err="1"/>
              <a:t>5th</a:t>
            </a:r>
            <a:r>
              <a:rPr lang="de-DE" sz="2000" dirty="0"/>
              <a:t> September 10.00 </a:t>
            </a:r>
            <a:r>
              <a:rPr lang="de-DE" sz="2000" dirty="0" err="1"/>
              <a:t>CEST</a:t>
            </a:r>
            <a:r>
              <a:rPr lang="de-DE" sz="20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other</a:t>
            </a:r>
            <a:r>
              <a:rPr lang="de-DE" sz="2000" dirty="0"/>
              <a:t> </a:t>
            </a:r>
            <a:r>
              <a:rPr lang="de-DE" sz="2000" dirty="0" err="1"/>
              <a:t>issues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relevance</a:t>
            </a:r>
            <a:r>
              <a:rPr lang="de-DE" sz="2000" dirty="0"/>
              <a:t> (</a:t>
            </a:r>
            <a:r>
              <a:rPr lang="de-DE" sz="2000" dirty="0" err="1"/>
              <a:t>calls</a:t>
            </a:r>
            <a:r>
              <a:rPr lang="de-DE" sz="2000" dirty="0"/>
              <a:t>, etc.)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7850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260648"/>
            <a:ext cx="6400800" cy="648072"/>
          </a:xfrm>
        </p:spPr>
        <p:txBody>
          <a:bodyPr/>
          <a:lstStyle/>
          <a:p>
            <a:r>
              <a:rPr lang="de-DE" dirty="0"/>
              <a:t>Admin Details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7544" y="1124744"/>
            <a:ext cx="867645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Co-</a:t>
            </a:r>
            <a:r>
              <a:rPr lang="de-DE" sz="2400" dirty="0" err="1"/>
              <a:t>Chairs</a:t>
            </a:r>
            <a:r>
              <a:rPr lang="de-DE" sz="2400" dirty="0"/>
              <a:t>: </a:t>
            </a:r>
            <a:r>
              <a:rPr lang="de-DE" sz="2000" dirty="0"/>
              <a:t>Dimitris </a:t>
            </a:r>
            <a:r>
              <a:rPr lang="de-DE" sz="2000" dirty="0" err="1"/>
              <a:t>Koureas</a:t>
            </a:r>
            <a:r>
              <a:rPr lang="de-DE" sz="2000" dirty="0"/>
              <a:t>, </a:t>
            </a:r>
            <a:r>
              <a:rPr lang="de-DE" sz="2000" dirty="0" err="1"/>
              <a:t>Koenraad</a:t>
            </a:r>
            <a:r>
              <a:rPr lang="de-DE" sz="2000" dirty="0"/>
              <a:t> de </a:t>
            </a:r>
            <a:r>
              <a:rPr lang="de-DE" sz="2000" dirty="0" err="1"/>
              <a:t>Smed</a:t>
            </a:r>
            <a:r>
              <a:rPr lang="de-DE" sz="2000" dirty="0"/>
              <a:t>, Peter </a:t>
            </a:r>
            <a:r>
              <a:rPr lang="de-DE" sz="2000" dirty="0" err="1"/>
              <a:t>Wittenburg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V&amp;V</a:t>
            </a:r>
            <a:r>
              <a:rPr lang="de-DE" sz="2400" dirty="0"/>
              <a:t> </a:t>
            </a:r>
            <a:r>
              <a:rPr lang="de-DE" sz="2400" dirty="0" err="1"/>
              <a:t>hosting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GEDE</a:t>
            </a:r>
            <a:r>
              <a:rPr lang="de-DE" sz="2400" dirty="0"/>
              <a:t> </a:t>
            </a:r>
            <a:r>
              <a:rPr lang="de-DE" sz="2400" dirty="0" err="1"/>
              <a:t>work</a:t>
            </a:r>
            <a:endParaRPr lang="de-DE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Zsuzsanna </a:t>
            </a:r>
            <a:r>
              <a:rPr lang="de-DE" sz="2000" dirty="0" err="1"/>
              <a:t>helping</a:t>
            </a:r>
            <a:r>
              <a:rPr lang="de-DE" sz="2000" dirty="0"/>
              <a:t> </a:t>
            </a:r>
            <a:r>
              <a:rPr lang="de-DE" sz="2000" dirty="0" err="1"/>
              <a:t>us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get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admin</a:t>
            </a:r>
            <a:r>
              <a:rPr lang="de-DE" sz="2000" dirty="0"/>
              <a:t>/</a:t>
            </a:r>
            <a:r>
              <a:rPr lang="de-DE" sz="2000" dirty="0" err="1"/>
              <a:t>organisation</a:t>
            </a:r>
            <a:r>
              <a:rPr lang="de-DE" sz="2000" dirty="0"/>
              <a:t> </a:t>
            </a:r>
            <a:r>
              <a:rPr lang="de-DE" sz="2000" dirty="0" err="1"/>
              <a:t>done</a:t>
            </a:r>
            <a:endParaRPr lang="de-DE" sz="2000" dirty="0">
              <a:hlinkClick r:id="rId2"/>
            </a:endParaRPr>
          </a:p>
          <a:p>
            <a:pPr lvl="2"/>
            <a:r>
              <a:rPr lang="de-DE" sz="2000" dirty="0" err="1">
                <a:hlinkClick r:id="rId2"/>
              </a:rPr>
              <a:t>zsuzsanna.szeredi@gmail.com</a:t>
            </a:r>
            <a:r>
              <a:rPr lang="de-DE" sz="20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funding</a:t>
            </a:r>
            <a:r>
              <a:rPr lang="de-DE" sz="2000" dirty="0"/>
              <a:t> </a:t>
            </a:r>
            <a:r>
              <a:rPr lang="de-DE" sz="2000" dirty="0" err="1"/>
              <a:t>support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RDAEU4</a:t>
            </a:r>
            <a:r>
              <a:rPr lang="de-DE" sz="2000" dirty="0"/>
              <a:t> </a:t>
            </a:r>
            <a:r>
              <a:rPr lang="de-DE" sz="2000" dirty="0" err="1"/>
              <a:t>project</a:t>
            </a:r>
            <a:r>
              <a:rPr lang="de-DE" sz="2000" dirty="0"/>
              <a:t> not </a:t>
            </a:r>
            <a:r>
              <a:rPr lang="de-DE" sz="2000" dirty="0" err="1"/>
              <a:t>yet</a:t>
            </a:r>
            <a:r>
              <a:rPr lang="de-DE" sz="2000" dirty="0"/>
              <a:t> </a:t>
            </a:r>
            <a:r>
              <a:rPr lang="de-DE" sz="2000" dirty="0" err="1"/>
              <a:t>clarified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Email </a:t>
            </a:r>
            <a:r>
              <a:rPr lang="de-DE" sz="2400" dirty="0" err="1"/>
              <a:t>list</a:t>
            </a:r>
            <a:r>
              <a:rPr lang="de-DE" sz="2400" dirty="0"/>
              <a:t> (</a:t>
            </a:r>
            <a:r>
              <a:rPr lang="de-DE" sz="2400" dirty="0" err="1"/>
              <a:t>hosted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MPCDF): </a:t>
            </a:r>
            <a:r>
              <a:rPr lang="de-DE" sz="2400" dirty="0">
                <a:hlinkClick r:id="rId3"/>
              </a:rPr>
              <a:t>rdaeu-gede-do@mpcdf.mpg.de</a:t>
            </a:r>
            <a:r>
              <a:rPr lang="de-DE" sz="24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&gt;100 </a:t>
            </a:r>
            <a:r>
              <a:rPr lang="de-DE" sz="2000" dirty="0" err="1"/>
              <a:t>experts</a:t>
            </a:r>
            <a:r>
              <a:rPr lang="de-DE" sz="2000" dirty="0"/>
              <a:t> </a:t>
            </a:r>
            <a:r>
              <a:rPr lang="de-DE" sz="2000" dirty="0" err="1"/>
              <a:t>included</a:t>
            </a:r>
            <a:r>
              <a:rPr lang="de-DE" sz="2000" dirty="0"/>
              <a:t> – </a:t>
            </a:r>
            <a:r>
              <a:rPr lang="de-DE" sz="2000" dirty="0" err="1"/>
              <a:t>need</a:t>
            </a:r>
            <a:r>
              <a:rPr lang="de-DE" sz="2000" dirty="0"/>
              <a:t> </a:t>
            </a:r>
            <a:r>
              <a:rPr lang="de-DE" sz="2000" dirty="0" err="1"/>
              <a:t>help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manage </a:t>
            </a: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/>
              <a:t>list</a:t>
            </a:r>
            <a:endParaRPr lang="de-D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sending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not </a:t>
            </a:r>
            <a:r>
              <a:rPr lang="de-DE" sz="2000" dirty="0" err="1"/>
              <a:t>moderated</a:t>
            </a:r>
            <a:r>
              <a:rPr lang="de-DE" sz="2000" dirty="0"/>
              <a:t> – </a:t>
            </a:r>
            <a:r>
              <a:rPr lang="de-DE" sz="2000" dirty="0" err="1"/>
              <a:t>don‘t</a:t>
            </a:r>
            <a:r>
              <a:rPr lang="de-DE" sz="2000" dirty="0"/>
              <a:t> </a:t>
            </a:r>
            <a:r>
              <a:rPr lang="de-DE" sz="2000" dirty="0" err="1"/>
              <a:t>reply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Doc Share (</a:t>
            </a:r>
            <a:r>
              <a:rPr lang="de-DE" sz="2400" dirty="0" err="1"/>
              <a:t>hosted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</a:t>
            </a:r>
            <a:r>
              <a:rPr lang="de-DE" sz="2400" dirty="0" err="1"/>
              <a:t>MPCDF</a:t>
            </a:r>
            <a:r>
              <a:rPr lang="de-DE" sz="2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let‘s</a:t>
            </a:r>
            <a:r>
              <a:rPr lang="de-DE" sz="2000" dirty="0"/>
              <a:t> </a:t>
            </a:r>
            <a:r>
              <a:rPr lang="de-DE" sz="2000" dirty="0" err="1"/>
              <a:t>start</a:t>
            </a:r>
            <a:r>
              <a:rPr lang="de-DE" sz="2000" dirty="0"/>
              <a:t> simple – </a:t>
            </a:r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EUDOn</a:t>
            </a:r>
            <a:r>
              <a:rPr lang="de-DE" sz="2000" dirty="0"/>
              <a:t> </a:t>
            </a:r>
            <a:r>
              <a:rPr lang="de-DE" sz="2000" dirty="0" err="1"/>
              <a:t>accepted</a:t>
            </a:r>
            <a:r>
              <a:rPr lang="de-DE" sz="2000" dirty="0"/>
              <a:t> </a:t>
            </a:r>
            <a:r>
              <a:rPr lang="de-DE" sz="2000" dirty="0" err="1"/>
              <a:t>better</a:t>
            </a:r>
            <a:r>
              <a:rPr lang="de-DE" sz="2000" dirty="0"/>
              <a:t> </a:t>
            </a:r>
            <a:r>
              <a:rPr lang="de-DE" sz="2000" dirty="0" err="1"/>
              <a:t>interaction</a:t>
            </a:r>
            <a:r>
              <a:rPr lang="de-DE" sz="2000" dirty="0"/>
              <a:t> </a:t>
            </a:r>
            <a:r>
              <a:rPr lang="de-DE" sz="2000" dirty="0" err="1"/>
              <a:t>tools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needed</a:t>
            </a:r>
            <a:endParaRPr lang="de-D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with</a:t>
            </a:r>
            <a:r>
              <a:rPr lang="de-DE" sz="2000" dirty="0"/>
              <a:t> 100+ people </a:t>
            </a:r>
            <a:r>
              <a:rPr lang="de-DE" sz="2000" dirty="0" err="1"/>
              <a:t>share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moderated</a:t>
            </a:r>
            <a:r>
              <a:rPr lang="de-DE" sz="20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send </a:t>
            </a:r>
            <a:r>
              <a:rPr lang="de-DE" sz="2000" dirty="0" err="1"/>
              <a:t>emails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Zsuzsanna </a:t>
            </a:r>
            <a:r>
              <a:rPr lang="de-DE" sz="2000" dirty="0" err="1"/>
              <a:t>and</a:t>
            </a:r>
            <a:r>
              <a:rPr lang="de-DE" sz="2000" dirty="0"/>
              <a:t>/</a:t>
            </a:r>
            <a:r>
              <a:rPr lang="de-DE" sz="2000" dirty="0" err="1"/>
              <a:t>or</a:t>
            </a:r>
            <a:r>
              <a:rPr lang="de-DE" sz="2000" dirty="0"/>
              <a:t> Peter (</a:t>
            </a:r>
            <a:r>
              <a:rPr lang="de-DE" sz="2000" dirty="0" err="1">
                <a:hlinkClick r:id="rId4"/>
              </a:rPr>
              <a:t>peter.wittenburg@mpcdf.mpg.de</a:t>
            </a:r>
            <a:r>
              <a:rPr lang="de-DE" sz="20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address</a:t>
            </a:r>
            <a:r>
              <a:rPr lang="de-DE" sz="2000" dirty="0"/>
              <a:t>: </a:t>
            </a:r>
            <a:r>
              <a:rPr lang="en-GB" sz="2000" u="sng" dirty="0">
                <a:hlinkClick r:id="rId5"/>
              </a:rPr>
              <a:t>https://</a:t>
            </a:r>
            <a:r>
              <a:rPr lang="en-GB" sz="2000" u="sng" dirty="0" err="1">
                <a:hlinkClick r:id="rId5"/>
              </a:rPr>
              <a:t>datashare.rzg.mpg.de</a:t>
            </a:r>
            <a:r>
              <a:rPr lang="en-GB" sz="2000" u="sng" dirty="0">
                <a:hlinkClick r:id="rId5"/>
              </a:rPr>
              <a:t>/s/</a:t>
            </a:r>
            <a:r>
              <a:rPr lang="en-GB" sz="2000" u="sng" dirty="0" err="1">
                <a:hlinkClick r:id="rId5"/>
              </a:rPr>
              <a:t>r2khPzQRBGTvL58</a:t>
            </a:r>
            <a:br>
              <a:rPr lang="en-GB" sz="2000" dirty="0"/>
            </a:br>
            <a:r>
              <a:rPr lang="en-GB" sz="2000" dirty="0"/>
              <a:t>Password: </a:t>
            </a:r>
            <a:r>
              <a:rPr lang="en-GB" sz="2000" dirty="0" err="1"/>
              <a:t>GEDE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timing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VM</a:t>
            </a:r>
            <a:r>
              <a:rPr lang="de-DE" sz="2400" dirty="0"/>
              <a:t> (10.00 </a:t>
            </a:r>
            <a:r>
              <a:rPr lang="de-DE" sz="2400" dirty="0" err="1"/>
              <a:t>CEST</a:t>
            </a:r>
            <a:r>
              <a:rPr lang="de-DE" sz="2400" dirty="0"/>
              <a:t> not optimal </a:t>
            </a:r>
            <a:r>
              <a:rPr lang="de-DE" sz="2400" dirty="0" err="1"/>
              <a:t>for</a:t>
            </a:r>
            <a:r>
              <a:rPr lang="de-DE" sz="2400" dirty="0"/>
              <a:t> China)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47716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260648"/>
            <a:ext cx="6400800" cy="648072"/>
          </a:xfrm>
        </p:spPr>
        <p:txBody>
          <a:bodyPr/>
          <a:lstStyle/>
          <a:p>
            <a:r>
              <a:rPr lang="de-DE" dirty="0"/>
              <a:t>Share </a:t>
            </a:r>
            <a:r>
              <a:rPr lang="de-DE" dirty="0" err="1"/>
              <a:t>Structure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7544" y="1124744"/>
            <a:ext cx="86764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address</a:t>
            </a:r>
            <a:r>
              <a:rPr lang="de-DE" sz="2000" dirty="0"/>
              <a:t>: </a:t>
            </a:r>
            <a:r>
              <a:rPr lang="en-GB" sz="2000" u="sng" dirty="0">
                <a:hlinkClick r:id="rId11"/>
              </a:rPr>
              <a:t>https://</a:t>
            </a:r>
            <a:r>
              <a:rPr lang="en-GB" sz="2000" u="sng" dirty="0" err="1">
                <a:hlinkClick r:id="rId11"/>
              </a:rPr>
              <a:t>datashare.rzg.mpg.de</a:t>
            </a:r>
            <a:r>
              <a:rPr lang="en-GB" sz="2000" u="sng" dirty="0">
                <a:hlinkClick r:id="rId11"/>
              </a:rPr>
              <a:t>/s/</a:t>
            </a:r>
            <a:r>
              <a:rPr lang="en-GB" sz="2000" u="sng" dirty="0" err="1">
                <a:hlinkClick r:id="rId11"/>
              </a:rPr>
              <a:t>r2khPzQRBGTvL58</a:t>
            </a:r>
            <a:br>
              <a:rPr lang="en-GB" sz="2000" dirty="0"/>
            </a:br>
            <a:r>
              <a:rPr lang="en-GB" sz="2000" dirty="0"/>
              <a:t>Password: </a:t>
            </a:r>
            <a:r>
              <a:rPr lang="en-GB" sz="2000" dirty="0" err="1"/>
              <a:t>GEDE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/>
              <a:t>blockchain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citation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0000"/>
                </a:solidFill>
              </a:rPr>
              <a:t>digital objects		DO-Documents		(6)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/>
              <a:t>GEDE</a:t>
            </a:r>
            <a:r>
              <a:rPr lang="en-GB" sz="2000" dirty="0"/>
              <a:t> General		</a:t>
            </a:r>
            <a:r>
              <a:rPr lang="en-GB" sz="2000" dirty="0" err="1">
                <a:solidFill>
                  <a:srgbClr val="FF0000"/>
                </a:solidFill>
              </a:rPr>
              <a:t>EUDOn</a:t>
            </a:r>
            <a:r>
              <a:rPr lang="en-GB" sz="2000" dirty="0">
                <a:solidFill>
                  <a:srgbClr val="FF0000"/>
                </a:solidFill>
              </a:rPr>
              <a:t>-Proposal		(1)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repositories		</a:t>
            </a:r>
            <a:r>
              <a:rPr lang="en-GB" sz="2000" dirty="0" err="1">
                <a:solidFill>
                  <a:srgbClr val="FF0000"/>
                </a:solidFill>
              </a:rPr>
              <a:t>GEDE</a:t>
            </a:r>
            <a:r>
              <a:rPr lang="en-GB" sz="2000" dirty="0">
                <a:solidFill>
                  <a:srgbClr val="FF0000"/>
                </a:solidFill>
              </a:rPr>
              <a:t>-DO Discussions	(0)</a:t>
            </a:r>
          </a:p>
          <a:p>
            <a:r>
              <a:rPr lang="de-DE" sz="2000" dirty="0"/>
              <a:t>			</a:t>
            </a:r>
            <a:r>
              <a:rPr lang="de-DE" sz="2000" dirty="0" err="1">
                <a:solidFill>
                  <a:srgbClr val="FF0000"/>
                </a:solidFill>
              </a:rPr>
              <a:t>GEDE</a:t>
            </a:r>
            <a:r>
              <a:rPr lang="de-DE" sz="2000" dirty="0">
                <a:solidFill>
                  <a:srgbClr val="FF0000"/>
                </a:solidFill>
              </a:rPr>
              <a:t>-DO Meetings	(0)</a:t>
            </a:r>
            <a:endParaRPr lang="en-GB" sz="20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11760" y="2852936"/>
            <a:ext cx="8640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11760" y="2852936"/>
            <a:ext cx="864096" cy="288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11760" y="2852936"/>
            <a:ext cx="864096" cy="576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11760" y="2852936"/>
            <a:ext cx="864096" cy="8640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ontrols>
      <mc:AlternateContent xmlns:mc="http://schemas.openxmlformats.org/markup-compatibility/2006">
        <mc:Choice xmlns:v="urn:schemas-microsoft-com:vml" Requires="v">
          <p:control spid="2065" name="DefaultOcx" r:id="rId2" imgW="209520" imgH="266760"/>
        </mc:Choice>
        <mc:Fallback>
          <p:control name="DefaultOcx" r:id="rId2" imgW="209520" imgH="266760">
            <p:pic>
              <p:nvPicPr>
                <p:cNvPr id="2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7813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66" name="HTMLCheckbox1" r:id="rId3" imgW="209520" imgH="266760"/>
        </mc:Choice>
        <mc:Fallback>
          <p:control name="HTMLCheckbox1" r:id="rId3" imgW="209520" imgH="266760">
            <p:pic>
              <p:nvPicPr>
                <p:cNvPr id="4" name="HTMLCheck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7813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67" name="HTMLCheckbox2" r:id="rId4" imgW="209520" imgH="266760"/>
        </mc:Choice>
        <mc:Fallback>
          <p:control name="HTMLCheckbox2" r:id="rId4" imgW="209520" imgH="266760">
            <p:pic>
              <p:nvPicPr>
                <p:cNvPr id="6" name="HTMLCheck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7813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68" name="HTMLCheckbox3" r:id="rId5" imgW="209520" imgH="266760"/>
        </mc:Choice>
        <mc:Fallback>
          <p:control name="HTMLCheckbox3" r:id="rId5" imgW="209520" imgH="266760">
            <p:pic>
              <p:nvPicPr>
                <p:cNvPr id="8" name="HTMLCheckbox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7813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69" name="HTMLCheckbox4" r:id="rId6" imgW="209520" imgH="266760"/>
        </mc:Choice>
        <mc:Fallback>
          <p:control name="HTMLCheckbox4" r:id="rId6" imgW="209520" imgH="266760">
            <p:pic>
              <p:nvPicPr>
                <p:cNvPr id="9" name="HTMLCheckbox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7813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70" name="HTMLCheckbox5" r:id="rId7" imgW="209520" imgH="266760"/>
        </mc:Choice>
        <mc:Fallback>
          <p:control name="HTMLCheckbox5" r:id="rId7" imgW="209520" imgH="266760">
            <p:pic>
              <p:nvPicPr>
                <p:cNvPr id="11" name="HTMLCheckbox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7813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71" name="HTMLCheckbox6" r:id="rId8" imgW="209520" imgH="266760"/>
        </mc:Choice>
        <mc:Fallback>
          <p:control name="HTMLCheckbox6" r:id="rId8" imgW="209520" imgH="266760">
            <p:pic>
              <p:nvPicPr>
                <p:cNvPr id="12" name="HTMLCheckbox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7813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72" name="HTMLCheckbox7" r:id="rId9" imgW="209520" imgH="266760"/>
        </mc:Choice>
        <mc:Fallback>
          <p:control name="HTMLCheckbox7" r:id="rId9" imgW="209520" imgH="266760">
            <p:pic>
              <p:nvPicPr>
                <p:cNvPr id="14" name="HTMLCheckbox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7813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05994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260647"/>
            <a:ext cx="6400800" cy="792089"/>
          </a:xfrm>
        </p:spPr>
        <p:txBody>
          <a:bodyPr>
            <a:normAutofit/>
          </a:bodyPr>
          <a:lstStyle/>
          <a:p>
            <a:r>
              <a:rPr lang="de-DE" dirty="0" err="1"/>
              <a:t>EUDOn</a:t>
            </a:r>
            <a:r>
              <a:rPr lang="de-DE" dirty="0"/>
              <a:t> </a:t>
            </a:r>
            <a:r>
              <a:rPr lang="de-DE" dirty="0" err="1"/>
              <a:t>Overview</a:t>
            </a:r>
            <a:r>
              <a:rPr lang="de-DE" dirty="0"/>
              <a:t> (Dimitris)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1412776"/>
            <a:ext cx="86764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EUDOn</a:t>
            </a:r>
            <a:r>
              <a:rPr lang="de-DE" sz="2000" dirty="0"/>
              <a:t> </a:t>
            </a:r>
            <a:r>
              <a:rPr lang="de-DE" sz="2000" dirty="0" err="1"/>
              <a:t>COST</a:t>
            </a:r>
            <a:r>
              <a:rPr lang="de-DE" sz="2000" dirty="0"/>
              <a:t> </a:t>
            </a:r>
            <a:r>
              <a:rPr lang="de-DE" sz="2000" dirty="0" err="1"/>
              <a:t>Proposal</a:t>
            </a:r>
            <a:r>
              <a:rPr lang="de-DE" sz="2000" dirty="0"/>
              <a:t> </a:t>
            </a:r>
            <a:r>
              <a:rPr lang="de-DE" sz="2000" dirty="0" err="1"/>
              <a:t>submitted</a:t>
            </a:r>
            <a:r>
              <a:rPr lang="de-DE" sz="2000" dirty="0"/>
              <a:t> – </a:t>
            </a:r>
            <a:r>
              <a:rPr lang="de-DE" sz="2000" dirty="0" err="1"/>
              <a:t>supported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100+ </a:t>
            </a:r>
            <a:r>
              <a:rPr lang="de-DE" sz="2000" dirty="0" err="1"/>
              <a:t>experts</a:t>
            </a:r>
            <a:endParaRPr lang="de-D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received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comments</a:t>
            </a:r>
            <a:r>
              <a:rPr lang="de-DE" sz="2000" dirty="0"/>
              <a:t> – </a:t>
            </a:r>
            <a:r>
              <a:rPr lang="de-DE" sz="2000" dirty="0" err="1"/>
              <a:t>tried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integrate</a:t>
            </a:r>
            <a:r>
              <a:rPr lang="de-DE" sz="2000" dirty="0"/>
              <a:t> </a:t>
            </a:r>
            <a:r>
              <a:rPr lang="de-DE" sz="2000" dirty="0" err="1"/>
              <a:t>them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proposal</a:t>
            </a:r>
            <a:endParaRPr lang="de-D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not </a:t>
            </a:r>
            <a:r>
              <a:rPr lang="de-DE" sz="2000" dirty="0" err="1"/>
              <a:t>everyone</a:t>
            </a:r>
            <a:r>
              <a:rPr lang="de-DE" sz="2000" dirty="0"/>
              <a:t> </a:t>
            </a:r>
            <a:r>
              <a:rPr lang="de-DE" sz="2000" dirty="0" err="1"/>
              <a:t>could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mentioned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supporters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proposal</a:t>
            </a:r>
            <a:r>
              <a:rPr lang="de-DE" sz="2000" dirty="0"/>
              <a:t> – was </a:t>
            </a:r>
            <a:r>
              <a:rPr lang="de-DE" sz="2000" dirty="0" err="1"/>
              <a:t>too</a:t>
            </a:r>
            <a:r>
              <a:rPr lang="de-DE" sz="2000" dirty="0"/>
              <a:t> </a:t>
            </a:r>
            <a:r>
              <a:rPr lang="de-DE" sz="2000" dirty="0" err="1"/>
              <a:t>much</a:t>
            </a:r>
            <a:r>
              <a:rPr lang="de-DE" sz="2000" dirty="0"/>
              <a:t> </a:t>
            </a:r>
            <a:r>
              <a:rPr lang="de-DE" sz="2000" dirty="0" err="1"/>
              <a:t>work</a:t>
            </a:r>
            <a:r>
              <a:rPr lang="de-DE" sz="2000" dirty="0"/>
              <a:t> </a:t>
            </a:r>
            <a:r>
              <a:rPr lang="de-DE" sz="2000" dirty="0" err="1"/>
              <a:t>when</a:t>
            </a:r>
            <a:r>
              <a:rPr lang="de-DE" sz="2000" dirty="0"/>
              <a:t> </a:t>
            </a:r>
            <a:r>
              <a:rPr lang="de-DE" sz="2000" dirty="0" err="1"/>
              <a:t>finalising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proposal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recently</a:t>
            </a:r>
            <a:r>
              <a:rPr lang="de-DE" sz="2000" dirty="0"/>
              <a:t> Zsuzsanna </a:t>
            </a:r>
            <a:r>
              <a:rPr lang="de-DE" sz="2000" dirty="0" err="1"/>
              <a:t>and</a:t>
            </a:r>
            <a:r>
              <a:rPr lang="de-DE" sz="2000" dirty="0"/>
              <a:t> Peter </a:t>
            </a:r>
            <a:r>
              <a:rPr lang="de-DE" sz="2000" dirty="0" err="1"/>
              <a:t>checked</a:t>
            </a:r>
            <a:r>
              <a:rPr lang="de-DE" sz="2000" dirty="0"/>
              <a:t> all </a:t>
            </a:r>
            <a:r>
              <a:rPr lang="de-DE" sz="2000" dirty="0" err="1"/>
              <a:t>emails</a:t>
            </a:r>
            <a:r>
              <a:rPr lang="de-DE" sz="2000" dirty="0"/>
              <a:t> </a:t>
            </a:r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were</a:t>
            </a:r>
            <a:r>
              <a:rPr lang="de-DE" sz="2000" dirty="0"/>
              <a:t> </a:t>
            </a:r>
            <a:r>
              <a:rPr lang="de-DE" sz="2000" dirty="0" err="1"/>
              <a:t>received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sent</a:t>
            </a:r>
            <a:r>
              <a:rPr lang="de-DE" sz="2000" dirty="0"/>
              <a:t> </a:t>
            </a:r>
            <a:r>
              <a:rPr lang="de-DE" sz="2000" dirty="0" err="1"/>
              <a:t>emails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all </a:t>
            </a:r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could</a:t>
            </a:r>
            <a:r>
              <a:rPr lang="de-DE" sz="2000" dirty="0"/>
              <a:t> not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integrated</a:t>
            </a:r>
            <a:r>
              <a:rPr lang="de-DE" sz="2000" dirty="0"/>
              <a:t> </a:t>
            </a:r>
            <a:r>
              <a:rPr lang="de-DE" sz="2000" dirty="0" err="1"/>
              <a:t>anymore</a:t>
            </a:r>
            <a:r>
              <a:rPr lang="de-DE" sz="2000" dirty="0"/>
              <a:t> at </a:t>
            </a:r>
            <a:r>
              <a:rPr lang="de-DE" sz="2000" dirty="0" err="1"/>
              <a:t>the</a:t>
            </a:r>
            <a:r>
              <a:rPr lang="de-DE" sz="2000" dirty="0"/>
              <a:t> end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will </a:t>
            </a:r>
            <a:r>
              <a:rPr lang="de-DE" sz="2000" dirty="0" err="1"/>
              <a:t>expand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GEDE</a:t>
            </a:r>
            <a:r>
              <a:rPr lang="de-DE" sz="2000" dirty="0"/>
              <a:t>-DO email </a:t>
            </a:r>
            <a:r>
              <a:rPr lang="de-DE" sz="2000" dirty="0" err="1"/>
              <a:t>list</a:t>
            </a:r>
            <a:r>
              <a:rPr lang="de-DE" sz="2000" dirty="0"/>
              <a:t> </a:t>
            </a:r>
            <a:r>
              <a:rPr lang="de-DE" sz="2000" dirty="0" err="1"/>
              <a:t>soon</a:t>
            </a:r>
            <a:r>
              <a:rPr lang="de-DE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decision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COST</a:t>
            </a:r>
            <a:r>
              <a:rPr lang="de-DE" sz="2000" dirty="0"/>
              <a:t> </a:t>
            </a:r>
            <a:r>
              <a:rPr lang="de-DE" sz="2000" dirty="0" err="1"/>
              <a:t>expected</a:t>
            </a:r>
            <a:r>
              <a:rPr lang="de-DE" sz="2000" dirty="0"/>
              <a:t> in November 2018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EUDOn</a:t>
            </a:r>
            <a:r>
              <a:rPr lang="de-DE" sz="2000" dirty="0"/>
              <a:t> </a:t>
            </a:r>
            <a:r>
              <a:rPr lang="de-DE" sz="2000" dirty="0" err="1"/>
              <a:t>needs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closely</a:t>
            </a:r>
            <a:r>
              <a:rPr lang="de-DE" sz="2000" dirty="0"/>
              <a:t> </a:t>
            </a:r>
            <a:r>
              <a:rPr lang="de-DE" sz="2000" dirty="0" err="1"/>
              <a:t>related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RDA</a:t>
            </a:r>
            <a:r>
              <a:rPr lang="de-DE" sz="2000" dirty="0"/>
              <a:t> </a:t>
            </a:r>
            <a:r>
              <a:rPr lang="de-DE" sz="2000" dirty="0" err="1"/>
              <a:t>activities</a:t>
            </a:r>
            <a:r>
              <a:rPr lang="de-DE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some</a:t>
            </a:r>
            <a:r>
              <a:rPr lang="de-DE" sz="2000" dirty="0"/>
              <a:t> </a:t>
            </a:r>
            <a:r>
              <a:rPr lang="de-DE" sz="2000" dirty="0" err="1"/>
              <a:t>content</a:t>
            </a:r>
            <a:r>
              <a:rPr lang="de-DE" sz="2000" dirty="0"/>
              <a:t> </a:t>
            </a:r>
            <a:r>
              <a:rPr lang="de-DE" sz="2000" dirty="0" err="1"/>
              <a:t>aspects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8606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260647"/>
            <a:ext cx="6400800" cy="792089"/>
          </a:xfrm>
        </p:spPr>
        <p:txBody>
          <a:bodyPr>
            <a:normAutofit/>
          </a:bodyPr>
          <a:lstStyle/>
          <a:p>
            <a:r>
              <a:rPr lang="de-DE" dirty="0" err="1"/>
              <a:t>RDA</a:t>
            </a:r>
            <a:r>
              <a:rPr lang="de-DE" dirty="0"/>
              <a:t> </a:t>
            </a:r>
            <a:r>
              <a:rPr lang="de-DE" dirty="0" err="1"/>
              <a:t>DFT</a:t>
            </a:r>
            <a:r>
              <a:rPr lang="de-DE" dirty="0"/>
              <a:t> Definition </a:t>
            </a:r>
            <a:r>
              <a:rPr lang="de-DE" dirty="0" err="1"/>
              <a:t>of</a:t>
            </a:r>
            <a:r>
              <a:rPr lang="de-DE" dirty="0"/>
              <a:t> DO </a:t>
            </a:r>
          </a:p>
        </p:txBody>
      </p:sp>
      <p:sp>
        <p:nvSpPr>
          <p:cNvPr id="5" name="Rectangle 4"/>
          <p:cNvSpPr/>
          <p:nvPr/>
        </p:nvSpPr>
        <p:spPr>
          <a:xfrm>
            <a:off x="4788024" y="1844824"/>
            <a:ext cx="42839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 dirty="0" err="1"/>
              <a:t>DOs</a:t>
            </a:r>
            <a:r>
              <a:rPr lang="de-DE" sz="2000" b="1" dirty="0"/>
              <a:t> </a:t>
            </a:r>
            <a:r>
              <a:rPr lang="de-DE" sz="2000" b="1" dirty="0" err="1"/>
              <a:t>are</a:t>
            </a:r>
            <a:r>
              <a:rPr lang="de-DE" sz="2000" b="1" dirty="0"/>
              <a:t> </a:t>
            </a:r>
            <a:r>
              <a:rPr lang="de-DE" sz="2000" b="1" dirty="0" err="1"/>
              <a:t>conceptual</a:t>
            </a:r>
            <a:r>
              <a:rPr lang="de-DE" sz="2000" b="1" dirty="0"/>
              <a:t>: </a:t>
            </a:r>
            <a:r>
              <a:rPr lang="de-DE" sz="2000" b="1" dirty="0" err="1"/>
              <a:t>scientifically</a:t>
            </a:r>
            <a:r>
              <a:rPr lang="de-DE" sz="2000" b="1" dirty="0"/>
              <a:t> </a:t>
            </a:r>
            <a:r>
              <a:rPr lang="de-DE" sz="2000" b="1" dirty="0" err="1"/>
              <a:t>meaningful</a:t>
            </a:r>
            <a:r>
              <a:rPr lang="de-DE" sz="2000" b="1" dirty="0"/>
              <a:t> </a:t>
            </a:r>
            <a:r>
              <a:rPr lang="de-DE" sz="2000" b="1" dirty="0" err="1"/>
              <a:t>entities</a:t>
            </a:r>
            <a:endParaRPr lang="de-DE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 dirty="0" err="1"/>
              <a:t>DOs</a:t>
            </a:r>
            <a:r>
              <a:rPr lang="de-DE" sz="2000" b="1" dirty="0"/>
              <a:t> </a:t>
            </a:r>
            <a:r>
              <a:rPr lang="de-DE" sz="2000" b="1" dirty="0" err="1"/>
              <a:t>are</a:t>
            </a:r>
            <a:r>
              <a:rPr lang="de-DE" sz="2000" b="1" dirty="0"/>
              <a:t> </a:t>
            </a:r>
            <a:r>
              <a:rPr lang="de-DE" sz="2000" b="1" dirty="0" err="1"/>
              <a:t>anchors</a:t>
            </a:r>
            <a:r>
              <a:rPr lang="de-DE" sz="2000" b="1" dirty="0"/>
              <a:t> in </a:t>
            </a:r>
            <a:r>
              <a:rPr lang="de-DE" sz="2000" b="1" dirty="0" err="1"/>
              <a:t>dynamic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r>
              <a:rPr lang="de-DE" sz="2000" b="1" dirty="0"/>
              <a:t> </a:t>
            </a:r>
            <a:r>
              <a:rPr lang="de-DE" sz="2000" b="1" dirty="0" err="1"/>
              <a:t>universe</a:t>
            </a:r>
            <a:endParaRPr lang="de-DE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 dirty="0" err="1"/>
              <a:t>DOs</a:t>
            </a:r>
            <a:r>
              <a:rPr lang="de-DE" sz="2000" b="1" dirty="0"/>
              <a:t>: </a:t>
            </a:r>
            <a:r>
              <a:rPr lang="de-DE" sz="2000" b="1" dirty="0" err="1"/>
              <a:t>atomic</a:t>
            </a:r>
            <a:r>
              <a:rPr lang="de-DE" sz="2000" b="1" dirty="0"/>
              <a:t> </a:t>
            </a:r>
            <a:r>
              <a:rPr lang="de-DE" sz="2000" b="1" dirty="0" err="1"/>
              <a:t>or</a:t>
            </a:r>
            <a:r>
              <a:rPr lang="de-DE" sz="2000" b="1" dirty="0"/>
              <a:t> </a:t>
            </a:r>
            <a:r>
              <a:rPr lang="de-DE" sz="2000" b="1" dirty="0" err="1"/>
              <a:t>collections</a:t>
            </a:r>
            <a:endParaRPr lang="de-DE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 dirty="0" err="1"/>
              <a:t>DOs</a:t>
            </a:r>
            <a:r>
              <a:rPr lang="de-DE" sz="2000" b="1" dirty="0"/>
              <a:t>: </a:t>
            </a:r>
            <a:r>
              <a:rPr lang="de-DE" sz="2000" b="1" dirty="0" err="1"/>
              <a:t>data</a:t>
            </a:r>
            <a:r>
              <a:rPr lang="de-DE" sz="2000" b="1" dirty="0"/>
              <a:t>, </a:t>
            </a:r>
            <a:r>
              <a:rPr lang="de-DE" sz="2000" b="1" dirty="0" err="1"/>
              <a:t>metadata</a:t>
            </a:r>
            <a:r>
              <a:rPr lang="de-DE" sz="2000" b="1" dirty="0"/>
              <a:t>, </a:t>
            </a:r>
            <a:r>
              <a:rPr lang="de-DE" sz="2000" b="1" dirty="0" err="1"/>
              <a:t>software</a:t>
            </a:r>
            <a:r>
              <a:rPr lang="de-DE" sz="2000" b="1" dirty="0"/>
              <a:t>, etc.</a:t>
            </a:r>
            <a:endParaRPr lang="en-GB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46162"/>
            <a:ext cx="5715164" cy="2670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402" y="4077072"/>
            <a:ext cx="4741449" cy="2616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33670" y="4509120"/>
            <a:ext cx="3600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 dirty="0" err="1"/>
              <a:t>PIDs</a:t>
            </a:r>
            <a:r>
              <a:rPr lang="de-DE" sz="2000" b="1" dirty="0"/>
              <a:t> </a:t>
            </a:r>
            <a:r>
              <a:rPr lang="de-DE" sz="2000" b="1" dirty="0" err="1"/>
              <a:t>can</a:t>
            </a:r>
            <a:r>
              <a:rPr lang="de-DE" sz="2000" b="1" dirty="0"/>
              <a:t> </a:t>
            </a:r>
            <a:r>
              <a:rPr lang="de-DE" sz="2000" b="1" dirty="0" err="1"/>
              <a:t>act</a:t>
            </a:r>
            <a:r>
              <a:rPr lang="de-DE" sz="2000" b="1" dirty="0"/>
              <a:t> </a:t>
            </a:r>
            <a:r>
              <a:rPr lang="de-DE" sz="2000" b="1" dirty="0" err="1"/>
              <a:t>as</a:t>
            </a:r>
            <a:r>
              <a:rPr lang="de-DE" sz="2000" b="1" dirty="0"/>
              <a:t> </a:t>
            </a:r>
            <a:r>
              <a:rPr lang="de-DE" sz="2000" b="1" dirty="0" err="1"/>
              <a:t>binding</a:t>
            </a:r>
            <a:r>
              <a:rPr lang="de-DE" sz="2000" b="1" dirty="0"/>
              <a:t> </a:t>
            </a:r>
            <a:r>
              <a:rPr lang="de-DE" sz="2000" b="1" dirty="0" err="1"/>
              <a:t>glue</a:t>
            </a:r>
            <a:endParaRPr lang="de-DE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 dirty="0"/>
              <a:t>different </a:t>
            </a:r>
            <a:r>
              <a:rPr lang="de-DE" sz="2000" b="1" dirty="0" err="1"/>
              <a:t>types</a:t>
            </a:r>
            <a:r>
              <a:rPr lang="de-DE" sz="2000" b="1" dirty="0"/>
              <a:t>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/>
              <a:t>metadata</a:t>
            </a:r>
            <a:endParaRPr lang="de-DE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 dirty="0" err="1"/>
              <a:t>need</a:t>
            </a:r>
            <a:r>
              <a:rPr lang="de-DE" sz="2000" b="1" dirty="0"/>
              <a:t> </a:t>
            </a:r>
            <a:r>
              <a:rPr lang="de-DE" sz="2000" b="1" dirty="0" err="1"/>
              <a:t>typed</a:t>
            </a:r>
            <a:r>
              <a:rPr lang="de-DE" sz="2000" b="1" dirty="0"/>
              <a:t> </a:t>
            </a:r>
            <a:r>
              <a:rPr lang="de-DE" sz="2000" b="1" dirty="0" err="1"/>
              <a:t>attributes</a:t>
            </a:r>
            <a:endParaRPr lang="de-DE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 dirty="0" err="1"/>
              <a:t>machines</a:t>
            </a:r>
            <a:r>
              <a:rPr lang="de-DE" sz="2000" b="1" dirty="0"/>
              <a:t> </a:t>
            </a:r>
            <a:r>
              <a:rPr lang="de-DE" sz="2000" b="1" dirty="0" err="1"/>
              <a:t>can</a:t>
            </a:r>
            <a:r>
              <a:rPr lang="de-DE" sz="2000" b="1" dirty="0"/>
              <a:t> find all relevant </a:t>
            </a:r>
            <a:r>
              <a:rPr lang="de-DE" sz="2000" b="1" dirty="0" err="1"/>
              <a:t>information</a:t>
            </a:r>
            <a:r>
              <a:rPr lang="de-DE" sz="2000" b="1" dirty="0"/>
              <a:t> </a:t>
            </a:r>
            <a:r>
              <a:rPr lang="de-DE" sz="2000" b="1" dirty="0" err="1"/>
              <a:t>of</a:t>
            </a:r>
            <a:r>
              <a:rPr lang="de-DE" sz="2000" b="1" dirty="0"/>
              <a:t> DO</a:t>
            </a:r>
          </a:p>
        </p:txBody>
      </p:sp>
    </p:spTree>
    <p:extLst>
      <p:ext uri="{BB962C8B-B14F-4D97-AF65-F5344CB8AC3E}">
        <p14:creationId xmlns:p14="http://schemas.microsoft.com/office/powerpoint/2010/main" val="216210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260647"/>
            <a:ext cx="6400800" cy="792089"/>
          </a:xfrm>
        </p:spPr>
        <p:txBody>
          <a:bodyPr>
            <a:normAutofit/>
          </a:bodyPr>
          <a:lstStyle/>
          <a:p>
            <a:r>
              <a:rPr lang="de-DE" dirty="0" err="1"/>
              <a:t>RDA</a:t>
            </a:r>
            <a:r>
              <a:rPr lang="de-DE" dirty="0"/>
              <a:t> </a:t>
            </a:r>
            <a:r>
              <a:rPr lang="de-DE" dirty="0" err="1"/>
              <a:t>Activities</a:t>
            </a:r>
            <a:r>
              <a:rPr lang="de-DE" dirty="0"/>
              <a:t>  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1412776"/>
            <a:ext cx="867645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Data </a:t>
            </a:r>
            <a:r>
              <a:rPr lang="de-DE" sz="2400" dirty="0" err="1"/>
              <a:t>Fabric</a:t>
            </a:r>
            <a:endParaRPr lang="de-DE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analysis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fabric</a:t>
            </a:r>
            <a:r>
              <a:rPr lang="de-DE" sz="2000" dirty="0"/>
              <a:t> </a:t>
            </a:r>
            <a:r>
              <a:rPr lang="de-DE" sz="2000" dirty="0" err="1"/>
              <a:t>challenges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big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labs</a:t>
            </a:r>
            <a:endParaRPr lang="de-D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work</a:t>
            </a:r>
            <a:r>
              <a:rPr lang="de-DE" sz="2000" dirty="0"/>
              <a:t> on essential </a:t>
            </a:r>
            <a:r>
              <a:rPr lang="de-DE" sz="2000" dirty="0" err="1"/>
              <a:t>components</a:t>
            </a:r>
            <a:endParaRPr lang="de-D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discussing</a:t>
            </a:r>
            <a:r>
              <a:rPr lang="de-DE" sz="2000" dirty="0"/>
              <a:t> </a:t>
            </a:r>
            <a:r>
              <a:rPr lang="de-DE" sz="2000" dirty="0" err="1"/>
              <a:t>role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DOs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testbed</a:t>
            </a:r>
            <a:r>
              <a:rPr lang="de-DE" sz="2000" dirty="0"/>
              <a:t> </a:t>
            </a:r>
            <a:r>
              <a:rPr lang="de-DE" sz="2000" dirty="0" err="1"/>
              <a:t>concept</a:t>
            </a:r>
            <a:endParaRPr lang="de-D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kick off </a:t>
            </a:r>
            <a:r>
              <a:rPr lang="de-DE" sz="2000" dirty="0" err="1"/>
              <a:t>kernel</a:t>
            </a:r>
            <a:r>
              <a:rPr lang="de-DE" sz="2000" dirty="0"/>
              <a:t> IG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kick off </a:t>
            </a:r>
            <a:r>
              <a:rPr lang="de-DE" sz="2000" dirty="0" err="1"/>
              <a:t>C2CAMP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Collections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provided</a:t>
            </a:r>
            <a:r>
              <a:rPr lang="de-DE" sz="2000" dirty="0"/>
              <a:t> a </a:t>
            </a:r>
            <a:r>
              <a:rPr lang="de-DE" sz="2000" dirty="0" err="1"/>
              <a:t>collection</a:t>
            </a:r>
            <a:r>
              <a:rPr lang="de-DE" sz="2000" dirty="0"/>
              <a:t> API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Kernel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see</a:t>
            </a:r>
            <a:r>
              <a:rPr lang="de-DE" sz="2000" dirty="0"/>
              <a:t> </a:t>
            </a:r>
            <a:r>
              <a:rPr lang="de-DE" sz="2000" dirty="0" err="1"/>
              <a:t>next</a:t>
            </a:r>
            <a:r>
              <a:rPr lang="de-DE" sz="2000" dirty="0"/>
              <a:t> </a:t>
            </a:r>
            <a:r>
              <a:rPr lang="de-DE" sz="2000" dirty="0" err="1"/>
              <a:t>slide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3262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260647"/>
            <a:ext cx="6400800" cy="792089"/>
          </a:xfrm>
        </p:spPr>
        <p:txBody>
          <a:bodyPr>
            <a:normAutofit/>
          </a:bodyPr>
          <a:lstStyle/>
          <a:p>
            <a:r>
              <a:rPr lang="de-DE" dirty="0" err="1"/>
              <a:t>PID</a:t>
            </a:r>
            <a:r>
              <a:rPr lang="de-DE" dirty="0"/>
              <a:t> Kernel Information WG 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1412776"/>
            <a:ext cx="8676456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Final </a:t>
            </a:r>
            <a:r>
              <a:rPr lang="de-DE" sz="2400" dirty="0" err="1"/>
              <a:t>recommendation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submitted</a:t>
            </a:r>
            <a:r>
              <a:rPr lang="de-DE" sz="2400" dirty="0"/>
              <a:t> </a:t>
            </a:r>
            <a:r>
              <a:rPr lang="de-DE" sz="2400" dirty="0" err="1"/>
              <a:t>soon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Recommendation</a:t>
            </a:r>
            <a:r>
              <a:rPr lang="de-DE" sz="2400" dirty="0"/>
              <a:t> </a:t>
            </a:r>
            <a:r>
              <a:rPr lang="de-DE" sz="2400" dirty="0" err="1"/>
              <a:t>contents</a:t>
            </a:r>
            <a:r>
              <a:rPr lang="de-DE" sz="2400" dirty="0"/>
              <a:t> (</a:t>
            </a:r>
            <a:r>
              <a:rPr lang="de-DE" sz="2400" dirty="0" err="1"/>
              <a:t>available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</a:t>
            </a:r>
            <a:r>
              <a:rPr lang="de-DE" sz="2400" dirty="0" err="1"/>
              <a:t>group</a:t>
            </a:r>
            <a:r>
              <a:rPr lang="de-DE" sz="2400" dirty="0"/>
              <a:t> </a:t>
            </a:r>
            <a:r>
              <a:rPr lang="de-DE" sz="2400" dirty="0" err="1"/>
              <a:t>homepage</a:t>
            </a:r>
            <a:r>
              <a:rPr lang="de-DE" sz="2400" dirty="0"/>
              <a:t>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Guiding</a:t>
            </a:r>
            <a:r>
              <a:rPr lang="de-DE" sz="2000" dirty="0"/>
              <a:t> </a:t>
            </a:r>
            <a:r>
              <a:rPr lang="de-DE" sz="2000" dirty="0" err="1"/>
              <a:t>Principles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designing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PID</a:t>
            </a:r>
            <a:r>
              <a:rPr lang="de-DE" sz="2000" dirty="0"/>
              <a:t> Kernel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Draft</a:t>
            </a:r>
            <a:r>
              <a:rPr lang="de-DE" sz="2000" dirty="0"/>
              <a:t> </a:t>
            </a:r>
            <a:r>
              <a:rPr lang="de-DE" sz="2000" dirty="0" err="1"/>
              <a:t>profile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kernel</a:t>
            </a:r>
            <a:r>
              <a:rPr lang="de-DE" sz="2000" dirty="0"/>
              <a:t> </a:t>
            </a:r>
            <a:r>
              <a:rPr lang="de-DE" sz="2000" dirty="0" err="1"/>
              <a:t>properties</a:t>
            </a:r>
            <a:endParaRPr lang="de-D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General high-level </a:t>
            </a:r>
            <a:r>
              <a:rPr lang="de-DE" sz="2000" dirty="0" err="1"/>
              <a:t>architecture</a:t>
            </a:r>
            <a:endParaRPr lang="de-D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Adoption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usage</a:t>
            </a:r>
            <a:r>
              <a:rPr lang="de-DE" sz="2000" dirty="0"/>
              <a:t> </a:t>
            </a:r>
            <a:r>
              <a:rPr lang="de-DE" sz="2000" dirty="0" err="1"/>
              <a:t>scenarios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Still open </a:t>
            </a:r>
            <a:r>
              <a:rPr lang="de-DE" sz="2400" dirty="0" err="1"/>
              <a:t>fur</a:t>
            </a:r>
            <a:r>
              <a:rPr lang="de-DE" sz="2400" dirty="0"/>
              <a:t> </a:t>
            </a:r>
            <a:r>
              <a:rPr lang="de-DE" sz="2400" dirty="0" err="1"/>
              <a:t>further</a:t>
            </a:r>
            <a:r>
              <a:rPr lang="de-DE" sz="2400" dirty="0"/>
              <a:t> </a:t>
            </a:r>
            <a:r>
              <a:rPr lang="de-DE" sz="2400" dirty="0" err="1"/>
              <a:t>use</a:t>
            </a:r>
            <a:r>
              <a:rPr lang="de-DE" sz="2400" dirty="0"/>
              <a:t> </a:t>
            </a:r>
            <a:r>
              <a:rPr lang="de-DE" sz="2400" dirty="0" err="1"/>
              <a:t>cases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509011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868</Words>
  <Application>Microsoft Office PowerPoint</Application>
  <PresentationFormat>On-screen Show (4:3)</PresentationFormat>
  <Paragraphs>135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Unicode MS</vt:lpstr>
      <vt:lpstr>Calibri</vt:lpstr>
      <vt:lpstr>Gisha</vt:lpstr>
      <vt:lpstr>Times New Roman</vt:lpstr>
      <vt:lpstr>Office Theme</vt:lpstr>
      <vt:lpstr>1st GEDE DO 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GEDE DO Meeting</dc:title>
  <dc:creator>Peter</dc:creator>
  <cp:lastModifiedBy>Edit Herczog</cp:lastModifiedBy>
  <cp:revision>21</cp:revision>
  <cp:lastPrinted>2018-06-26T09:03:08Z</cp:lastPrinted>
  <dcterms:created xsi:type="dcterms:W3CDTF">2018-06-26T07:23:49Z</dcterms:created>
  <dcterms:modified xsi:type="dcterms:W3CDTF">2018-06-27T04:28:20Z</dcterms:modified>
</cp:coreProperties>
</file>