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99060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4" y="-10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864" y="-41"/>
      </p:cViewPr>
      <p:guideLst>
        <p:guide orient="horz" pos="2140"/>
        <p:guide pos="312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A0D3-DCF7-4169-8FCB-D23367016AF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0024-4880-4419-A6E6-6EC7ED7594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0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3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7E36-8A6B-444B-978C-433113359632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06FB-56D1-44AD-9703-8B587B133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i.org/10.23728/b2share.4e8ac36c0dd343da81fd9e83e72805a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45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EOSC</a:t>
            </a:r>
            <a:r>
              <a:rPr lang="de-DE" dirty="0" smtClean="0"/>
              <a:t> - </a:t>
            </a:r>
            <a:r>
              <a:rPr lang="de-DE" dirty="0" err="1" smtClean="0"/>
              <a:t>Connecting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Communities</a:t>
            </a:r>
            <a:br>
              <a:rPr lang="de-DE" dirty="0" smtClean="0"/>
            </a:br>
            <a:r>
              <a:rPr lang="de-DE" sz="3600" dirty="0" smtClean="0"/>
              <a:t>- just a </a:t>
            </a:r>
            <a:r>
              <a:rPr lang="de-DE" sz="3600" dirty="0" err="1" smtClean="0"/>
              <a:t>few</a:t>
            </a:r>
            <a:r>
              <a:rPr lang="de-DE" sz="3600" dirty="0" smtClean="0"/>
              <a:t> </a:t>
            </a:r>
            <a:r>
              <a:rPr lang="de-DE" sz="3600" dirty="0" err="1" smtClean="0"/>
              <a:t>thoughts</a:t>
            </a:r>
            <a:r>
              <a:rPr lang="de-DE" sz="3600" dirty="0" smtClean="0"/>
              <a:t> -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Peter </a:t>
            </a:r>
            <a:r>
              <a:rPr lang="de-DE" sz="2000" dirty="0" err="1" smtClean="0"/>
              <a:t>Wittenburg</a:t>
            </a:r>
            <a:endParaRPr lang="de-DE" sz="2000" dirty="0" smtClean="0"/>
          </a:p>
          <a:p>
            <a:r>
              <a:rPr lang="de-DE" sz="2000" dirty="0" smtClean="0"/>
              <a:t>Max Planck Computing &amp; Data Facility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4161155" cy="14363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36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3600400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EOSC</a:t>
            </a:r>
            <a:r>
              <a:rPr lang="de-DE" sz="3600" dirty="0" smtClean="0"/>
              <a:t> Situation </a:t>
            </a:r>
            <a:endParaRPr lang="en-GB" sz="3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Ellipse 42">
            <a:extLst>
              <a:ext uri="{FF2B5EF4-FFF2-40B4-BE49-F238E27FC236}">
                <a16:creationId xmlns="" xmlns:a16="http://schemas.microsoft.com/office/drawing/2014/main" id="{6F08E3DF-5241-4F84-BB50-62EAFB5A9BB7}"/>
              </a:ext>
            </a:extLst>
          </p:cNvPr>
          <p:cNvSpPr/>
          <p:nvPr/>
        </p:nvSpPr>
        <p:spPr>
          <a:xfrm>
            <a:off x="4817977" y="5990747"/>
            <a:ext cx="643257" cy="5783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" name="Ellipse 43">
            <a:extLst>
              <a:ext uri="{FF2B5EF4-FFF2-40B4-BE49-F238E27FC236}">
                <a16:creationId xmlns="" xmlns:a16="http://schemas.microsoft.com/office/drawing/2014/main" id="{9B003366-7145-4104-8C66-4710E310D911}"/>
              </a:ext>
            </a:extLst>
          </p:cNvPr>
          <p:cNvSpPr/>
          <p:nvPr/>
        </p:nvSpPr>
        <p:spPr>
          <a:xfrm>
            <a:off x="4817977" y="5888802"/>
            <a:ext cx="643257" cy="5783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Ellipse 44">
            <a:extLst>
              <a:ext uri="{FF2B5EF4-FFF2-40B4-BE49-F238E27FC236}">
                <a16:creationId xmlns="" xmlns:a16="http://schemas.microsoft.com/office/drawing/2014/main" id="{C6C12795-BA5C-413F-BCBC-B5DBED084BE5}"/>
              </a:ext>
            </a:extLst>
          </p:cNvPr>
          <p:cNvSpPr/>
          <p:nvPr/>
        </p:nvSpPr>
        <p:spPr>
          <a:xfrm>
            <a:off x="4817977" y="5774502"/>
            <a:ext cx="643257" cy="5783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0" name="Ellipse 41">
            <a:extLst>
              <a:ext uri="{FF2B5EF4-FFF2-40B4-BE49-F238E27FC236}">
                <a16:creationId xmlns="" xmlns:a16="http://schemas.microsoft.com/office/drawing/2014/main" id="{F193B10F-A55A-41FB-A4AB-AA3DA956AB79}"/>
              </a:ext>
            </a:extLst>
          </p:cNvPr>
          <p:cNvSpPr/>
          <p:nvPr/>
        </p:nvSpPr>
        <p:spPr>
          <a:xfrm>
            <a:off x="4498512" y="2532414"/>
            <a:ext cx="1282187" cy="1226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1" name="Ellipse 40">
            <a:extLst>
              <a:ext uri="{FF2B5EF4-FFF2-40B4-BE49-F238E27FC236}">
                <a16:creationId xmlns="" xmlns:a16="http://schemas.microsoft.com/office/drawing/2014/main" id="{02561562-847E-4745-AF1C-99BEADBAD4BA}"/>
              </a:ext>
            </a:extLst>
          </p:cNvPr>
          <p:cNvSpPr/>
          <p:nvPr/>
        </p:nvSpPr>
        <p:spPr>
          <a:xfrm>
            <a:off x="4498512" y="2430469"/>
            <a:ext cx="1282187" cy="1226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2" name="Ellipse 39">
            <a:extLst>
              <a:ext uri="{FF2B5EF4-FFF2-40B4-BE49-F238E27FC236}">
                <a16:creationId xmlns="" xmlns:a16="http://schemas.microsoft.com/office/drawing/2014/main" id="{DBD6B5F4-53D3-4AEA-B24A-D12BF807BF55}"/>
              </a:ext>
            </a:extLst>
          </p:cNvPr>
          <p:cNvSpPr/>
          <p:nvPr/>
        </p:nvSpPr>
        <p:spPr>
          <a:xfrm>
            <a:off x="4498512" y="2316169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3" name="Ellipse 5">
            <a:extLst>
              <a:ext uri="{FF2B5EF4-FFF2-40B4-BE49-F238E27FC236}">
                <a16:creationId xmlns="" xmlns:a16="http://schemas.microsoft.com/office/drawing/2014/main" id="{A3531C79-271C-4ECE-AC57-AC55FDB55300}"/>
              </a:ext>
            </a:extLst>
          </p:cNvPr>
          <p:cNvSpPr/>
          <p:nvPr/>
        </p:nvSpPr>
        <p:spPr>
          <a:xfrm>
            <a:off x="1547664" y="1742703"/>
            <a:ext cx="2364377" cy="2341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Textfeld 6">
            <a:extLst>
              <a:ext uri="{FF2B5EF4-FFF2-40B4-BE49-F238E27FC236}">
                <a16:creationId xmlns="" xmlns:a16="http://schemas.microsoft.com/office/drawing/2014/main" id="{E6CFA169-C536-4310-A05E-FC4651E981D0}"/>
              </a:ext>
            </a:extLst>
          </p:cNvPr>
          <p:cNvSpPr txBox="1"/>
          <p:nvPr/>
        </p:nvSpPr>
        <p:spPr>
          <a:xfrm>
            <a:off x="2169481" y="2592041"/>
            <a:ext cx="117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chemeClr val="bg1"/>
                </a:solidFill>
              </a:rPr>
              <a:t>EOSC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5" name="Ellipse 7">
            <a:extLst>
              <a:ext uri="{FF2B5EF4-FFF2-40B4-BE49-F238E27FC236}">
                <a16:creationId xmlns="" xmlns:a16="http://schemas.microsoft.com/office/drawing/2014/main" id="{CB59A89C-E810-46B5-9974-9AEE4F3E4AFA}"/>
              </a:ext>
            </a:extLst>
          </p:cNvPr>
          <p:cNvSpPr/>
          <p:nvPr/>
        </p:nvSpPr>
        <p:spPr>
          <a:xfrm>
            <a:off x="6400513" y="2787950"/>
            <a:ext cx="210340" cy="209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feld 8">
            <a:extLst>
              <a:ext uri="{FF2B5EF4-FFF2-40B4-BE49-F238E27FC236}">
                <a16:creationId xmlns="" xmlns:a16="http://schemas.microsoft.com/office/drawing/2014/main" id="{1DD66703-85EC-4F8B-AD07-2FC21AC98547}"/>
              </a:ext>
            </a:extLst>
          </p:cNvPr>
          <p:cNvSpPr txBox="1"/>
          <p:nvPr/>
        </p:nvSpPr>
        <p:spPr>
          <a:xfrm>
            <a:off x="6610852" y="2807584"/>
            <a:ext cx="333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DS</a:t>
            </a:r>
            <a:endParaRPr lang="en-GB" sz="1050" b="1" dirty="0"/>
          </a:p>
        </p:txBody>
      </p:sp>
      <p:pic>
        <p:nvPicPr>
          <p:cNvPr id="20" name="Grafik 15">
            <a:extLst>
              <a:ext uri="{FF2B5EF4-FFF2-40B4-BE49-F238E27FC236}">
                <a16:creationId xmlns="" xmlns:a16="http://schemas.microsoft.com/office/drawing/2014/main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2132856"/>
            <a:ext cx="1339870" cy="1326962"/>
          </a:xfrm>
          <a:prstGeom prst="rect">
            <a:avLst/>
          </a:prstGeom>
        </p:spPr>
      </p:pic>
      <p:pic>
        <p:nvPicPr>
          <p:cNvPr id="21" name="Grafik 19">
            <a:extLst>
              <a:ext uri="{FF2B5EF4-FFF2-40B4-BE49-F238E27FC236}">
                <a16:creationId xmlns="" xmlns:a16="http://schemas.microsoft.com/office/drawing/2014/main" id="{F2E46933-07D8-400C-BF09-17F7BA4E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13" y="5700353"/>
            <a:ext cx="667184" cy="660756"/>
          </a:xfrm>
          <a:prstGeom prst="rect">
            <a:avLst/>
          </a:prstGeom>
        </p:spPr>
      </p:pic>
      <p:pic>
        <p:nvPicPr>
          <p:cNvPr id="31" name="Grafik 31">
            <a:extLst>
              <a:ext uri="{FF2B5EF4-FFF2-40B4-BE49-F238E27FC236}">
                <a16:creationId xmlns="" xmlns:a16="http://schemas.microsoft.com/office/drawing/2014/main" id="{135CCA3A-2C29-41E5-81A8-44532E0B3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622" y="2286412"/>
            <a:ext cx="1313843" cy="1214596"/>
          </a:xfrm>
          <a:prstGeom prst="rect">
            <a:avLst/>
          </a:prstGeom>
        </p:spPr>
      </p:pic>
      <p:sp>
        <p:nvSpPr>
          <p:cNvPr id="35" name="Freihandform: Form 36">
            <a:extLst>
              <a:ext uri="{FF2B5EF4-FFF2-40B4-BE49-F238E27FC236}">
                <a16:creationId xmlns="" xmlns:a16="http://schemas.microsoft.com/office/drawing/2014/main" id="{6B3D6F7B-579A-4008-B2A0-4CC8DDF32AA5}"/>
              </a:ext>
            </a:extLst>
          </p:cNvPr>
          <p:cNvSpPr/>
          <p:nvPr/>
        </p:nvSpPr>
        <p:spPr>
          <a:xfrm>
            <a:off x="3581890" y="274852"/>
            <a:ext cx="2896997" cy="2374086"/>
          </a:xfrm>
          <a:custGeom>
            <a:avLst/>
            <a:gdLst>
              <a:gd name="connsiteX0" fmla="*/ 3566160 w 3566160"/>
              <a:gd name="connsiteY0" fmla="*/ 1208288 h 1208288"/>
              <a:gd name="connsiteX1" fmla="*/ 1985555 w 3566160"/>
              <a:gd name="connsiteY1" fmla="*/ 6506 h 1208288"/>
              <a:gd name="connsiteX2" fmla="*/ 0 w 3566160"/>
              <a:gd name="connsiteY2" fmla="*/ 816403 h 1208288"/>
              <a:gd name="connsiteX0" fmla="*/ 3776089 w 3776089"/>
              <a:gd name="connsiteY0" fmla="*/ 1207083 h 1207083"/>
              <a:gd name="connsiteX1" fmla="*/ 2195484 w 3776089"/>
              <a:gd name="connsiteY1" fmla="*/ 5301 h 1207083"/>
              <a:gd name="connsiteX2" fmla="*/ 0 w 3776089"/>
              <a:gd name="connsiteY2" fmla="*/ 929118 h 120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6089" h="1207083">
                <a:moveTo>
                  <a:pt x="3776089" y="1207083"/>
                </a:moveTo>
                <a:cubicBezTo>
                  <a:pt x="3282966" y="638849"/>
                  <a:pt x="2789844" y="70615"/>
                  <a:pt x="2195484" y="5301"/>
                </a:cubicBezTo>
                <a:cubicBezTo>
                  <a:pt x="1601124" y="-60013"/>
                  <a:pt x="695597" y="491512"/>
                  <a:pt x="0" y="92911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Textfeld 1">
            <a:extLst>
              <a:ext uri="{FF2B5EF4-FFF2-40B4-BE49-F238E27FC236}">
                <a16:creationId xmlns="" xmlns:a16="http://schemas.microsoft.com/office/drawing/2014/main" id="{3716C050-3BDD-42E4-9431-9A0B01C66F63}"/>
              </a:ext>
            </a:extLst>
          </p:cNvPr>
          <p:cNvSpPr txBox="1"/>
          <p:nvPr/>
        </p:nvSpPr>
        <p:spPr>
          <a:xfrm>
            <a:off x="5809540" y="444861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Individuals</a:t>
            </a:r>
            <a:r>
              <a:rPr lang="de-DE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39" name="Ellipse 39">
            <a:extLst>
              <a:ext uri="{FF2B5EF4-FFF2-40B4-BE49-F238E27FC236}">
                <a16:creationId xmlns="" xmlns:a16="http://schemas.microsoft.com/office/drawing/2014/main" id="{DBD6B5F4-53D3-4AEA-B24A-D12BF807BF55}"/>
              </a:ext>
            </a:extLst>
          </p:cNvPr>
          <p:cNvSpPr/>
          <p:nvPr/>
        </p:nvSpPr>
        <p:spPr>
          <a:xfrm>
            <a:off x="4498512" y="832964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0" name="Grafik 15">
            <a:extLst>
              <a:ext uri="{FF2B5EF4-FFF2-40B4-BE49-F238E27FC236}">
                <a16:creationId xmlns="" xmlns:a16="http://schemas.microsoft.com/office/drawing/2014/main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649651"/>
            <a:ext cx="1339870" cy="132696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732571" y="1128466"/>
            <a:ext cx="81406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eInfra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="" xmlns:a16="http://schemas.microsoft.com/office/drawing/2014/main" id="{F193B10F-A55A-41FB-A4AB-AA3DA956AB79}"/>
              </a:ext>
            </a:extLst>
          </p:cNvPr>
          <p:cNvSpPr/>
          <p:nvPr/>
        </p:nvSpPr>
        <p:spPr>
          <a:xfrm>
            <a:off x="4498512" y="4302697"/>
            <a:ext cx="1282187" cy="1226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3" name="Ellipse 40">
            <a:extLst>
              <a:ext uri="{FF2B5EF4-FFF2-40B4-BE49-F238E27FC236}">
                <a16:creationId xmlns="" xmlns:a16="http://schemas.microsoft.com/office/drawing/2014/main" id="{02561562-847E-4745-AF1C-99BEADBAD4BA}"/>
              </a:ext>
            </a:extLst>
          </p:cNvPr>
          <p:cNvSpPr/>
          <p:nvPr/>
        </p:nvSpPr>
        <p:spPr>
          <a:xfrm>
            <a:off x="4498512" y="4200752"/>
            <a:ext cx="1282187" cy="12269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44" name="Ellipse 39">
            <a:extLst>
              <a:ext uri="{FF2B5EF4-FFF2-40B4-BE49-F238E27FC236}">
                <a16:creationId xmlns="" xmlns:a16="http://schemas.microsoft.com/office/drawing/2014/main" id="{DBD6B5F4-53D3-4AEA-B24A-D12BF807BF55}"/>
              </a:ext>
            </a:extLst>
          </p:cNvPr>
          <p:cNvSpPr/>
          <p:nvPr/>
        </p:nvSpPr>
        <p:spPr>
          <a:xfrm>
            <a:off x="4498512" y="4086452"/>
            <a:ext cx="1282187" cy="122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5" name="Grafik 15">
            <a:extLst>
              <a:ext uri="{FF2B5EF4-FFF2-40B4-BE49-F238E27FC236}">
                <a16:creationId xmlns="" xmlns:a16="http://schemas.microsoft.com/office/drawing/2014/main" id="{D461885E-152A-41D8-872A-ED83D39A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70" y="3903139"/>
            <a:ext cx="1339870" cy="132696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889825" y="4366565"/>
            <a:ext cx="49956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RO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7" name="Left-Right Arrow 46"/>
          <p:cNvSpPr/>
          <p:nvPr/>
        </p:nvSpPr>
        <p:spPr>
          <a:xfrm>
            <a:off x="3940820" y="2781200"/>
            <a:ext cx="52885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Left-Right Arrow 47"/>
          <p:cNvSpPr/>
          <p:nvPr/>
        </p:nvSpPr>
        <p:spPr>
          <a:xfrm>
            <a:off x="5817878" y="2795788"/>
            <a:ext cx="52885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Left-Right Arrow 48"/>
          <p:cNvSpPr/>
          <p:nvPr/>
        </p:nvSpPr>
        <p:spPr>
          <a:xfrm rot="19843718">
            <a:off x="3718195" y="1961755"/>
            <a:ext cx="929559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-Right Arrow 49"/>
          <p:cNvSpPr/>
          <p:nvPr/>
        </p:nvSpPr>
        <p:spPr>
          <a:xfrm rot="3150351">
            <a:off x="5504433" y="2205865"/>
            <a:ext cx="1066730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-Right Arrow 50"/>
          <p:cNvSpPr/>
          <p:nvPr/>
        </p:nvSpPr>
        <p:spPr>
          <a:xfrm rot="7505341">
            <a:off x="5409994" y="3456708"/>
            <a:ext cx="1245355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Left-Right Arrow 51"/>
          <p:cNvSpPr/>
          <p:nvPr/>
        </p:nvSpPr>
        <p:spPr>
          <a:xfrm rot="2228352">
            <a:off x="3671247" y="3795263"/>
            <a:ext cx="977191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Left-Right Arrow 52"/>
          <p:cNvSpPr/>
          <p:nvPr/>
        </p:nvSpPr>
        <p:spPr>
          <a:xfrm rot="3248497">
            <a:off x="2935834" y="4796570"/>
            <a:ext cx="2332938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Left-Right Arrow 53"/>
          <p:cNvSpPr/>
          <p:nvPr/>
        </p:nvSpPr>
        <p:spPr>
          <a:xfrm rot="6515904">
            <a:off x="4519572" y="4440171"/>
            <a:ext cx="3016133" cy="21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-Right Arrow 37"/>
          <p:cNvSpPr/>
          <p:nvPr/>
        </p:nvSpPr>
        <p:spPr>
          <a:xfrm>
            <a:off x="6951919" y="2826666"/>
            <a:ext cx="528850" cy="21575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57766" y="4926432"/>
            <a:ext cx="4298209" cy="174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err="1" smtClean="0"/>
              <a:t>EOSC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(</a:t>
            </a:r>
            <a:r>
              <a:rPr lang="de-DE" sz="2000" dirty="0" err="1" smtClean="0"/>
              <a:t>too</a:t>
            </a:r>
            <a:r>
              <a:rPr lang="de-DE" sz="2000" dirty="0" smtClean="0"/>
              <a:t>)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?</a:t>
            </a:r>
          </a:p>
          <a:p>
            <a:pPr algn="l"/>
            <a:r>
              <a:rPr lang="de-DE" sz="2000" dirty="0" err="1" smtClean="0"/>
              <a:t>poor</a:t>
            </a:r>
            <a:r>
              <a:rPr lang="de-DE" sz="2000" dirty="0" smtClean="0"/>
              <a:t> Data </a:t>
            </a:r>
            <a:r>
              <a:rPr lang="de-DE" sz="2000" dirty="0" err="1" smtClean="0"/>
              <a:t>Scientists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overwhelmed</a:t>
            </a:r>
            <a:r>
              <a:rPr lang="de-DE" sz="2000" dirty="0" smtClean="0"/>
              <a:t>!</a:t>
            </a:r>
          </a:p>
          <a:p>
            <a:pPr algn="l"/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one</a:t>
            </a:r>
            <a:r>
              <a:rPr lang="de-DE" sz="2000" dirty="0" smtClean="0"/>
              <a:t> simple </a:t>
            </a:r>
            <a:r>
              <a:rPr lang="de-DE" sz="2000" dirty="0" err="1" smtClean="0"/>
              <a:t>solution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</a:t>
            </a:r>
            <a:r>
              <a:rPr lang="de-DE" sz="2000" dirty="0" smtClean="0"/>
              <a:t>!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share</a:t>
            </a:r>
            <a:r>
              <a:rPr lang="de-DE" sz="2000" dirty="0" smtClean="0"/>
              <a:t> </a:t>
            </a:r>
            <a:r>
              <a:rPr lang="de-DE" sz="2000" dirty="0" err="1" smtClean="0"/>
              <a:t>ambitions</a:t>
            </a:r>
            <a:r>
              <a:rPr lang="de-DE" sz="2000" dirty="0"/>
              <a:t> </a:t>
            </a:r>
            <a:r>
              <a:rPr lang="de-DE" sz="2000" dirty="0" smtClean="0"/>
              <a:t>(5 y – 100 y)?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we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a </a:t>
            </a:r>
            <a:r>
              <a:rPr lang="de-DE" sz="2000" dirty="0" err="1" smtClean="0"/>
              <a:t>vision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integration</a:t>
            </a:r>
            <a:r>
              <a:rPr lang="de-DE" sz="2000" dirty="0" smtClean="0"/>
              <a:t>?</a:t>
            </a:r>
          </a:p>
          <a:p>
            <a:pPr algn="l"/>
            <a:r>
              <a:rPr lang="de-DE" sz="2000" dirty="0" smtClean="0"/>
              <a:t>do </a:t>
            </a:r>
            <a:r>
              <a:rPr lang="de-DE" sz="2000" dirty="0" err="1" smtClean="0"/>
              <a:t>DS</a:t>
            </a:r>
            <a:r>
              <a:rPr lang="de-DE" sz="2000" dirty="0" smtClean="0"/>
              <a:t> </a:t>
            </a:r>
            <a:r>
              <a:rPr lang="de-DE" sz="2000" dirty="0" err="1" smtClean="0"/>
              <a:t>trust</a:t>
            </a:r>
            <a:r>
              <a:rPr lang="de-DE" sz="2000" dirty="0" smtClean="0"/>
              <a:t> all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invest</a:t>
            </a:r>
            <a:r>
              <a:rPr lang="de-DE" sz="2000" dirty="0" smtClean="0"/>
              <a:t>?</a:t>
            </a:r>
            <a:endParaRPr lang="en-GB" sz="2000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6478888" y="3957645"/>
            <a:ext cx="2665112" cy="174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repositories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10.000s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registries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de-DE" sz="2000" b="1" dirty="0" err="1" smtClean="0">
                <a:solidFill>
                  <a:srgbClr val="C00000"/>
                </a:solidFill>
              </a:rPr>
              <a:t>100.000s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of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tools</a:t>
            </a:r>
            <a:endParaRPr lang="en-GB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3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5040560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Ideal Solution</a:t>
            </a:r>
            <a:endParaRPr lang="en-GB" sz="3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96525" y="1403775"/>
            <a:ext cx="5328592" cy="4347483"/>
            <a:chOff x="611560" y="1196752"/>
            <a:chExt cx="5328592" cy="4347483"/>
          </a:xfrm>
        </p:grpSpPr>
        <p:sp>
          <p:nvSpPr>
            <p:cNvPr id="58" name="Isosceles Triangle 57"/>
            <p:cNvSpPr/>
            <p:nvPr/>
          </p:nvSpPr>
          <p:spPr>
            <a:xfrm>
              <a:off x="611560" y="1196752"/>
              <a:ext cx="5328592" cy="434748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196625" y="4599130"/>
              <a:ext cx="41404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36685" y="3699030"/>
              <a:ext cx="30603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321750" y="2798930"/>
              <a:ext cx="19352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604969" y="5066891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ESFRI</a:t>
            </a:r>
            <a:r>
              <a:rPr lang="de-DE" b="1" dirty="0" smtClean="0"/>
              <a:t> Partners &amp; </a:t>
            </a:r>
            <a:r>
              <a:rPr lang="de-DE" b="1" dirty="0" err="1" smtClean="0"/>
              <a:t>Outreach</a:t>
            </a:r>
            <a:endParaRPr lang="en-GB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257263" y="4176083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ESFRIs</a:t>
            </a:r>
            <a:r>
              <a:rPr lang="de-DE" b="1" dirty="0" smtClean="0"/>
              <a:t>/</a:t>
            </a:r>
            <a:r>
              <a:rPr lang="de-DE" b="1" dirty="0" err="1" smtClean="0"/>
              <a:t>ERICs</a:t>
            </a:r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491878" y="3275983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C</a:t>
            </a:r>
            <a:r>
              <a:rPr lang="de-DE" b="1" dirty="0" smtClean="0"/>
              <a:t>lusters</a:t>
            </a:r>
            <a:endParaRPr lang="en-GB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21209" y="2276581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EOSC</a:t>
            </a:r>
            <a:endParaRPr lang="en-GB" b="1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4117747" y="368659"/>
            <a:ext cx="4995555" cy="283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/>
              <a:t>Run a </a:t>
            </a:r>
            <a:r>
              <a:rPr lang="de-DE" sz="2000" b="1" dirty="0" err="1" smtClean="0"/>
              <a:t>survey</a:t>
            </a:r>
            <a:r>
              <a:rPr lang="de-DE" sz="2000" b="1" dirty="0"/>
              <a:t> </a:t>
            </a:r>
            <a:r>
              <a:rPr lang="de-DE" sz="2000" b="1" dirty="0" smtClean="0"/>
              <a:t>in </a:t>
            </a:r>
            <a:r>
              <a:rPr lang="de-DE" sz="2000" b="1" dirty="0" err="1" smtClean="0"/>
              <a:t>GEDE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ESFRIs</a:t>
            </a:r>
            <a:r>
              <a:rPr lang="de-DE" sz="2000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abstraction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</a:t>
            </a:r>
            <a:r>
              <a:rPr lang="de-DE" sz="2000" dirty="0" smtClean="0"/>
              <a:t> </a:t>
            </a:r>
            <a:r>
              <a:rPr lang="de-DE" sz="2000" dirty="0" err="1" smtClean="0"/>
              <a:t>realistic</a:t>
            </a:r>
            <a:r>
              <a:rPr lang="de-DE" sz="20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discussions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clouds</a:t>
            </a:r>
            <a:r>
              <a:rPr lang="de-DE" sz="2000" dirty="0" smtClean="0"/>
              <a:t> </a:t>
            </a:r>
            <a:r>
              <a:rPr lang="de-DE" sz="2000" dirty="0" err="1" smtClean="0"/>
              <a:t>far</a:t>
            </a:r>
            <a:r>
              <a:rPr lang="de-DE" sz="2000" dirty="0" smtClean="0"/>
              <a:t> </a:t>
            </a:r>
            <a:r>
              <a:rPr lang="de-DE" sz="2000" dirty="0" err="1" smtClean="0"/>
              <a:t>away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DS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DS</a:t>
            </a:r>
            <a:r>
              <a:rPr lang="de-DE" sz="2000" dirty="0" smtClean="0"/>
              <a:t> </a:t>
            </a:r>
            <a:r>
              <a:rPr lang="de-DE" sz="2000" dirty="0" err="1" smtClean="0"/>
              <a:t>don‘t</a:t>
            </a:r>
            <a:r>
              <a:rPr lang="de-DE" sz="2000" dirty="0" smtClean="0"/>
              <a:t> </a:t>
            </a:r>
            <a:r>
              <a:rPr lang="de-DE" sz="2000" dirty="0" err="1" smtClean="0"/>
              <a:t>feel</a:t>
            </a:r>
            <a:r>
              <a:rPr lang="de-DE" sz="2000" dirty="0" smtClean="0"/>
              <a:t> </a:t>
            </a:r>
            <a:r>
              <a:rPr lang="de-DE" sz="2000" dirty="0" err="1" smtClean="0"/>
              <a:t>represented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layer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smtClean="0"/>
              <a:t>„</a:t>
            </a:r>
            <a:r>
              <a:rPr lang="de-DE" sz="2000" dirty="0" err="1" smtClean="0"/>
              <a:t>EOSC</a:t>
            </a:r>
            <a:r>
              <a:rPr lang="de-DE" sz="2000" dirty="0" smtClean="0"/>
              <a:t> </a:t>
            </a:r>
            <a:r>
              <a:rPr lang="de-DE" sz="2000" dirty="0" err="1" smtClean="0"/>
              <a:t>experts</a:t>
            </a:r>
            <a:r>
              <a:rPr lang="de-DE" sz="2000" dirty="0" smtClean="0"/>
              <a:t>“ </a:t>
            </a:r>
            <a:r>
              <a:rPr lang="de-DE" sz="2000" dirty="0" err="1" smtClean="0"/>
              <a:t>who</a:t>
            </a:r>
            <a:r>
              <a:rPr lang="de-DE" sz="2000" dirty="0" smtClean="0"/>
              <a:t> talk, </a:t>
            </a:r>
            <a:r>
              <a:rPr lang="de-DE" sz="2000" dirty="0" err="1" smtClean="0"/>
              <a:t>run</a:t>
            </a:r>
            <a:r>
              <a:rPr lang="de-DE" sz="2000" dirty="0" smtClean="0"/>
              <a:t> </a:t>
            </a:r>
            <a:r>
              <a:rPr lang="de-DE" sz="2000" dirty="0" err="1" smtClean="0"/>
              <a:t>surveys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funds</a:t>
            </a:r>
            <a:r>
              <a:rPr lang="de-DE" sz="2000" dirty="0" smtClean="0"/>
              <a:t>, </a:t>
            </a:r>
            <a:r>
              <a:rPr lang="de-DE" sz="2000" dirty="0" err="1" smtClean="0"/>
              <a:t>DS</a:t>
            </a:r>
            <a:r>
              <a:rPr lang="de-DE" sz="2000" dirty="0" smtClean="0"/>
              <a:t> </a:t>
            </a:r>
            <a:r>
              <a:rPr lang="de-DE" sz="2000" dirty="0" err="1" smtClean="0"/>
              <a:t>don‘t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time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participate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there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„power </a:t>
            </a:r>
            <a:r>
              <a:rPr lang="de-DE" sz="2000" dirty="0" err="1" smtClean="0"/>
              <a:t>game</a:t>
            </a:r>
            <a:r>
              <a:rPr lang="de-DE" sz="2000" dirty="0" smtClean="0"/>
              <a:t>“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r>
              <a:rPr lang="de-DE" sz="2000" b="1" dirty="0" err="1" smtClean="0"/>
              <a:t>is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this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sufficient</a:t>
            </a:r>
            <a:r>
              <a:rPr lang="de-DE" sz="2000" b="1" dirty="0" smtClean="0"/>
              <a:t>?</a:t>
            </a:r>
            <a:endParaRPr lang="en-GB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09085" y="5991776"/>
            <a:ext cx="393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many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more</a:t>
            </a:r>
            <a:r>
              <a:rPr lang="de-DE" b="1" dirty="0" smtClean="0">
                <a:solidFill>
                  <a:srgbClr val="FF0000"/>
                </a:solidFill>
              </a:rPr>
              <a:t> out </a:t>
            </a:r>
            <a:r>
              <a:rPr lang="de-DE" b="1" dirty="0" err="1" smtClean="0">
                <a:solidFill>
                  <a:srgbClr val="FF0000"/>
                </a:solidFill>
              </a:rPr>
              <a:t>there</a:t>
            </a:r>
            <a:r>
              <a:rPr lang="de-DE" b="1" dirty="0" smtClean="0">
                <a:solidFill>
                  <a:srgbClr val="FF0000"/>
                </a:solidFill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</a:rPr>
              <a:t>RI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RO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  <a:r>
              <a:rPr lang="de-DE" b="1" dirty="0" err="1" smtClean="0">
                <a:solidFill>
                  <a:srgbClr val="FF0000"/>
                </a:solidFill>
              </a:rPr>
              <a:t>DS</a:t>
            </a:r>
            <a:r>
              <a:rPr lang="de-DE" b="1" dirty="0" smtClean="0">
                <a:solidFill>
                  <a:srgbClr val="FF0000"/>
                </a:solidFill>
              </a:rPr>
              <a:t>, etc.) 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3502477">
            <a:off x="2653005" y="1935617"/>
            <a:ext cx="1860493" cy="337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3716905" y="1943835"/>
            <a:ext cx="497778" cy="45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 txBox="1">
            <a:spLocks/>
          </p:cNvSpPr>
          <p:nvPr/>
        </p:nvSpPr>
        <p:spPr>
          <a:xfrm>
            <a:off x="5287877" y="3582016"/>
            <a:ext cx="3829628" cy="160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err="1" smtClean="0"/>
              <a:t>Governance</a:t>
            </a:r>
            <a:r>
              <a:rPr lang="de-DE" sz="2000" b="1" dirty="0" smtClean="0"/>
              <a:t> in </a:t>
            </a:r>
            <a:r>
              <a:rPr lang="de-DE" sz="2000" b="1" dirty="0" err="1" smtClean="0"/>
              <a:t>place</a:t>
            </a:r>
            <a:r>
              <a:rPr lang="de-DE" sz="2000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two</a:t>
            </a:r>
            <a:r>
              <a:rPr lang="de-DE" sz="2000" dirty="0" smtClean="0"/>
              <a:t> Boards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5 WGs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many</a:t>
            </a:r>
            <a:r>
              <a:rPr lang="de-DE" sz="2000" dirty="0" smtClean="0"/>
              <a:t> „</a:t>
            </a:r>
            <a:r>
              <a:rPr lang="de-DE" sz="2000" dirty="0" err="1" smtClean="0"/>
              <a:t>EOSC</a:t>
            </a:r>
            <a:r>
              <a:rPr lang="de-DE" sz="2000" dirty="0" smtClean="0"/>
              <a:t> </a:t>
            </a:r>
            <a:r>
              <a:rPr lang="de-DE" sz="2000" dirty="0" err="1" smtClean="0"/>
              <a:t>projects</a:t>
            </a:r>
            <a:r>
              <a:rPr lang="de-DE" sz="2000" dirty="0" smtClean="0"/>
              <a:t>“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faces</a:t>
            </a:r>
            <a:r>
              <a:rPr lang="de-DE" sz="2000" dirty="0" smtClean="0"/>
              <a:t> /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known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course</a:t>
            </a:r>
            <a:r>
              <a:rPr lang="de-DE" sz="2000" dirty="0" smtClean="0"/>
              <a:t>: </a:t>
            </a:r>
            <a:r>
              <a:rPr lang="de-DE" sz="2000" dirty="0" err="1" smtClean="0"/>
              <a:t>interests</a:t>
            </a:r>
            <a:r>
              <a:rPr lang="de-DE" sz="2000" dirty="0" smtClean="0"/>
              <a:t> </a:t>
            </a:r>
            <a:r>
              <a:rPr lang="de-DE" sz="2000" dirty="0" err="1" smtClean="0"/>
              <a:t>involved</a:t>
            </a:r>
            <a:endParaRPr lang="de-DE" sz="2000" dirty="0" smtClean="0"/>
          </a:p>
        </p:txBody>
      </p:sp>
      <p:sp>
        <p:nvSpPr>
          <p:cNvPr id="2" name="Up Arrow 1"/>
          <p:cNvSpPr/>
          <p:nvPr/>
        </p:nvSpPr>
        <p:spPr>
          <a:xfrm rot="1868315">
            <a:off x="1035982" y="1695441"/>
            <a:ext cx="270030" cy="3749421"/>
          </a:xfrm>
          <a:prstGeom prst="up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8803" y="2213865"/>
            <a:ext cx="125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hope</a:t>
            </a:r>
            <a:r>
              <a:rPr lang="de-DE" b="1" dirty="0" smtClean="0">
                <a:solidFill>
                  <a:srgbClr val="FF0000"/>
                </a:solidFill>
              </a:rPr>
              <a:t> on</a:t>
            </a: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2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592265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Technology </a:t>
            </a:r>
            <a:r>
              <a:rPr lang="de-DE" sz="3600" dirty="0" err="1" smtClean="0"/>
              <a:t>Driven</a:t>
            </a:r>
            <a:r>
              <a:rPr lang="de-DE" sz="3600" dirty="0" smtClean="0"/>
              <a:t> </a:t>
            </a:r>
            <a:r>
              <a:rPr lang="de-DE" sz="3600" dirty="0" err="1" smtClean="0"/>
              <a:t>Activities</a:t>
            </a:r>
            <a:endParaRPr lang="en-GB" sz="3600" dirty="0"/>
          </a:p>
        </p:txBody>
      </p:sp>
      <p:sp>
        <p:nvSpPr>
          <p:cNvPr id="3" name="Cloud 2"/>
          <p:cNvSpPr/>
          <p:nvPr/>
        </p:nvSpPr>
        <p:spPr>
          <a:xfrm>
            <a:off x="161510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6742" y="4942909"/>
            <a:ext cx="123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Grid</a:t>
            </a:r>
            <a:r>
              <a:rPr lang="de-DE" b="1" dirty="0" smtClean="0"/>
              <a:t> </a:t>
            </a:r>
          </a:p>
          <a:p>
            <a:pPr algn="ctr"/>
            <a:r>
              <a:rPr lang="de-DE" b="1" dirty="0" smtClean="0"/>
              <a:t>Movement</a:t>
            </a:r>
            <a:endParaRPr lang="en-GB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5417" y="26555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80184" y="26621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75427" y="27226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70194" y="27292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665437" y="28079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32584" y="28145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55447" y="28750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50214" y="28816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845457" y="29374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935467" y="30045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1025477" y="30898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1115487" y="31569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210254" y="3163585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7" name="Up Arrow 6"/>
          <p:cNvSpPr/>
          <p:nvPr/>
        </p:nvSpPr>
        <p:spPr>
          <a:xfrm>
            <a:off x="1318009" y="3879050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Up Arrow 38"/>
          <p:cNvSpPr/>
          <p:nvPr/>
        </p:nvSpPr>
        <p:spPr>
          <a:xfrm>
            <a:off x="1297026" y="1943835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05879" y="953725"/>
            <a:ext cx="2362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learned</a:t>
            </a:r>
            <a:r>
              <a:rPr lang="de-DE" b="1" dirty="0" smtClean="0"/>
              <a:t> a </a:t>
            </a:r>
            <a:r>
              <a:rPr lang="de-DE" b="1" dirty="0" err="1" smtClean="0"/>
              <a:t>lot</a:t>
            </a:r>
            <a:endParaRPr lang="de-DE" b="1" dirty="0" smtClean="0"/>
          </a:p>
          <a:p>
            <a:pPr algn="ctr"/>
            <a:r>
              <a:rPr lang="de-DE" b="1" dirty="0" err="1" smtClean="0"/>
              <a:t>educated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people</a:t>
            </a: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no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1" name="Cloud 40"/>
          <p:cNvSpPr/>
          <p:nvPr/>
        </p:nvSpPr>
        <p:spPr>
          <a:xfrm>
            <a:off x="3401870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4067102" y="4942909"/>
            <a:ext cx="123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Cloud</a:t>
            </a:r>
          </a:p>
          <a:p>
            <a:pPr algn="ctr"/>
            <a:r>
              <a:rPr lang="de-DE" b="1" dirty="0" smtClean="0"/>
              <a:t>Movement</a:t>
            </a:r>
            <a:endParaRPr lang="en-GB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725777" y="26555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820544" y="26621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3815787" y="27226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3910554" y="27292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3905797" y="2807927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972944" y="2814557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3995807" y="287504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090574" y="2881676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4085817" y="29374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4175827" y="30045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4265837" y="3089836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4355847" y="3156955"/>
            <a:ext cx="1305145" cy="6300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50614" y="3163585"/>
            <a:ext cx="10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Scientific </a:t>
            </a:r>
          </a:p>
          <a:p>
            <a:pPr algn="ctr"/>
            <a:r>
              <a:rPr lang="de-DE" b="1" dirty="0" smtClean="0"/>
              <a:t>Project</a:t>
            </a:r>
            <a:endParaRPr lang="en-GB" b="1" dirty="0"/>
          </a:p>
        </p:txBody>
      </p:sp>
      <p:sp>
        <p:nvSpPr>
          <p:cNvPr id="57" name="Up Arrow 56"/>
          <p:cNvSpPr/>
          <p:nvPr/>
        </p:nvSpPr>
        <p:spPr>
          <a:xfrm>
            <a:off x="4558369" y="3879050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Up Arrow 58"/>
          <p:cNvSpPr/>
          <p:nvPr/>
        </p:nvSpPr>
        <p:spPr>
          <a:xfrm>
            <a:off x="4537386" y="1943835"/>
            <a:ext cx="180020" cy="5850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3419981" y="953725"/>
            <a:ext cx="2414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/>
              <a:t>learning</a:t>
            </a:r>
            <a:r>
              <a:rPr lang="de-DE" b="1" dirty="0" smtClean="0"/>
              <a:t> a </a:t>
            </a:r>
            <a:r>
              <a:rPr lang="de-DE" b="1" dirty="0" err="1" smtClean="0"/>
              <a:t>lot</a:t>
            </a:r>
            <a:endParaRPr lang="de-DE" b="1" dirty="0" smtClean="0"/>
          </a:p>
          <a:p>
            <a:pPr algn="ctr"/>
            <a:r>
              <a:rPr lang="de-DE" b="1" dirty="0" err="1" smtClean="0"/>
              <a:t>educating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people</a:t>
            </a:r>
          </a:p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no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1916705" y="3956995"/>
            <a:ext cx="2385264" cy="429174"/>
          </a:xfrm>
          <a:prstGeom prst="curvedDownArrow">
            <a:avLst>
              <a:gd name="adj1" fmla="val 50000"/>
              <a:gd name="adj2" fmla="val 11969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1179" y="3067221"/>
            <a:ext cx="157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virtualisation</a:t>
            </a:r>
            <a:endParaRPr lang="de-DE" dirty="0" smtClean="0">
              <a:solidFill>
                <a:srgbClr val="FF0000"/>
              </a:solidFill>
            </a:endParaRPr>
          </a:p>
          <a:p>
            <a:pPr algn="ctr"/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stores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Curved Down Arrow 63"/>
          <p:cNvSpPr/>
          <p:nvPr/>
        </p:nvSpPr>
        <p:spPr>
          <a:xfrm>
            <a:off x="5549434" y="3956995"/>
            <a:ext cx="2667971" cy="429174"/>
          </a:xfrm>
          <a:prstGeom prst="curvedDownArrow">
            <a:avLst>
              <a:gd name="adj1" fmla="val 50000"/>
              <a:gd name="adj2" fmla="val 11969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Cloud 65"/>
          <p:cNvSpPr/>
          <p:nvPr/>
        </p:nvSpPr>
        <p:spPr>
          <a:xfrm>
            <a:off x="6417205" y="4464115"/>
            <a:ext cx="2655295" cy="16651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329721" y="2913942"/>
            <a:ext cx="125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abstraction</a:t>
            </a:r>
            <a:endParaRPr lang="de-DE" b="1" dirty="0">
              <a:solidFill>
                <a:srgbClr val="FF0000"/>
              </a:solidFill>
            </a:endParaRP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who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how</a:t>
            </a:r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1468" y="50814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?</a:t>
            </a:r>
            <a:endParaRPr lang="en-GB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012160" y="1030941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G. </a:t>
            </a:r>
            <a:r>
              <a:rPr lang="de-DE" sz="2000" b="1" dirty="0" err="1" smtClean="0">
                <a:solidFill>
                  <a:schemeClr val="tx2"/>
                </a:solidFill>
              </a:rPr>
              <a:t>Strawn</a:t>
            </a:r>
            <a:r>
              <a:rPr lang="de-DE" sz="2000" b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de-DE" sz="2000" b="1" dirty="0" err="1" smtClean="0">
                <a:solidFill>
                  <a:schemeClr val="tx2"/>
                </a:solidFill>
              </a:rPr>
              <a:t>Interoperability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is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good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for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smtClean="0">
                <a:solidFill>
                  <a:schemeClr val="tx2"/>
                </a:solidFill>
              </a:rPr>
              <a:t>Science</a:t>
            </a:r>
            <a:r>
              <a:rPr lang="de-DE" sz="2000" b="1" dirty="0" smtClean="0">
                <a:solidFill>
                  <a:schemeClr val="tx2"/>
                </a:solidFill>
              </a:rPr>
              <a:t>, </a:t>
            </a:r>
            <a:r>
              <a:rPr lang="de-DE" sz="2000" b="1" dirty="0" smtClean="0">
                <a:solidFill>
                  <a:schemeClr val="tx2"/>
                </a:solidFill>
              </a:rPr>
              <a:t>but </a:t>
            </a:r>
            <a:r>
              <a:rPr lang="de-DE" sz="2000" b="1" dirty="0" err="1" smtClean="0">
                <a:solidFill>
                  <a:schemeClr val="tx2"/>
                </a:solidFill>
              </a:rPr>
              <a:t>bad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for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endParaRPr lang="de-DE" sz="2000" b="1" dirty="0" smtClean="0">
              <a:solidFill>
                <a:schemeClr val="tx2"/>
              </a:solidFill>
            </a:endParaRPr>
          </a:p>
          <a:p>
            <a:r>
              <a:rPr lang="de-DE" sz="2000" b="1" dirty="0" err="1" smtClean="0">
                <a:solidFill>
                  <a:schemeClr val="tx2"/>
                </a:solidFill>
              </a:rPr>
              <a:t>scientists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since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it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costs</a:t>
            </a:r>
            <a:r>
              <a:rPr lang="de-DE" sz="2000" b="1" dirty="0" smtClean="0">
                <a:solidFill>
                  <a:schemeClr val="tx2"/>
                </a:solidFill>
              </a:rPr>
              <a:t> time. </a:t>
            </a:r>
          </a:p>
        </p:txBody>
      </p:sp>
    </p:spTree>
    <p:extLst>
      <p:ext uri="{BB962C8B-B14F-4D97-AF65-F5344CB8AC3E}">
        <p14:creationId xmlns:p14="http://schemas.microsoft.com/office/powerpoint/2010/main" val="78001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19268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/>
              <a:t>About</a:t>
            </a:r>
            <a:r>
              <a:rPr lang="de-DE" sz="3600" dirty="0" smtClean="0"/>
              <a:t> </a:t>
            </a:r>
            <a:r>
              <a:rPr lang="de-DE" sz="3600" dirty="0" err="1" smtClean="0"/>
              <a:t>Convergence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539" y="856932"/>
            <a:ext cx="5643673" cy="5317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err="1" smtClean="0"/>
              <a:t>Degree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Complexity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is</a:t>
            </a:r>
            <a:r>
              <a:rPr lang="de-DE" sz="2000" b="1" dirty="0" smtClean="0"/>
              <a:t> high</a:t>
            </a:r>
          </a:p>
          <a:p>
            <a:pPr algn="l"/>
            <a:endParaRPr lang="de-DE" sz="1000" b="1" dirty="0" smtClean="0"/>
          </a:p>
          <a:p>
            <a:pPr algn="l"/>
            <a:r>
              <a:rPr lang="de-DE" sz="2000" b="1" dirty="0" err="1" smtClean="0"/>
              <a:t>Some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eternal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principles</a:t>
            </a:r>
            <a:r>
              <a:rPr lang="de-DE" sz="2000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reduce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complexity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principles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encapsulation</a:t>
            </a:r>
            <a:r>
              <a:rPr lang="de-DE" sz="2000" dirty="0" smtClean="0"/>
              <a:t> –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requires</a:t>
            </a:r>
            <a:r>
              <a:rPr lang="de-DE" sz="2000" dirty="0" smtClean="0"/>
              <a:t> </a:t>
            </a: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binding</a:t>
            </a:r>
            <a:r>
              <a:rPr lang="de-DE" sz="20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take</a:t>
            </a:r>
            <a:r>
              <a:rPr lang="de-DE" sz="2000" dirty="0" smtClean="0"/>
              <a:t> care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referential</a:t>
            </a:r>
            <a:r>
              <a:rPr lang="de-DE" sz="2000" dirty="0" smtClean="0"/>
              <a:t> </a:t>
            </a:r>
            <a:r>
              <a:rPr lang="de-DE" sz="2000" dirty="0" err="1" smtClean="0"/>
              <a:t>integrity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decades</a:t>
            </a:r>
            <a:endParaRPr lang="de-DE" sz="2000" dirty="0" smtClean="0"/>
          </a:p>
          <a:p>
            <a:pPr algn="l"/>
            <a:endParaRPr lang="de-DE" sz="1000" dirty="0" smtClean="0"/>
          </a:p>
          <a:p>
            <a:pPr algn="l"/>
            <a:r>
              <a:rPr lang="de-DE" sz="2000" b="1" dirty="0" err="1" smtClean="0"/>
              <a:t>EOSC</a:t>
            </a:r>
            <a:r>
              <a:rPr lang="de-DE" sz="2000" b="1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do „</a:t>
            </a:r>
            <a:r>
              <a:rPr lang="de-DE" sz="2000" dirty="0" err="1" smtClean="0"/>
              <a:t>we</a:t>
            </a:r>
            <a:r>
              <a:rPr lang="de-DE" sz="2000" dirty="0" smtClean="0"/>
              <a:t>“ </a:t>
            </a:r>
            <a:r>
              <a:rPr lang="de-DE" sz="2000" dirty="0" err="1" smtClean="0"/>
              <a:t>share</a:t>
            </a:r>
            <a:r>
              <a:rPr lang="de-DE" sz="2000" dirty="0" smtClean="0"/>
              <a:t> </a:t>
            </a:r>
            <a:r>
              <a:rPr lang="de-DE" sz="2000" dirty="0" err="1" smtClean="0"/>
              <a:t>these</a:t>
            </a:r>
            <a:r>
              <a:rPr lang="de-DE" sz="2000" dirty="0" smtClean="0"/>
              <a:t> </a:t>
            </a:r>
            <a:r>
              <a:rPr lang="de-DE" sz="2000" dirty="0" err="1" smtClean="0"/>
              <a:t>principals</a:t>
            </a:r>
            <a:r>
              <a:rPr lang="de-DE" sz="20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do </a:t>
            </a:r>
            <a:r>
              <a:rPr lang="de-DE" sz="2000" dirty="0" err="1" smtClean="0"/>
              <a:t>they</a:t>
            </a:r>
            <a:r>
              <a:rPr lang="de-DE" sz="2000" dirty="0" smtClean="0"/>
              <a:t> play a </a:t>
            </a:r>
            <a:r>
              <a:rPr lang="de-DE" sz="2000" dirty="0" err="1" smtClean="0"/>
              <a:t>role</a:t>
            </a:r>
            <a:r>
              <a:rPr lang="de-DE" sz="2000" dirty="0" smtClean="0"/>
              <a:t> in </a:t>
            </a:r>
            <a:r>
              <a:rPr lang="de-DE" sz="2000" dirty="0" err="1" smtClean="0"/>
              <a:t>EOSC</a:t>
            </a:r>
            <a:r>
              <a:rPr lang="de-DE" sz="2000" dirty="0" smtClean="0"/>
              <a:t> </a:t>
            </a:r>
            <a:r>
              <a:rPr lang="de-DE" sz="2000" dirty="0" err="1" smtClean="0"/>
              <a:t>discussions</a:t>
            </a:r>
            <a:r>
              <a:rPr lang="de-DE" sz="2000" dirty="0" smtClean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my</a:t>
            </a:r>
            <a:r>
              <a:rPr lang="de-DE" sz="2000" dirty="0" smtClean="0"/>
              <a:t> </a:t>
            </a:r>
            <a:r>
              <a:rPr lang="de-DE" sz="2000" dirty="0" err="1" smtClean="0"/>
              <a:t>answer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yes</a:t>
            </a:r>
            <a:r>
              <a:rPr lang="de-DE" sz="2000" dirty="0" smtClean="0"/>
              <a:t> &amp; </a:t>
            </a:r>
            <a:r>
              <a:rPr lang="de-DE" sz="2000" dirty="0" err="1" smtClean="0"/>
              <a:t>no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FAIR </a:t>
            </a:r>
            <a:r>
              <a:rPr lang="de-DE" sz="2000" dirty="0" err="1" smtClean="0"/>
              <a:t>principles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a </a:t>
            </a:r>
            <a:r>
              <a:rPr lang="de-DE" sz="2000" dirty="0" err="1" smtClean="0"/>
              <a:t>step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convergence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 smtClean="0"/>
              <a:t>RDA</a:t>
            </a:r>
            <a:r>
              <a:rPr lang="de-DE" sz="2000" dirty="0" smtClean="0"/>
              <a:t> </a:t>
            </a:r>
            <a:r>
              <a:rPr lang="de-DE" sz="2000" dirty="0" err="1" smtClean="0"/>
              <a:t>outputs</a:t>
            </a:r>
            <a:r>
              <a:rPr lang="de-DE" sz="2000" dirty="0" smtClean="0"/>
              <a:t> </a:t>
            </a:r>
            <a:r>
              <a:rPr lang="de-DE" sz="2000" dirty="0" err="1" smtClean="0"/>
              <a:t>could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steps</a:t>
            </a:r>
            <a:r>
              <a:rPr lang="de-DE" sz="2000" dirty="0" smtClean="0"/>
              <a:t> </a:t>
            </a:r>
            <a:r>
              <a:rPr lang="de-DE" sz="2000" dirty="0" smtClean="0"/>
              <a:t>– </a:t>
            </a:r>
            <a:r>
              <a:rPr lang="de-DE" sz="2000" dirty="0" err="1" smtClean="0"/>
              <a:t>need</a:t>
            </a:r>
            <a:r>
              <a:rPr lang="de-DE" sz="2000" dirty="0" smtClean="0"/>
              <a:t> a </a:t>
            </a:r>
            <a:r>
              <a:rPr lang="de-DE" sz="2000" dirty="0" err="1" smtClean="0"/>
              <a:t>message</a:t>
            </a:r>
            <a:endParaRPr lang="de-DE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Turning</a:t>
            </a:r>
            <a:r>
              <a:rPr lang="de-DE" sz="2000" b="1" dirty="0" smtClean="0"/>
              <a:t> </a:t>
            </a:r>
            <a:r>
              <a:rPr lang="de-DE" sz="2000" b="1" dirty="0" smtClean="0"/>
              <a:t>FAIR </a:t>
            </a:r>
            <a:r>
              <a:rPr lang="de-DE" sz="2000" b="1" dirty="0" err="1" smtClean="0"/>
              <a:t>into</a:t>
            </a:r>
            <a:r>
              <a:rPr lang="de-DE" sz="2000" b="1" dirty="0" smtClean="0"/>
              <a:t> Practice Report: FAIR </a:t>
            </a:r>
            <a:r>
              <a:rPr lang="de-DE" sz="2000" b="1" dirty="0" err="1" smtClean="0"/>
              <a:t>DOs</a:t>
            </a:r>
            <a:endParaRPr lang="de-DE" sz="20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1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smtClean="0"/>
              <a:t>but </a:t>
            </a:r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start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services</a:t>
            </a:r>
            <a:r>
              <a:rPr lang="de-DE" sz="2000" dirty="0" smtClean="0"/>
              <a:t> such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EOSC</a:t>
            </a:r>
            <a:r>
              <a:rPr lang="de-DE" sz="2000" dirty="0" smtClean="0"/>
              <a:t> Portal </a:t>
            </a:r>
            <a:endParaRPr lang="en-GB" sz="2000" dirty="0"/>
          </a:p>
        </p:txBody>
      </p:sp>
      <p:pic>
        <p:nvPicPr>
          <p:cNvPr id="6" name="Picture 13">
            <a:extLst>
              <a:ext uri="{FF2B5EF4-FFF2-40B4-BE49-F238E27FC236}">
                <a16:creationId xmlns="" xmlns:a16="http://schemas.microsoft.com/office/drawing/2014/main" id="{0010BCDA-A119-4F35-AAB3-5CF54E451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13" y="221378"/>
            <a:ext cx="2531634" cy="3657672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F8E02CA9-7DC6-4058-B14A-C0DF73555B4E}"/>
              </a:ext>
            </a:extLst>
          </p:cNvPr>
          <p:cNvGrpSpPr/>
          <p:nvPr/>
        </p:nvGrpSpPr>
        <p:grpSpPr>
          <a:xfrm>
            <a:off x="6223684" y="4700550"/>
            <a:ext cx="1017861" cy="1428750"/>
            <a:chOff x="1093076" y="1574800"/>
            <a:chExt cx="1357148" cy="1905000"/>
          </a:xfrm>
        </p:grpSpPr>
        <p:sp>
          <p:nvSpPr>
            <p:cNvPr id="8" name="Isosceles Triangle 5">
              <a:extLst>
                <a:ext uri="{FF2B5EF4-FFF2-40B4-BE49-F238E27FC236}">
                  <a16:creationId xmlns="" xmlns:a16="http://schemas.microsoft.com/office/drawing/2014/main" id="{7F5D5CAA-48C8-4FB6-B179-495AA73F52A7}"/>
                </a:ext>
              </a:extLst>
            </p:cNvPr>
            <p:cNvSpPr/>
            <p:nvPr/>
          </p:nvSpPr>
          <p:spPr>
            <a:xfrm>
              <a:off x="1093076" y="25273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Isosceles Triangle 6">
              <a:extLst>
                <a:ext uri="{FF2B5EF4-FFF2-40B4-BE49-F238E27FC236}">
                  <a16:creationId xmlns="" xmlns:a16="http://schemas.microsoft.com/office/drawing/2014/main" id="{0547C4CB-4B01-41E7-9BD8-2F4CC9FEE10F}"/>
                </a:ext>
              </a:extLst>
            </p:cNvPr>
            <p:cNvSpPr/>
            <p:nvPr/>
          </p:nvSpPr>
          <p:spPr>
            <a:xfrm flipV="1">
              <a:off x="1093076" y="15748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="" xmlns:a16="http://schemas.microsoft.com/office/drawing/2014/main" id="{CCB07215-32A2-453B-BBD0-19CBC99B3F0C}"/>
              </a:ext>
            </a:extLst>
          </p:cNvPr>
          <p:cNvSpPr txBox="1"/>
          <p:nvPr/>
        </p:nvSpPr>
        <p:spPr>
          <a:xfrm>
            <a:off x="6471869" y="5237308"/>
            <a:ext cx="521494" cy="36933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IP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="" xmlns:a16="http://schemas.microsoft.com/office/drawing/2014/main" id="{ED6FC0E7-CA41-4F92-92D1-3BFCEB19F519}"/>
              </a:ext>
            </a:extLst>
          </p:cNvPr>
          <p:cNvSpPr txBox="1"/>
          <p:nvPr/>
        </p:nvSpPr>
        <p:spPr>
          <a:xfrm>
            <a:off x="5992969" y="4060971"/>
            <a:ext cx="1486434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Computer Networking</a:t>
            </a:r>
          </a:p>
        </p:txBody>
      </p:sp>
      <p:grpSp>
        <p:nvGrpSpPr>
          <p:cNvPr id="17" name="Group 33">
            <a:extLst>
              <a:ext uri="{FF2B5EF4-FFF2-40B4-BE49-F238E27FC236}">
                <a16:creationId xmlns="" xmlns:a16="http://schemas.microsoft.com/office/drawing/2014/main" id="{54955169-C258-4BEB-B0D8-2F560688AC49}"/>
              </a:ext>
            </a:extLst>
          </p:cNvPr>
          <p:cNvGrpSpPr/>
          <p:nvPr/>
        </p:nvGrpSpPr>
        <p:grpSpPr>
          <a:xfrm>
            <a:off x="7483588" y="4689777"/>
            <a:ext cx="1017861" cy="1428750"/>
            <a:chOff x="1093076" y="1574800"/>
            <a:chExt cx="1357148" cy="1905000"/>
          </a:xfrm>
        </p:grpSpPr>
        <p:sp>
          <p:nvSpPr>
            <p:cNvPr id="18" name="Isosceles Triangle 34">
              <a:extLst>
                <a:ext uri="{FF2B5EF4-FFF2-40B4-BE49-F238E27FC236}">
                  <a16:creationId xmlns="" xmlns:a16="http://schemas.microsoft.com/office/drawing/2014/main" id="{498CB412-F257-44CE-AAC2-21F0CB28A082}"/>
                </a:ext>
              </a:extLst>
            </p:cNvPr>
            <p:cNvSpPr/>
            <p:nvPr/>
          </p:nvSpPr>
          <p:spPr>
            <a:xfrm>
              <a:off x="1093076" y="25273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Isosceles Triangle 35">
              <a:extLst>
                <a:ext uri="{FF2B5EF4-FFF2-40B4-BE49-F238E27FC236}">
                  <a16:creationId xmlns="" xmlns:a16="http://schemas.microsoft.com/office/drawing/2014/main" id="{6F603528-DB85-4C97-B99F-EDAD33F4D4FA}"/>
                </a:ext>
              </a:extLst>
            </p:cNvPr>
            <p:cNvSpPr/>
            <p:nvPr/>
          </p:nvSpPr>
          <p:spPr>
            <a:xfrm flipV="1">
              <a:off x="1093076" y="1574800"/>
              <a:ext cx="1357148" cy="952500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0" name="TextBox 36">
            <a:extLst>
              <a:ext uri="{FF2B5EF4-FFF2-40B4-BE49-F238E27FC236}">
                <a16:creationId xmlns="" xmlns:a16="http://schemas.microsoft.com/office/drawing/2014/main" id="{77539D5F-9AAB-45D8-8DDA-24B44DDD0A30}"/>
              </a:ext>
            </a:extLst>
          </p:cNvPr>
          <p:cNvSpPr txBox="1"/>
          <p:nvPr/>
        </p:nvSpPr>
        <p:spPr>
          <a:xfrm>
            <a:off x="7644855" y="5218684"/>
            <a:ext cx="684610" cy="36933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?</a:t>
            </a:r>
          </a:p>
        </p:txBody>
      </p:sp>
      <p:sp>
        <p:nvSpPr>
          <p:cNvPr id="21" name="TextBox 39">
            <a:extLst>
              <a:ext uri="{FF2B5EF4-FFF2-40B4-BE49-F238E27FC236}">
                <a16:creationId xmlns="" xmlns:a16="http://schemas.microsoft.com/office/drawing/2014/main" id="{D6FF1128-E378-45A4-ACB5-0022B01B6028}"/>
              </a:ext>
            </a:extLst>
          </p:cNvPr>
          <p:cNvSpPr txBox="1"/>
          <p:nvPr/>
        </p:nvSpPr>
        <p:spPr>
          <a:xfrm>
            <a:off x="7315057" y="4062036"/>
            <a:ext cx="1316030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Domain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489060" y="6210593"/>
            <a:ext cx="71557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 Patterns in Revolutionary Infrastructures and Data</a:t>
            </a:r>
          </a:p>
          <a:p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doi.org</a:t>
            </a:r>
            <a:r>
              <a:rPr lang="en-GB" dirty="0">
                <a:hlinkClick r:id="rId4"/>
              </a:rPr>
              <a:t>/10.23728/</a:t>
            </a:r>
            <a:r>
              <a:rPr lang="en-GB" dirty="0" err="1">
                <a:hlinkClick r:id="rId4"/>
              </a:rPr>
              <a:t>b2share.4e8ac36c0dd343da81fd9e83e72805a0</a:t>
            </a:r>
            <a:endParaRPr lang="en-GB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21101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3888432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FAIR </a:t>
            </a:r>
            <a:r>
              <a:rPr lang="de-DE" sz="3600" dirty="0" err="1" smtClean="0"/>
              <a:t>DOs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9DECB5-C1BA-4083-B009-2488095D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133745"/>
            <a:ext cx="5704330" cy="294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7" y="1457166"/>
            <a:ext cx="3267363" cy="2295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6564" y="4374105"/>
            <a:ext cx="70657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Embedded in </a:t>
            </a:r>
            <a:r>
              <a:rPr lang="de-DE" b="1" dirty="0" err="1" smtClean="0"/>
              <a:t>the</a:t>
            </a:r>
            <a:r>
              <a:rPr lang="de-DE" b="1" dirty="0" smtClean="0"/>
              <a:t> FAIR DO </a:t>
            </a:r>
            <a:r>
              <a:rPr lang="de-DE" b="1" dirty="0" err="1" smtClean="0"/>
              <a:t>Concept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abstraction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encapsulation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binding</a:t>
            </a:r>
            <a:r>
              <a:rPr lang="de-DE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referential</a:t>
            </a:r>
            <a:r>
              <a:rPr lang="de-DE" sz="2000" dirty="0" smtClean="0"/>
              <a:t> </a:t>
            </a:r>
            <a:r>
              <a:rPr lang="de-DE" sz="2000" dirty="0" err="1" smtClean="0"/>
              <a:t>integrity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decades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primarily</a:t>
            </a:r>
            <a:r>
              <a:rPr lang="de-DE" sz="2000" dirty="0" smtClean="0"/>
              <a:t> a </a:t>
            </a:r>
            <a:r>
              <a:rPr lang="de-DE" sz="2000" dirty="0" err="1" smtClean="0"/>
              <a:t>social</a:t>
            </a:r>
            <a:r>
              <a:rPr lang="de-DE" sz="2000" dirty="0" smtClean="0"/>
              <a:t>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solidFill>
                  <a:schemeClr val="tx2"/>
                </a:solidFill>
              </a:rPr>
              <a:t>is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it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something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for</a:t>
            </a:r>
            <a:r>
              <a:rPr lang="de-DE" sz="2000" b="1" dirty="0" smtClean="0">
                <a:solidFill>
                  <a:schemeClr val="tx2"/>
                </a:solidFill>
              </a:rPr>
              <a:t> </a:t>
            </a:r>
            <a:r>
              <a:rPr lang="de-DE" sz="2000" b="1" dirty="0" err="1" smtClean="0">
                <a:solidFill>
                  <a:schemeClr val="tx2"/>
                </a:solidFill>
              </a:rPr>
              <a:t>EOSC</a:t>
            </a:r>
            <a:r>
              <a:rPr lang="de-DE" b="1" dirty="0" smtClean="0">
                <a:solidFill>
                  <a:schemeClr val="tx2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1101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61108"/>
            <a:ext cx="1012910" cy="4484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452828" cy="781001"/>
          </a:xfrm>
        </p:spPr>
        <p:txBody>
          <a:bodyPr>
            <a:normAutofit/>
          </a:bodyPr>
          <a:lstStyle/>
          <a:p>
            <a:pPr algn="l"/>
            <a:r>
              <a:rPr lang="de-DE" sz="3600" dirty="0" smtClean="0"/>
              <a:t>Need a </a:t>
            </a:r>
            <a:r>
              <a:rPr lang="de-DE" sz="3600" dirty="0" err="1" smtClean="0"/>
              <a:t>Momentum</a:t>
            </a:r>
            <a:r>
              <a:rPr lang="de-DE" sz="3600" dirty="0" smtClean="0"/>
              <a:t> </a:t>
            </a:r>
            <a:r>
              <a:rPr lang="de-DE" sz="3600" dirty="0" err="1" smtClean="0"/>
              <a:t>to</a:t>
            </a:r>
            <a:r>
              <a:rPr lang="de-DE" sz="3600" dirty="0" smtClean="0"/>
              <a:t> Change</a:t>
            </a:r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1009635" y="1808820"/>
            <a:ext cx="7245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 smtClean="0">
                <a:solidFill>
                  <a:srgbClr val="C00000"/>
                </a:solidFill>
              </a:rPr>
              <a:t>Without</a:t>
            </a:r>
            <a:r>
              <a:rPr lang="de-DE" sz="2800" b="1" dirty="0" smtClean="0">
                <a:solidFill>
                  <a:srgbClr val="C00000"/>
                </a:solidFill>
              </a:rPr>
              <a:t> a </a:t>
            </a:r>
            <a:r>
              <a:rPr lang="de-DE" sz="2800" b="1" dirty="0" err="1" smtClean="0">
                <a:solidFill>
                  <a:srgbClr val="C00000"/>
                </a:solidFill>
              </a:rPr>
              <a:t>unifying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message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we</a:t>
            </a:r>
            <a:r>
              <a:rPr lang="de-DE" sz="2800" b="1" dirty="0" smtClean="0">
                <a:solidFill>
                  <a:srgbClr val="C00000"/>
                </a:solidFill>
              </a:rPr>
              <a:t> will talk </a:t>
            </a:r>
            <a:r>
              <a:rPr lang="de-DE" sz="2800" b="1" dirty="0" err="1" smtClean="0">
                <a:solidFill>
                  <a:srgbClr val="C00000"/>
                </a:solidFill>
              </a:rPr>
              <a:t>forever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de-DE" sz="2800" b="1" dirty="0" err="1" smtClean="0">
                <a:solidFill>
                  <a:srgbClr val="C00000"/>
                </a:solidFill>
              </a:rPr>
              <a:t>and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continue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with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our</a:t>
            </a:r>
            <a:r>
              <a:rPr lang="de-DE" sz="2800" b="1" dirty="0" smtClean="0">
                <a:solidFill>
                  <a:srgbClr val="C00000"/>
                </a:solidFill>
              </a:rPr>
              <a:t> </a:t>
            </a:r>
            <a:r>
              <a:rPr lang="de-DE" sz="2800" b="1" dirty="0" err="1" smtClean="0">
                <a:solidFill>
                  <a:srgbClr val="C00000"/>
                </a:solidFill>
              </a:rPr>
              <a:t>silos</a:t>
            </a:r>
            <a:r>
              <a:rPr lang="de-DE" sz="2800" b="1" dirty="0" smtClean="0">
                <a:solidFill>
                  <a:srgbClr val="C00000"/>
                </a:solidFill>
              </a:rPr>
              <a:t>. </a:t>
            </a:r>
            <a:endParaRPr lang="de-DE" sz="2800" dirty="0" smtClean="0">
              <a:solidFill>
                <a:srgbClr val="C00000"/>
              </a:solidFill>
            </a:endParaRPr>
          </a:p>
        </p:txBody>
      </p:sp>
      <p:pic>
        <p:nvPicPr>
          <p:cNvPr id="1030" name="Picture 6" descr="https://proxy.duckduckgo.com/iu/?u=https%3A%2F%2Ftse4.mm.bing.net%2Fth%3Fid%3DOIP.Ta-9uMTHHptLenJQwPdiVgHaEe%26pid%3DApi&amp;f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3519010"/>
            <a:ext cx="3321431" cy="200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6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412</Words>
  <Application>Microsoft Office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EOSC - Connecting to Communities - just a few thoughts -</vt:lpstr>
      <vt:lpstr>EOSC Situation </vt:lpstr>
      <vt:lpstr>Ideal Solution</vt:lpstr>
      <vt:lpstr>Technology Driven Activities</vt:lpstr>
      <vt:lpstr>About Convergence</vt:lpstr>
      <vt:lpstr>FAIR DOs</vt:lpstr>
      <vt:lpstr>Need a Momentum to 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EOSC - Connecting to Communities - just a few thoughts -</dc:title>
  <dc:creator>Peter</dc:creator>
  <cp:lastModifiedBy>Peter</cp:lastModifiedBy>
  <cp:revision>23</cp:revision>
  <cp:lastPrinted>2019-10-16T08:57:54Z</cp:lastPrinted>
  <dcterms:created xsi:type="dcterms:W3CDTF">2019-10-15T08:50:19Z</dcterms:created>
  <dcterms:modified xsi:type="dcterms:W3CDTF">2019-10-18T06:49:53Z</dcterms:modified>
</cp:coreProperties>
</file>