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6"/>
  </p:notesMasterIdLst>
  <p:sldIdLst>
    <p:sldId id="256" r:id="rId2"/>
    <p:sldId id="258" r:id="rId3"/>
    <p:sldId id="259" r:id="rId4"/>
    <p:sldId id="260" r:id="rId5"/>
  </p:sldIdLst>
  <p:sldSz cx="9144000" cy="5143500" type="screen16x9"/>
  <p:notesSz cx="6858000" cy="9144000"/>
  <p:embeddedFontLst>
    <p:embeddedFont>
      <p:font typeface="Merriweather" panose="020B0604020202020204" charset="0"/>
      <p:regular r:id="rId7"/>
      <p:bold r:id="rId8"/>
      <p:italic r:id="rId9"/>
      <p:boldItalic r:id="rId10"/>
    </p:embeddedFont>
    <p:embeddedFont>
      <p:font typeface="Roboto" panose="02000000000000000000" pitchFamily="2"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809CF2F-07B7-423E-B2B9-416DDF9AB70E}">
  <a:tblStyle styleId="{F809CF2F-07B7-423E-B2B9-416DDF9AB70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7" d="100"/>
          <a:sy n="157" d="100"/>
        </p:scale>
        <p:origin x="138" y="2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8c395c11c4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8c395c11c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e95221c0a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e95221c0a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e95221c0ae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e95221c0a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e95221c0ae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e95221c0a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8"/>
        <p:cNvGrpSpPr/>
        <p:nvPr/>
      </p:nvGrpSpPr>
      <p:grpSpPr>
        <a:xfrm>
          <a:off x="0" y="0"/>
          <a:ext cx="0" cy="0"/>
          <a:chOff x="0" y="0"/>
          <a:chExt cx="0" cy="0"/>
        </a:xfrm>
      </p:grpSpPr>
      <p:sp>
        <p:nvSpPr>
          <p:cNvPr id="59" name="Google Shape;59;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60" name="Google Shape;60;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61" name="Google Shape;61;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125"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1" name="Google Shape;21;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25" y="500925"/>
            <a:ext cx="3706500" cy="638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3" name="Google Shape;23;p4"/>
          <p:cNvSpPr txBox="1">
            <a:spLocks noGrp="1"/>
          </p:cNvSpPr>
          <p:nvPr>
            <p:ph type="body" idx="1"/>
          </p:nvPr>
        </p:nvSpPr>
        <p:spPr>
          <a:xfrm>
            <a:off x="4644675" y="500925"/>
            <a:ext cx="4166400" cy="4432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4"/>
          <p:cNvSpPr txBox="1">
            <a:spLocks noGrp="1"/>
          </p:cNvSpPr>
          <p:nvPr>
            <p:ph type="body" idx="2"/>
          </p:nvPr>
        </p:nvSpPr>
        <p:spPr>
          <a:xfrm>
            <a:off x="315425" y="1286175"/>
            <a:ext cx="3706500" cy="26973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rgbClr val="FFFFFF"/>
              </a:buClr>
              <a:buSzPts val="1300"/>
              <a:buChar char="●"/>
              <a:defRPr>
                <a:solidFill>
                  <a:srgbClr val="FFFFFF"/>
                </a:solidFill>
              </a:defRPr>
            </a:lvl1pPr>
            <a:lvl2pPr marL="914400" lvl="1" indent="-298450">
              <a:spcBef>
                <a:spcPts val="1600"/>
              </a:spcBef>
              <a:spcAft>
                <a:spcPts val="0"/>
              </a:spcAft>
              <a:buClr>
                <a:srgbClr val="FFFFFF"/>
              </a:buClr>
              <a:buSzPts val="1100"/>
              <a:buChar char="○"/>
              <a:defRPr>
                <a:solidFill>
                  <a:srgbClr val="FFFFFF"/>
                </a:solidFill>
              </a:defRPr>
            </a:lvl2pPr>
            <a:lvl3pPr marL="1371600" lvl="2" indent="-298450">
              <a:spcBef>
                <a:spcPts val="1600"/>
              </a:spcBef>
              <a:spcAft>
                <a:spcPts val="0"/>
              </a:spcAft>
              <a:buClr>
                <a:srgbClr val="FFFFFF"/>
              </a:buClr>
              <a:buSzPts val="1100"/>
              <a:buChar char="■"/>
              <a:defRPr>
                <a:solidFill>
                  <a:srgbClr val="FFFFFF"/>
                </a:solidFill>
              </a:defRPr>
            </a:lvl3pPr>
            <a:lvl4pPr marL="1828800" lvl="3" indent="-298450">
              <a:spcBef>
                <a:spcPts val="1600"/>
              </a:spcBef>
              <a:spcAft>
                <a:spcPts val="0"/>
              </a:spcAft>
              <a:buClr>
                <a:srgbClr val="FFFFFF"/>
              </a:buClr>
              <a:buSzPts val="1100"/>
              <a:buChar char="●"/>
              <a:defRPr>
                <a:solidFill>
                  <a:srgbClr val="FFFFFF"/>
                </a:solidFill>
              </a:defRPr>
            </a:lvl4pPr>
            <a:lvl5pPr marL="2286000" lvl="4" indent="-298450">
              <a:spcBef>
                <a:spcPts val="1600"/>
              </a:spcBef>
              <a:spcAft>
                <a:spcPts val="0"/>
              </a:spcAft>
              <a:buClr>
                <a:srgbClr val="FFFFFF"/>
              </a:buClr>
              <a:buSzPts val="1100"/>
              <a:buChar char="○"/>
              <a:defRPr>
                <a:solidFill>
                  <a:srgbClr val="FFFFFF"/>
                </a:solidFill>
              </a:defRPr>
            </a:lvl5pPr>
            <a:lvl6pPr marL="2743200" lvl="5" indent="-298450">
              <a:spcBef>
                <a:spcPts val="1600"/>
              </a:spcBef>
              <a:spcAft>
                <a:spcPts val="0"/>
              </a:spcAft>
              <a:buClr>
                <a:srgbClr val="FFFFFF"/>
              </a:buClr>
              <a:buSzPts val="1100"/>
              <a:buChar char="■"/>
              <a:defRPr>
                <a:solidFill>
                  <a:srgbClr val="FFFFFF"/>
                </a:solidFill>
              </a:defRPr>
            </a:lvl6pPr>
            <a:lvl7pPr marL="3200400" lvl="6" indent="-298450">
              <a:spcBef>
                <a:spcPts val="1600"/>
              </a:spcBef>
              <a:spcAft>
                <a:spcPts val="0"/>
              </a:spcAft>
              <a:buClr>
                <a:srgbClr val="FFFFFF"/>
              </a:buClr>
              <a:buSzPts val="1100"/>
              <a:buChar char="●"/>
              <a:defRPr>
                <a:solidFill>
                  <a:srgbClr val="FFFFFF"/>
                </a:solidFill>
              </a:defRPr>
            </a:lvl7pPr>
            <a:lvl8pPr marL="3657600" lvl="7" indent="-298450">
              <a:spcBef>
                <a:spcPts val="1600"/>
              </a:spcBef>
              <a:spcAft>
                <a:spcPts val="0"/>
              </a:spcAft>
              <a:buClr>
                <a:srgbClr val="FFFFFF"/>
              </a:buClr>
              <a:buSzPts val="1100"/>
              <a:buChar char="○"/>
              <a:defRPr>
                <a:solidFill>
                  <a:srgbClr val="FFFFFF"/>
                </a:solidFill>
              </a:defRPr>
            </a:lvl8pPr>
            <a:lvl9pPr marL="4114800" lvl="8" indent="-298450">
              <a:spcBef>
                <a:spcPts val="1600"/>
              </a:spcBef>
              <a:spcAft>
                <a:spcPts val="1600"/>
              </a:spcAft>
              <a:buClr>
                <a:srgbClr val="FFFFFF"/>
              </a:buClr>
              <a:buSzPts val="1100"/>
              <a:buChar char="■"/>
              <a:defRPr>
                <a:solidFill>
                  <a:srgbClr val="FFFFFF"/>
                </a:solidFill>
              </a:defRPr>
            </a:lvl9pPr>
          </a:lstStyle>
          <a:p>
            <a:endParaRPr/>
          </a:p>
        </p:txBody>
      </p:sp>
      <p:sp>
        <p:nvSpPr>
          <p:cNvPr id="26" name="Google Shape;26;p4"/>
          <p:cNvSpPr txBox="1">
            <a:spLocks noGrp="1"/>
          </p:cNvSpPr>
          <p:nvPr>
            <p:ph type="body" idx="3"/>
          </p:nvPr>
        </p:nvSpPr>
        <p:spPr>
          <a:xfrm>
            <a:off x="3154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sp>
        <p:nvSpPr>
          <p:cNvPr id="28" name="Google Shape;28;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0" name="Google Shape;30;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Google Shape;31;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2" name="Google Shape;32;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6" name="Google Shape;36;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p:nvPr/>
        </p:nvSpPr>
        <p:spPr>
          <a:xfrm>
            <a:off x="4840017"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p:nvPr/>
        </p:nvSpPr>
        <p:spPr>
          <a:xfrm>
            <a:off x="4839900"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40" name="Google Shape;40;p7"/>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41" name="Google Shape;41;p7"/>
          <p:cNvSpPr txBox="1">
            <a:spLocks noGrp="1"/>
          </p:cNvSpPr>
          <p:nvPr>
            <p:ph type="title"/>
          </p:nvPr>
        </p:nvSpPr>
        <p:spPr>
          <a:xfrm>
            <a:off x="5264725" y="500925"/>
            <a:ext cx="3706500" cy="638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2" name="Google Shape;42;p7"/>
          <p:cNvSpPr txBox="1">
            <a:spLocks noGrp="1"/>
          </p:cNvSpPr>
          <p:nvPr>
            <p:ph type="body" idx="1"/>
          </p:nvPr>
        </p:nvSpPr>
        <p:spPr>
          <a:xfrm>
            <a:off x="301275" y="500925"/>
            <a:ext cx="4166400" cy="44322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43" name="Google Shape;43;p7"/>
          <p:cNvSpPr txBox="1">
            <a:spLocks noGrp="1"/>
          </p:cNvSpPr>
          <p:nvPr>
            <p:ph type="body" idx="2"/>
          </p:nvPr>
        </p:nvSpPr>
        <p:spPr>
          <a:xfrm>
            <a:off x="5192225" y="1286175"/>
            <a:ext cx="3706500" cy="26973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Clr>
                <a:srgbClr val="FFFFFF"/>
              </a:buClr>
              <a:buSzPts val="1300"/>
              <a:buChar char="●"/>
              <a:defRPr>
                <a:solidFill>
                  <a:srgbClr val="FFFFFF"/>
                </a:solidFill>
              </a:defRPr>
            </a:lvl1pPr>
            <a:lvl2pPr marL="914400" lvl="1" indent="-298450" rtl="0">
              <a:spcBef>
                <a:spcPts val="1600"/>
              </a:spcBef>
              <a:spcAft>
                <a:spcPts val="0"/>
              </a:spcAft>
              <a:buClr>
                <a:srgbClr val="FFFFFF"/>
              </a:buClr>
              <a:buSzPts val="1100"/>
              <a:buChar char="○"/>
              <a:defRPr>
                <a:solidFill>
                  <a:srgbClr val="FFFFFF"/>
                </a:solidFill>
              </a:defRPr>
            </a:lvl2pPr>
            <a:lvl3pPr marL="1371600" lvl="2" indent="-298450" rtl="0">
              <a:spcBef>
                <a:spcPts val="1600"/>
              </a:spcBef>
              <a:spcAft>
                <a:spcPts val="0"/>
              </a:spcAft>
              <a:buClr>
                <a:srgbClr val="FFFFFF"/>
              </a:buClr>
              <a:buSzPts val="1100"/>
              <a:buChar char="■"/>
              <a:defRPr>
                <a:solidFill>
                  <a:srgbClr val="FFFFFF"/>
                </a:solidFill>
              </a:defRPr>
            </a:lvl3pPr>
            <a:lvl4pPr marL="1828800" lvl="3" indent="-298450" rtl="0">
              <a:spcBef>
                <a:spcPts val="1600"/>
              </a:spcBef>
              <a:spcAft>
                <a:spcPts val="0"/>
              </a:spcAft>
              <a:buClr>
                <a:srgbClr val="FFFFFF"/>
              </a:buClr>
              <a:buSzPts val="1100"/>
              <a:buChar char="●"/>
              <a:defRPr>
                <a:solidFill>
                  <a:srgbClr val="FFFFFF"/>
                </a:solidFill>
              </a:defRPr>
            </a:lvl4pPr>
            <a:lvl5pPr marL="2286000" lvl="4" indent="-298450" rtl="0">
              <a:spcBef>
                <a:spcPts val="1600"/>
              </a:spcBef>
              <a:spcAft>
                <a:spcPts val="0"/>
              </a:spcAft>
              <a:buClr>
                <a:srgbClr val="FFFFFF"/>
              </a:buClr>
              <a:buSzPts val="1100"/>
              <a:buChar char="○"/>
              <a:defRPr>
                <a:solidFill>
                  <a:srgbClr val="FFFFFF"/>
                </a:solidFill>
              </a:defRPr>
            </a:lvl5pPr>
            <a:lvl6pPr marL="2743200" lvl="5" indent="-298450" rtl="0">
              <a:spcBef>
                <a:spcPts val="1600"/>
              </a:spcBef>
              <a:spcAft>
                <a:spcPts val="0"/>
              </a:spcAft>
              <a:buClr>
                <a:srgbClr val="FFFFFF"/>
              </a:buClr>
              <a:buSzPts val="1100"/>
              <a:buChar char="■"/>
              <a:defRPr>
                <a:solidFill>
                  <a:srgbClr val="FFFFFF"/>
                </a:solidFill>
              </a:defRPr>
            </a:lvl6pPr>
            <a:lvl7pPr marL="3200400" lvl="6" indent="-298450" rtl="0">
              <a:spcBef>
                <a:spcPts val="1600"/>
              </a:spcBef>
              <a:spcAft>
                <a:spcPts val="0"/>
              </a:spcAft>
              <a:buClr>
                <a:srgbClr val="FFFFFF"/>
              </a:buClr>
              <a:buSzPts val="1100"/>
              <a:buChar char="●"/>
              <a:defRPr>
                <a:solidFill>
                  <a:srgbClr val="FFFFFF"/>
                </a:solidFill>
              </a:defRPr>
            </a:lvl7pPr>
            <a:lvl8pPr marL="3657600" lvl="7" indent="-298450" rtl="0">
              <a:spcBef>
                <a:spcPts val="1600"/>
              </a:spcBef>
              <a:spcAft>
                <a:spcPts val="0"/>
              </a:spcAft>
              <a:buClr>
                <a:srgbClr val="FFFFFF"/>
              </a:buClr>
              <a:buSzPts val="1100"/>
              <a:buChar char="○"/>
              <a:defRPr>
                <a:solidFill>
                  <a:srgbClr val="FFFFFF"/>
                </a:solidFill>
              </a:defRPr>
            </a:lvl8pPr>
            <a:lvl9pPr marL="4114800" lvl="8" indent="-298450" rtl="0">
              <a:spcBef>
                <a:spcPts val="1600"/>
              </a:spcBef>
              <a:spcAft>
                <a:spcPts val="1600"/>
              </a:spcAft>
              <a:buClr>
                <a:srgbClr val="FFFFFF"/>
              </a:buClr>
              <a:buSzPts val="1100"/>
              <a:buChar char="■"/>
              <a:defRPr>
                <a:solidFill>
                  <a:srgbClr val="FFFFFF"/>
                </a:solidFill>
              </a:defRPr>
            </a:lvl9pPr>
          </a:lstStyle>
          <a:p>
            <a:endParaRPr/>
          </a:p>
        </p:txBody>
      </p:sp>
      <p:sp>
        <p:nvSpPr>
          <p:cNvPr id="44" name="Google Shape;44;p7"/>
          <p:cNvSpPr txBox="1">
            <a:spLocks noGrp="1"/>
          </p:cNvSpPr>
          <p:nvPr>
            <p:ph type="body" idx="3"/>
          </p:nvPr>
        </p:nvSpPr>
        <p:spPr>
          <a:xfrm>
            <a:off x="51922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lnSpc>
                <a:spcPct val="100000"/>
              </a:lnSpc>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7" name="Google Shape;4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51" name="Google Shape;51;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52" name="Google Shape;52;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3" name="Google Shape;5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7" name="Google Shape;5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3"/>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Session</a:t>
            </a:r>
            <a:endParaRPr/>
          </a:p>
        </p:txBody>
      </p:sp>
      <p:sp>
        <p:nvSpPr>
          <p:cNvPr id="69" name="Google Shape;69;p13"/>
          <p:cNvSpPr txBox="1">
            <a:spLocks noGrp="1"/>
          </p:cNvSpPr>
          <p:nvPr>
            <p:ph type="body" idx="1"/>
          </p:nvPr>
        </p:nvSpPr>
        <p:spPr>
          <a:xfrm>
            <a:off x="311700" y="1505700"/>
            <a:ext cx="4128000" cy="32868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The remainder of today’s class will comprise the </a:t>
            </a:r>
            <a:r>
              <a:rPr lang="en" b="1" i="1">
                <a:solidFill>
                  <a:srgbClr val="FF0000"/>
                </a:solidFill>
              </a:rPr>
              <a:t>problem solving session</a:t>
            </a:r>
            <a:r>
              <a:rPr lang="en"/>
              <a:t> (</a:t>
            </a:r>
            <a:r>
              <a:rPr lang="en" b="1" i="1">
                <a:solidFill>
                  <a:srgbClr val="FF0000"/>
                </a:solidFill>
              </a:rPr>
              <a:t>PSS</a:t>
            </a:r>
            <a:r>
              <a:rPr lang="en"/>
              <a:t>).</a:t>
            </a:r>
            <a:endParaRPr/>
          </a:p>
          <a:p>
            <a:pPr marL="457200" lvl="0" indent="-311150" algn="l" rtl="0">
              <a:spcBef>
                <a:spcPts val="0"/>
              </a:spcBef>
              <a:spcAft>
                <a:spcPts val="0"/>
              </a:spcAft>
              <a:buSzPts val="1300"/>
              <a:buChar char="●"/>
            </a:pPr>
            <a:r>
              <a:rPr lang="en"/>
              <a:t>Your instructor will divide you into </a:t>
            </a:r>
            <a:r>
              <a:rPr lang="en" b="1" i="1">
                <a:solidFill>
                  <a:srgbClr val="FF0000"/>
                </a:solidFill>
              </a:rPr>
              <a:t>teams of 3 or 4 students</a:t>
            </a:r>
            <a:r>
              <a:rPr lang="en"/>
              <a:t>.</a:t>
            </a:r>
            <a:endParaRPr/>
          </a:p>
          <a:p>
            <a:pPr marL="457200" lvl="0" indent="-311150" algn="l" rtl="0">
              <a:spcBef>
                <a:spcPts val="0"/>
              </a:spcBef>
              <a:spcAft>
                <a:spcPts val="0"/>
              </a:spcAft>
              <a:buSzPts val="1300"/>
              <a:buChar char="●"/>
            </a:pPr>
            <a:r>
              <a:rPr lang="en"/>
              <a:t>Each team will </a:t>
            </a:r>
            <a:r>
              <a:rPr lang="en" b="1" i="1">
                <a:solidFill>
                  <a:srgbClr val="FF0000"/>
                </a:solidFill>
              </a:rPr>
              <a:t>work together</a:t>
            </a:r>
            <a:r>
              <a:rPr lang="en"/>
              <a:t> to solve the following problems over the course of </a:t>
            </a:r>
            <a:r>
              <a:rPr lang="en" b="1" i="1">
                <a:solidFill>
                  <a:srgbClr val="FF0000"/>
                </a:solidFill>
              </a:rPr>
              <a:t>20-30 minutes</a:t>
            </a:r>
            <a:r>
              <a:rPr lang="en"/>
              <a:t>.</a:t>
            </a:r>
            <a:endParaRPr/>
          </a:p>
          <a:p>
            <a:pPr marL="914400" lvl="1" indent="-298450" algn="l" rtl="0">
              <a:spcBef>
                <a:spcPts val="0"/>
              </a:spcBef>
              <a:spcAft>
                <a:spcPts val="0"/>
              </a:spcAft>
              <a:buSzPts val="1100"/>
              <a:buChar char="○"/>
            </a:pPr>
            <a:r>
              <a:rPr lang="en"/>
              <a:t>You may work on paper, a white board, or digitally as determined by your instructor.</a:t>
            </a:r>
            <a:endParaRPr/>
          </a:p>
          <a:p>
            <a:pPr marL="914400" lvl="1" indent="-298450" algn="l" rtl="0">
              <a:spcBef>
                <a:spcPts val="0"/>
              </a:spcBef>
              <a:spcAft>
                <a:spcPts val="0"/>
              </a:spcAft>
              <a:buSzPts val="1100"/>
              <a:buChar char="○"/>
            </a:pPr>
            <a:r>
              <a:rPr lang="en"/>
              <a:t>You will submit your solution by pushing it to GitHub before the end of class.</a:t>
            </a:r>
            <a:endParaRPr/>
          </a:p>
          <a:p>
            <a:pPr marL="457200" lvl="0" indent="-311150" algn="l" rtl="0">
              <a:spcBef>
                <a:spcPts val="0"/>
              </a:spcBef>
              <a:spcAft>
                <a:spcPts val="0"/>
              </a:spcAft>
              <a:buSzPts val="1300"/>
              <a:buChar char="●"/>
            </a:pPr>
            <a:r>
              <a:rPr lang="en"/>
              <a:t>Your instructor will go over the solution before the end of class.</a:t>
            </a:r>
            <a:endParaRPr/>
          </a:p>
          <a:p>
            <a:pPr marL="457200" lvl="0" indent="-311150" algn="l" rtl="0">
              <a:spcBef>
                <a:spcPts val="0"/>
              </a:spcBef>
              <a:spcAft>
                <a:spcPts val="0"/>
              </a:spcAft>
              <a:buSzPts val="1300"/>
              <a:buChar char="●"/>
            </a:pPr>
            <a:r>
              <a:rPr lang="en"/>
              <a:t>If there is any time remaining, you will begin work on your homework assignment.</a:t>
            </a:r>
            <a:endParaRPr/>
          </a:p>
        </p:txBody>
      </p:sp>
      <p:sp>
        <p:nvSpPr>
          <p:cNvPr id="70" name="Google Shape;70;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71" name="Google Shape;71;p13"/>
          <p:cNvSpPr txBox="1">
            <a:spLocks noGrp="1"/>
          </p:cNvSpPr>
          <p:nvPr>
            <p:ph type="body" idx="4294967295"/>
          </p:nvPr>
        </p:nvSpPr>
        <p:spPr>
          <a:xfrm>
            <a:off x="4759575" y="3528444"/>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Arial"/>
                <a:ea typeface="Arial"/>
                <a:cs typeface="Arial"/>
                <a:sym typeface="Arial"/>
              </a:rPr>
              <a:t>Class participation is a significant part of your grade (20%). This includes in class activities and the problem solving session.</a:t>
            </a:r>
            <a:endParaRPr sz="1200">
              <a:solidFill>
                <a:srgbClr val="000000"/>
              </a:solidFill>
              <a:latin typeface="Arial"/>
              <a:ea typeface="Arial"/>
              <a:cs typeface="Arial"/>
              <a:sym typeface="Arial"/>
            </a:endParaRPr>
          </a:p>
        </p:txBody>
      </p:sp>
      <p:sp>
        <p:nvSpPr>
          <p:cNvPr id="72" name="Google Shape;72;p13"/>
          <p:cNvSpPr txBox="1">
            <a:spLocks noGrp="1"/>
          </p:cNvSpPr>
          <p:nvPr>
            <p:ph type="body" idx="4294967295"/>
          </p:nvPr>
        </p:nvSpPr>
        <p:spPr>
          <a:xfrm>
            <a:off x="4759575" y="4315619"/>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Arial"/>
                <a:ea typeface="Arial"/>
                <a:cs typeface="Arial"/>
                <a:sym typeface="Arial"/>
              </a:rPr>
              <a:t>Your graders will grade your participation by verifying that you pushed your solutions before the end of the class period each day.</a:t>
            </a:r>
            <a:endParaRPr sz="1200">
              <a:solidFill>
                <a:srgbClr val="000000"/>
              </a:solidFill>
              <a:latin typeface="Arial"/>
              <a:ea typeface="Arial"/>
              <a:cs typeface="Arial"/>
              <a:sym typeface="Arial"/>
            </a:endParaRPr>
          </a:p>
        </p:txBody>
      </p:sp>
      <p:pic>
        <p:nvPicPr>
          <p:cNvPr id="73" name="Google Shape;73;p13"/>
          <p:cNvPicPr preferRelativeResize="0"/>
          <p:nvPr/>
        </p:nvPicPr>
        <p:blipFill>
          <a:blip r:embed="rId3">
            <a:alphaModFix/>
          </a:blip>
          <a:stretch>
            <a:fillRect/>
          </a:stretch>
        </p:blipFill>
        <p:spPr>
          <a:xfrm>
            <a:off x="4759574" y="1386736"/>
            <a:ext cx="3706500" cy="2035232"/>
          </a:xfrm>
          <a:prstGeom prst="rect">
            <a:avLst/>
          </a:prstGeom>
          <a:noFill/>
          <a:ln w="19050" cap="flat" cmpd="sng">
            <a:solidFill>
              <a:srgbClr val="666666"/>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88" name="Google Shape;88;p15"/>
          <p:cNvSpPr txBox="1">
            <a:spLocks noGrp="1"/>
          </p:cNvSpPr>
          <p:nvPr>
            <p:ph type="title"/>
          </p:nvPr>
        </p:nvSpPr>
        <p:spPr>
          <a:xfrm>
            <a:off x="311725" y="2723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1</a:t>
            </a:r>
            <a:endParaRPr dirty="0"/>
          </a:p>
        </p:txBody>
      </p:sp>
      <p:sp>
        <p:nvSpPr>
          <p:cNvPr id="89" name="Google Shape;89;p15"/>
          <p:cNvSpPr txBox="1">
            <a:spLocks noGrp="1"/>
          </p:cNvSpPr>
          <p:nvPr>
            <p:ph type="body" idx="2"/>
          </p:nvPr>
        </p:nvSpPr>
        <p:spPr>
          <a:xfrm>
            <a:off x="315425" y="1057575"/>
            <a:ext cx="3706500" cy="3560945"/>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dirty="0"/>
              <a:t>Making and overcoming mistakes is an essential part of problem solving.</a:t>
            </a:r>
            <a:endParaRPr dirty="0"/>
          </a:p>
          <a:p>
            <a:pPr marL="0" lvl="0" indent="0" algn="l" rtl="0">
              <a:spcBef>
                <a:spcPts val="1600"/>
              </a:spcBef>
              <a:spcAft>
                <a:spcPts val="0"/>
              </a:spcAft>
              <a:buNone/>
            </a:pPr>
            <a:r>
              <a:rPr lang="en" dirty="0"/>
              <a:t>Talk with your team and identify </a:t>
            </a:r>
            <a:r>
              <a:rPr lang="en" b="1" i="1" dirty="0">
                <a:solidFill>
                  <a:srgbClr val="EA9999"/>
                </a:solidFill>
              </a:rPr>
              <a:t>at least three mistakes</a:t>
            </a:r>
            <a:r>
              <a:rPr lang="en" dirty="0"/>
              <a:t> that you made and overcame throughout any of the class activities in this unit. Did any of you make the same kind of mistake? </a:t>
            </a:r>
            <a:endParaRPr dirty="0"/>
          </a:p>
          <a:p>
            <a:pPr marL="0" lvl="0" indent="0" algn="l" rtl="0">
              <a:spcBef>
                <a:spcPts val="1600"/>
              </a:spcBef>
              <a:spcAft>
                <a:spcPts val="1600"/>
              </a:spcAft>
              <a:buNone/>
            </a:pPr>
            <a:r>
              <a:rPr lang="en" dirty="0"/>
              <a:t>Be sure to describe specifically what you did to overcome each mistake. Did you look up the solution in the slides? Ask for help on the Discord server? Go to office hours? Something else?</a:t>
            </a:r>
            <a:endParaRPr dirty="0"/>
          </a:p>
        </p:txBody>
      </p:sp>
      <p:graphicFrame>
        <p:nvGraphicFramePr>
          <p:cNvPr id="90" name="Google Shape;90;p15"/>
          <p:cNvGraphicFramePr/>
          <p:nvPr/>
        </p:nvGraphicFramePr>
        <p:xfrm>
          <a:off x="4485000" y="317175"/>
          <a:ext cx="4311725" cy="4546600"/>
        </p:xfrm>
        <a:graphic>
          <a:graphicData uri="http://schemas.openxmlformats.org/drawingml/2006/table">
            <a:tbl>
              <a:tblPr>
                <a:noFill/>
                <a:tableStyleId>{F809CF2F-07B7-423E-B2B9-416DDF9AB70E}</a:tableStyleId>
              </a:tblPr>
              <a:tblGrid>
                <a:gridCol w="4311725">
                  <a:extLst>
                    <a:ext uri="{9D8B030D-6E8A-4147-A177-3AD203B41FA5}">
                      <a16:colId xmlns:a16="http://schemas.microsoft.com/office/drawing/2014/main" val="20000"/>
                    </a:ext>
                  </a:extLst>
                </a:gridCol>
              </a:tblGrid>
              <a:tr h="1136650">
                <a:tc>
                  <a:txBody>
                    <a:bodyPr/>
                    <a:lstStyle/>
                    <a:p>
                      <a:pPr marL="0" lvl="0" indent="0" algn="l" rtl="0">
                        <a:spcBef>
                          <a:spcPts val="0"/>
                        </a:spcBef>
                        <a:spcAft>
                          <a:spcPts val="0"/>
                        </a:spcAft>
                        <a:buNone/>
                      </a:pP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136650">
                <a:tc>
                  <a:txBody>
                    <a:bodyPr/>
                    <a:lstStyle/>
                    <a:p>
                      <a:pPr marL="0" lvl="0" indent="0" algn="l" rtl="0">
                        <a:spcBef>
                          <a:spcPts val="0"/>
                        </a:spcBef>
                        <a:spcAft>
                          <a:spcPts val="0"/>
                        </a:spcAft>
                        <a:buNone/>
                      </a:pP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136650">
                <a:tc>
                  <a:txBody>
                    <a:bodyPr/>
                    <a:lstStyle/>
                    <a:p>
                      <a:pPr marL="0" lvl="0" indent="0" algn="l" rtl="0">
                        <a:spcBef>
                          <a:spcPts val="0"/>
                        </a:spcBef>
                        <a:spcAft>
                          <a:spcPts val="0"/>
                        </a:spcAft>
                        <a:buNone/>
                      </a:pP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136650">
                <a:tc>
                  <a:txBody>
                    <a:bodyPr/>
                    <a:lstStyle/>
                    <a:p>
                      <a:pPr marL="0" lvl="0" indent="0" algn="l" rtl="0">
                        <a:spcBef>
                          <a:spcPts val="0"/>
                        </a:spcBef>
                        <a:spcAft>
                          <a:spcPts val="0"/>
                        </a:spcAft>
                        <a:buNone/>
                      </a:pP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sldNum" idx="12"/>
          </p:nvPr>
        </p:nvSpPr>
        <p:spPr>
          <a:xfrm>
            <a:off x="90453" y="4663225"/>
            <a:ext cx="30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96" name="Google Shape;96;p16"/>
          <p:cNvSpPr txBox="1">
            <a:spLocks noGrp="1"/>
          </p:cNvSpPr>
          <p:nvPr>
            <p:ph type="title"/>
          </p:nvPr>
        </p:nvSpPr>
        <p:spPr>
          <a:xfrm>
            <a:off x="5264725" y="5009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2</a:t>
            </a:r>
            <a:endParaRPr/>
          </a:p>
        </p:txBody>
      </p:sp>
      <p:sp>
        <p:nvSpPr>
          <p:cNvPr id="97" name="Google Shape;97;p16"/>
          <p:cNvSpPr txBox="1">
            <a:spLocks noGrp="1"/>
          </p:cNvSpPr>
          <p:nvPr>
            <p:ph type="body" idx="2"/>
          </p:nvPr>
        </p:nvSpPr>
        <p:spPr>
          <a:xfrm>
            <a:off x="5192225" y="1286175"/>
            <a:ext cx="3706500" cy="24060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Each entry in a Git log contains 4 pieces of information.</a:t>
            </a:r>
            <a:endParaRPr/>
          </a:p>
          <a:p>
            <a:pPr marL="0" lvl="0" indent="0" algn="l" rtl="0">
              <a:spcBef>
                <a:spcPts val="1600"/>
              </a:spcBef>
              <a:spcAft>
                <a:spcPts val="0"/>
              </a:spcAft>
              <a:buNone/>
            </a:pPr>
            <a:r>
              <a:rPr lang="en"/>
              <a:t>Describe each piece of information and under which circumstances it might be useful.</a:t>
            </a:r>
            <a:endParaRPr/>
          </a:p>
          <a:p>
            <a:pPr marL="0" lvl="0" indent="0" algn="l" rtl="0">
              <a:spcBef>
                <a:spcPts val="1600"/>
              </a:spcBef>
              <a:spcAft>
                <a:spcPts val="1600"/>
              </a:spcAft>
              <a:buNone/>
            </a:pPr>
            <a:r>
              <a:rPr lang="en"/>
              <a:t>Consider how the usefulness of the log would be affected by the the frequency of commits and the quality of the comments that you use when you commit to the repository.</a:t>
            </a:r>
            <a:endParaRPr/>
          </a:p>
        </p:txBody>
      </p:sp>
      <p:graphicFrame>
        <p:nvGraphicFramePr>
          <p:cNvPr id="98" name="Google Shape;98;p16"/>
          <p:cNvGraphicFramePr/>
          <p:nvPr/>
        </p:nvGraphicFramePr>
        <p:xfrm>
          <a:off x="452375" y="201575"/>
          <a:ext cx="4190825" cy="4781475"/>
        </p:xfrm>
        <a:graphic>
          <a:graphicData uri="http://schemas.openxmlformats.org/drawingml/2006/table">
            <a:tbl>
              <a:tblPr>
                <a:noFill/>
                <a:tableStyleId>{F809CF2F-07B7-423E-B2B9-416DDF9AB70E}</a:tableStyleId>
              </a:tblPr>
              <a:tblGrid>
                <a:gridCol w="4190825">
                  <a:extLst>
                    <a:ext uri="{9D8B030D-6E8A-4147-A177-3AD203B41FA5}">
                      <a16:colId xmlns:a16="http://schemas.microsoft.com/office/drawing/2014/main" val="20000"/>
                    </a:ext>
                  </a:extLst>
                </a:gridCol>
              </a:tblGrid>
              <a:tr h="1206950">
                <a:tc>
                  <a:txBody>
                    <a:bodyPr/>
                    <a:lstStyle/>
                    <a:p>
                      <a:pPr marL="0" lvl="0" indent="0" algn="l" rtl="0">
                        <a:spcBef>
                          <a:spcPts val="0"/>
                        </a:spcBef>
                        <a:spcAft>
                          <a:spcPts val="0"/>
                        </a:spcAft>
                        <a:buNone/>
                      </a:pP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206950">
                <a:tc>
                  <a:txBody>
                    <a:bodyPr/>
                    <a:lstStyle/>
                    <a:p>
                      <a:pPr marL="0" lvl="0" indent="0" algn="l" rtl="0">
                        <a:spcBef>
                          <a:spcPts val="0"/>
                        </a:spcBef>
                        <a:spcAft>
                          <a:spcPts val="0"/>
                        </a:spcAft>
                        <a:buNone/>
                      </a:pP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206950">
                <a:tc>
                  <a:txBody>
                    <a:bodyPr/>
                    <a:lstStyle/>
                    <a:p>
                      <a:pPr marL="0" lvl="0" indent="0" algn="l" rtl="0">
                        <a:spcBef>
                          <a:spcPts val="0"/>
                        </a:spcBef>
                        <a:spcAft>
                          <a:spcPts val="0"/>
                        </a:spcAft>
                        <a:buNone/>
                      </a:pP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160625">
                <a:tc>
                  <a:txBody>
                    <a:bodyPr/>
                    <a:lstStyle/>
                    <a:p>
                      <a:pPr marL="0" lvl="0" indent="0" algn="l" rtl="0">
                        <a:spcBef>
                          <a:spcPts val="0"/>
                        </a:spcBef>
                        <a:spcAft>
                          <a:spcPts val="0"/>
                        </a:spcAft>
                        <a:buNone/>
                      </a:pP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7"/>
          <p:cNvSpPr txBox="1">
            <a:spLocks noGrp="1"/>
          </p:cNvSpPr>
          <p:nvPr>
            <p:ph type="title"/>
          </p:nvPr>
        </p:nvSpPr>
        <p:spPr>
          <a:xfrm>
            <a:off x="311725" y="5009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3</a:t>
            </a:r>
            <a:endParaRPr dirty="0"/>
          </a:p>
        </p:txBody>
      </p:sp>
      <p:sp>
        <p:nvSpPr>
          <p:cNvPr id="104" name="Google Shape;104;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105" name="Google Shape;105;p17"/>
          <p:cNvSpPr txBox="1">
            <a:spLocks noGrp="1"/>
          </p:cNvSpPr>
          <p:nvPr>
            <p:ph type="body" idx="2"/>
          </p:nvPr>
        </p:nvSpPr>
        <p:spPr>
          <a:xfrm>
            <a:off x="315425" y="1139025"/>
            <a:ext cx="3706500" cy="3072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Together with your team, brainstorm a solution for each of the situations/problems listed to the left.</a:t>
            </a:r>
            <a:endParaRPr dirty="0"/>
          </a:p>
        </p:txBody>
      </p:sp>
      <p:graphicFrame>
        <p:nvGraphicFramePr>
          <p:cNvPr id="106" name="Google Shape;106;p17"/>
          <p:cNvGraphicFramePr/>
          <p:nvPr/>
        </p:nvGraphicFramePr>
        <p:xfrm>
          <a:off x="4456650" y="190550"/>
          <a:ext cx="4451775" cy="4548875"/>
        </p:xfrm>
        <a:graphic>
          <a:graphicData uri="http://schemas.openxmlformats.org/drawingml/2006/table">
            <a:tbl>
              <a:tblPr>
                <a:noFill/>
                <a:tableStyleId>{F809CF2F-07B7-423E-B2B9-416DDF9AB70E}</a:tableStyleId>
              </a:tblPr>
              <a:tblGrid>
                <a:gridCol w="4451775">
                  <a:extLst>
                    <a:ext uri="{9D8B030D-6E8A-4147-A177-3AD203B41FA5}">
                      <a16:colId xmlns:a16="http://schemas.microsoft.com/office/drawing/2014/main" val="20000"/>
                    </a:ext>
                  </a:extLst>
                </a:gridCol>
              </a:tblGrid>
              <a:tr h="909775">
                <a:tc>
                  <a:txBody>
                    <a:bodyPr/>
                    <a:lstStyle/>
                    <a:p>
                      <a:pPr marL="0" lvl="0" indent="0" algn="l" rtl="0">
                        <a:spcBef>
                          <a:spcPts val="0"/>
                        </a:spcBef>
                        <a:spcAft>
                          <a:spcPts val="0"/>
                        </a:spcAft>
                        <a:buNone/>
                      </a:pPr>
                      <a:r>
                        <a:rPr lang="en" sz="1000"/>
                        <a:t>You continue a work in progress on a new computer.</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909775">
                <a:tc>
                  <a:txBody>
                    <a:bodyPr/>
                    <a:lstStyle/>
                    <a:p>
                      <a:pPr marL="0" lvl="0" indent="0" algn="l" rtl="0">
                        <a:spcBef>
                          <a:spcPts val="0"/>
                        </a:spcBef>
                        <a:spcAft>
                          <a:spcPts val="0"/>
                        </a:spcAft>
                        <a:buNone/>
                      </a:pPr>
                      <a:r>
                        <a:rPr lang="en" sz="1000"/>
                        <a:t>You accidentally delete the file “important.txt”.</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909775">
                <a:tc>
                  <a:txBody>
                    <a:bodyPr/>
                    <a:lstStyle/>
                    <a:p>
                      <a:pPr marL="0" lvl="0" indent="0" algn="l" rtl="0">
                        <a:spcBef>
                          <a:spcPts val="0"/>
                        </a:spcBef>
                        <a:spcAft>
                          <a:spcPts val="0"/>
                        </a:spcAft>
                        <a:buNone/>
                      </a:pPr>
                      <a:r>
                        <a:rPr lang="en" sz="1000"/>
                        <a:t>You want to reuse a file from a previous assignment.</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909775">
                <a:tc>
                  <a:txBody>
                    <a:bodyPr/>
                    <a:lstStyle/>
                    <a:p>
                      <a:pPr marL="0" lvl="0" indent="0" algn="l" rtl="0">
                        <a:spcBef>
                          <a:spcPts val="0"/>
                        </a:spcBef>
                        <a:spcAft>
                          <a:spcPts val="0"/>
                        </a:spcAft>
                        <a:buNone/>
                      </a:pPr>
                      <a:r>
                        <a:rPr lang="en" sz="1000"/>
                        <a:t>You want to throw away recent changes that you made to a file.</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909775">
                <a:tc>
                  <a:txBody>
                    <a:bodyPr/>
                    <a:lstStyle/>
                    <a:p>
                      <a:pPr marL="0" lvl="0" indent="0" algn="l" rtl="0">
                        <a:spcBef>
                          <a:spcPts val="0"/>
                        </a:spcBef>
                        <a:spcAft>
                          <a:spcPts val="0"/>
                        </a:spcAft>
                        <a:buNone/>
                      </a:pPr>
                      <a:r>
                        <a:rPr lang="en" sz="1000"/>
                        <a:t>You forgot to push your solution before the assignment deadline.</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388</Words>
  <Application>Microsoft Office PowerPoint</Application>
  <PresentationFormat>On-screen Show (16:9)</PresentationFormat>
  <Paragraphs>29</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Merriweather</vt:lpstr>
      <vt:lpstr>Roboto</vt:lpstr>
      <vt:lpstr>Arial</vt:lpstr>
      <vt:lpstr>Paradigm</vt:lpstr>
      <vt:lpstr>Problem Solving Session</vt:lpstr>
      <vt:lpstr>Problem 1</vt:lpstr>
      <vt:lpstr>Problem 2</vt:lpstr>
      <vt:lpstr>Problem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 Session</dc:title>
  <cp:lastModifiedBy>Khalid Khawaja</cp:lastModifiedBy>
  <cp:revision>1</cp:revision>
  <dcterms:modified xsi:type="dcterms:W3CDTF">2021-09-01T19:18:14Z</dcterms:modified>
</cp:coreProperties>
</file>