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9" r:id="rId4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1" userDrawn="1">
          <p15:clr>
            <a:srgbClr val="A4A3A4"/>
          </p15:clr>
        </p15:guide>
        <p15:guide id="2" pos="38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81"/>
        <p:guide pos="386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94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0" Type="http://schemas.openxmlformats.org/officeDocument/2006/relationships/tags" Target="../tags/tag152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0" Type="http://schemas.openxmlformats.org/officeDocument/2006/relationships/tags" Target="../tags/tag16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tags" Target="../tags/tag168.xml"/><Relationship Id="rId7" Type="http://schemas.openxmlformats.org/officeDocument/2006/relationships/tags" Target="../tags/tag167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0" Type="http://schemas.openxmlformats.org/officeDocument/2006/relationships/tags" Target="../tags/tag178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90.xml"/><Relationship Id="rId23" Type="http://schemas.openxmlformats.org/officeDocument/2006/relationships/tags" Target="../tags/tag189.xml"/><Relationship Id="rId22" Type="http://schemas.openxmlformats.org/officeDocument/2006/relationships/tags" Target="../tags/tag188.xml"/><Relationship Id="rId21" Type="http://schemas.openxmlformats.org/officeDocument/2006/relationships/tags" Target="../tags/tag187.xml"/><Relationship Id="rId20" Type="http://schemas.openxmlformats.org/officeDocument/2006/relationships/tags" Target="../tags/tag186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85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93.xml"/><Relationship Id="rId3" Type="http://schemas.openxmlformats.org/officeDocument/2006/relationships/tags" Target="../tags/tag192.xml"/><Relationship Id="rId2" Type="http://schemas.openxmlformats.org/officeDocument/2006/relationships/image" Target="../media/image1.png"/><Relationship Id="rId1" Type="http://schemas.openxmlformats.org/officeDocument/2006/relationships/tags" Target="../tags/tag1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22</a:t>
            </a:r>
            <a:r>
              <a:t>级实验班</a:t>
            </a:r>
            <a:r>
              <a:rPr lang="en-US" altLang="zh-CN"/>
              <a:t> </a:t>
            </a:r>
            <a:r>
              <a:t>本科阶段学业导师制</a:t>
            </a:r>
            <a:r>
              <a:rPr lang="en-US" altLang="zh-CN"/>
              <a:t> </a:t>
            </a:r>
            <a:r>
              <a:t>实施方案</a:t>
            </a:r>
          </a:p>
        </p:txBody>
      </p:sp>
      <p:pic>
        <p:nvPicPr>
          <p:cNvPr id="38" name="图片 37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r="7500"/>
          <a:stretch>
            <a:fillRect/>
          </a:stretch>
        </p:blipFill>
        <p:spPr>
          <a:xfrm>
            <a:off x="9904004" y="-3128"/>
            <a:ext cx="2185444" cy="58050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4780" y="2207260"/>
            <a:ext cx="563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781050" y="1005840"/>
          <a:ext cx="10723245" cy="5331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9155"/>
                <a:gridCol w="1442720"/>
                <a:gridCol w="1760220"/>
                <a:gridCol w="4686300"/>
                <a:gridCol w="1974850"/>
              </a:tblGrid>
              <a:tr h="5149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/>
                        <a:t>序号</a:t>
                      </a:r>
                      <a:endParaRPr lang="zh-CN" altLang="en-US" sz="1400" b="1"/>
                    </a:p>
                  </a:txBody>
                  <a:tcPr marL="12700" marR="12700" marT="12700" vert="horz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/>
                        <a:t>内容</a:t>
                      </a:r>
                      <a:endParaRPr lang="zh-CN" altLang="en-US" sz="1400" b="1"/>
                    </a:p>
                  </a:txBody>
                  <a:tcPr marL="12700" marR="12700" marT="12700" vert="horz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/>
                        <a:t>时间安排</a:t>
                      </a:r>
                      <a:endParaRPr lang="zh-CN" altLang="en-US" sz="1400" b="1"/>
                    </a:p>
                  </a:txBody>
                  <a:tcPr marL="12700" marR="12700" marT="12700" vert="horz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/>
                        <a:t>要求</a:t>
                      </a:r>
                      <a:endParaRPr lang="zh-CN" altLang="en-US" sz="1400" b="1"/>
                    </a:p>
                  </a:txBody>
                  <a:tcPr marL="12700" marR="12700" marT="12700" vert="horz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1"/>
                        <a:t>提交材料</a:t>
                      </a:r>
                      <a:endParaRPr lang="zh-CN" altLang="en-US" sz="1400" b="1"/>
                    </a:p>
                  </a:txBody>
                  <a:tcPr marL="12700" marR="12700" marT="12700" vert="horz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9632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1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/>
                        <a:t>学业导师职责</a:t>
                      </a:r>
                      <a:endParaRPr lang="zh-CN" sz="1400" b="1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1"/>
                        <a:t>--</a:t>
                      </a:r>
                      <a:endParaRPr lang="en-US" altLang="zh-CN" sz="1400" b="1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1400"/>
                        <a:t>本科阶段学业导师将为所指导学生提供</a:t>
                      </a:r>
                      <a:r>
                        <a:rPr lang="zh-CN" sz="1400" b="1"/>
                        <a:t>本科学习期间学业、科研、科创、咨询等相关培养</a:t>
                      </a:r>
                      <a:endParaRPr lang="zh-CN" sz="1400" b="1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--</a:t>
                      </a:r>
                      <a:endParaRPr lang="en-US" altLang="zh-CN" sz="1400"/>
                    </a:p>
                  </a:txBody>
                  <a:tcPr marL="12700" marR="12700" marT="12700" vert="horz" anchor="ctr" anchorCtr="0"/>
                </a:tc>
              </a:tr>
              <a:tr h="9632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2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/>
                        <a:t>双向选择</a:t>
                      </a:r>
                      <a:endParaRPr lang="zh-CN" sz="1400" b="1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1"/>
                        <a:t>2024.3.28 </a:t>
                      </a:r>
                      <a:r>
                        <a:rPr lang="zh-CN" altLang="en-US" sz="1400" b="1"/>
                        <a:t>周四前</a:t>
                      </a:r>
                      <a:endParaRPr lang="zh-CN" altLang="en-US" sz="1400" b="1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1400"/>
                        <a:t>学生可根据前期个人科研推进或实验室轮转情况，与意向导师沟通，并</a:t>
                      </a:r>
                      <a:r>
                        <a:rPr lang="zh-CN" sz="1400" b="1"/>
                        <a:t>建立双向选择</a:t>
                      </a:r>
                      <a:endParaRPr lang="zh-CN" sz="1400" b="1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/>
                        <a:t>--</a:t>
                      </a:r>
                      <a:endParaRPr lang="en-US" altLang="zh-CN" sz="1400"/>
                    </a:p>
                  </a:txBody>
                  <a:tcPr marL="12700" marR="12700" marT="12700" vert="horz" anchor="ctr" anchorCtr="0"/>
                </a:tc>
              </a:tr>
              <a:tr h="9620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3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/>
                        <a:t>双选确认</a:t>
                      </a:r>
                      <a:endParaRPr lang="zh-CN" sz="1400" b="1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1">
                          <a:sym typeface="+mn-ea"/>
                        </a:rPr>
                        <a:t>2024.3.28 </a:t>
                      </a:r>
                      <a:r>
                        <a:rPr lang="zh-CN" altLang="en-US" sz="1400" b="1">
                          <a:sym typeface="+mn-ea"/>
                        </a:rPr>
                        <a:t>周四前</a:t>
                      </a:r>
                      <a:endParaRPr lang="zh-CN" altLang="en-US" sz="1400" b="1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1400"/>
                        <a:t>学生与导师沟通并共同填写《附件1 导师信息表》、《附件2 导师选择意向书》、《附件3 个性化培养方案》，</a:t>
                      </a:r>
                      <a:r>
                        <a:rPr lang="zh-CN" sz="1400" b="1"/>
                        <a:t>以班级为单位于3月28日下周四前提交至教务科</a:t>
                      </a:r>
                      <a:endParaRPr lang="zh-CN" sz="1400" b="1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ym typeface="+mn-ea"/>
                        </a:rPr>
                        <a:t>附件1 导师信息表</a:t>
                      </a:r>
                      <a:endParaRPr lang="zh-CN" sz="1400" b="1">
                        <a:sym typeface="+mn-ea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sz="1400" b="1">
                          <a:sym typeface="+mn-ea"/>
                        </a:rPr>
                        <a:t>附件2 导师选择意向书</a:t>
                      </a:r>
                      <a:endParaRPr lang="zh-CN" sz="1400" b="1">
                        <a:sym typeface="+mn-ea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sz="1400" b="1">
                          <a:sym typeface="+mn-ea"/>
                        </a:rPr>
                        <a:t>附件3 个性化培养方案</a:t>
                      </a:r>
                      <a:endParaRPr lang="zh-CN" altLang="en-US" sz="1400" b="1"/>
                    </a:p>
                  </a:txBody>
                  <a:tcPr marL="12700" marR="12700" marT="12700" vert="horz" anchor="ctr" anchorCtr="0"/>
                </a:tc>
              </a:tr>
              <a:tr h="9645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4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400" b="1"/>
                        <a:t>过程管理</a:t>
                      </a:r>
                      <a:endParaRPr sz="1400" b="1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1"/>
                        <a:t>--</a:t>
                      </a:r>
                      <a:endParaRPr lang="en-US" altLang="zh-CN" sz="1400" b="1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1400"/>
                        <a:t>学生需与导师</a:t>
                      </a:r>
                      <a:r>
                        <a:rPr lang="zh-CN" sz="1400" b="1"/>
                        <a:t>每周沟通会面不少于1次，每月总结并填写《附件4 师生联系记录表》不少于1次，</a:t>
                      </a:r>
                      <a:r>
                        <a:rPr lang="zh-CN" sz="1400" b="1">
                          <a:sym typeface="+mn-ea"/>
                        </a:rPr>
                        <a:t>以班级为单位于第16周前提交至教务科</a:t>
                      </a:r>
                      <a:r>
                        <a:rPr lang="zh-CN" sz="1400" b="0">
                          <a:sym typeface="+mn-ea"/>
                        </a:rPr>
                        <a:t>（与附件</a:t>
                      </a:r>
                      <a:r>
                        <a:rPr lang="en-US" altLang="zh-CN" sz="1400" b="0">
                          <a:sym typeface="+mn-ea"/>
                        </a:rPr>
                        <a:t>5</a:t>
                      </a:r>
                      <a:r>
                        <a:rPr lang="zh-CN" altLang="en-US" sz="1400" b="0">
                          <a:sym typeface="+mn-ea"/>
                        </a:rPr>
                        <a:t>一起</a:t>
                      </a:r>
                      <a:r>
                        <a:rPr lang="zh-CN" sz="1400" b="0">
                          <a:sym typeface="+mn-ea"/>
                        </a:rPr>
                        <a:t>）</a:t>
                      </a:r>
                      <a:endParaRPr lang="zh-CN" sz="1400" b="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ym typeface="+mn-ea"/>
                        </a:rPr>
                        <a:t>附件4 师生联系记录表</a:t>
                      </a:r>
                      <a:endParaRPr lang="zh-CN" altLang="en-US" sz="1400" b="1">
                        <a:sym typeface="+mn-ea"/>
                      </a:endParaRPr>
                    </a:p>
                  </a:txBody>
                  <a:tcPr marL="12700" marR="12700" marT="12700" vert="horz" anchor="ctr" anchorCtr="0"/>
                </a:tc>
              </a:tr>
              <a:tr h="9632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/>
                        <a:t>5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1400" b="1"/>
                        <a:t>学期评价</a:t>
                      </a:r>
                      <a:endParaRPr sz="1400" b="1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/>
                        <a:t>每学期第</a:t>
                      </a:r>
                      <a:r>
                        <a:rPr lang="en-US" altLang="zh-CN" sz="1400" b="1"/>
                        <a:t>16</a:t>
                      </a:r>
                      <a:r>
                        <a:rPr lang="zh-CN" altLang="en-US" sz="1400" b="1"/>
                        <a:t>周</a:t>
                      </a:r>
                      <a:endParaRPr lang="zh-CN" altLang="en-US" sz="1400" b="1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1400"/>
                        <a:t>学业导师每学期末对学生进行学期评价并填写《附件5 学期综合测评表》，</a:t>
                      </a:r>
                      <a:r>
                        <a:rPr lang="zh-CN" sz="1400" b="1"/>
                        <a:t>以班级为单位于第16周前提交至教务科</a:t>
                      </a:r>
                      <a:r>
                        <a:rPr lang="zh-CN" sz="1400" b="0"/>
                        <a:t>（与附件</a:t>
                      </a:r>
                      <a:r>
                        <a:rPr lang="en-US" altLang="zh-CN" sz="1400" b="0"/>
                        <a:t>4</a:t>
                      </a:r>
                      <a:r>
                        <a:rPr lang="zh-CN" altLang="en-US" sz="1400" b="0"/>
                        <a:t>一起</a:t>
                      </a:r>
                      <a:r>
                        <a:rPr lang="zh-CN" sz="1400" b="0"/>
                        <a:t>）</a:t>
                      </a:r>
                      <a:endParaRPr lang="zh-CN" sz="1400" b="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1">
                          <a:sym typeface="+mn-ea"/>
                        </a:rPr>
                        <a:t>附件5 学期综合测评表</a:t>
                      </a:r>
                      <a:endParaRPr lang="zh-CN" altLang="en-US" sz="1400" b="1">
                        <a:sym typeface="+mn-ea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UNIT_TABLE_BEAUTIFY" val="smartTable{eed63071-16b1-42e9-bde8-8204a47ab59a}"/>
  <p:tag name="TABLE_ENDDRAG_ORIGIN_RECT" val="844*419"/>
  <p:tag name="TABLE_ENDDRAG_RECT" val="61*79*844*419"/>
</p:tagLst>
</file>

<file path=ppt/tags/tag193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194.xml><?xml version="1.0" encoding="utf-8"?>
<p:tagLst xmlns:p="http://schemas.openxmlformats.org/presentationml/2006/main">
  <p:tag name="COMMONDATA" val="eyJoZGlkIjoiOTY3ZTUyMzM5ODhkMjIxZWYxMDY3Mjk2NzhlNDVlYjgifQ=="/>
  <p:tag name="KSO_WPP_MARK_KEY" val="00de54c7-aa68-4cc3-92bf-122ea9f56a7f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WPS 演示</Application>
  <PresentationFormat>宽屏</PresentationFormat>
  <Paragraphs>64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1_Office 主题​​</vt:lpstr>
      <vt:lpstr>22级实验班 本科阶段学业导师制 实施方案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吴思齐</cp:lastModifiedBy>
  <cp:revision>224</cp:revision>
  <dcterms:created xsi:type="dcterms:W3CDTF">2019-06-19T02:08:00Z</dcterms:created>
  <dcterms:modified xsi:type="dcterms:W3CDTF">2024-03-18T07:01:54Z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2121638BC9E04A0D9295D958C5CAEEF7_11</vt:lpwstr>
  </property>
</Properties>
</file>