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  <p:sldId id="269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9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84"/>
      </p:cViewPr>
      <p:guideLst>
        <p:guide orient="horz" pos="2136"/>
        <p:guide pos="39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787F4-6B5F-4269-BA3D-D410EA1E1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E2D9B-5BE0-475B-AECC-7FF9C9A6A6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310A47B-3AE6-4544-8985-9B8AF74C2A3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310A47B-3AE6-4544-8985-9B8AF74C2A3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B9E8-7916-4820-AFD4-4096767DC1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1EEE-8BF3-453E-BBA5-6612C04378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B9E8-7916-4820-AFD4-4096767DC1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1EEE-8BF3-453E-BBA5-6612C04378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B9E8-7916-4820-AFD4-4096767DC1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1EEE-8BF3-453E-BBA5-6612C04378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3"/>
            <a:ext cx="121920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直接连接符 7"/>
          <p:cNvSpPr>
            <a:spLocks noChangeShapeType="1"/>
          </p:cNvSpPr>
          <p:nvPr userDrawn="1"/>
        </p:nvSpPr>
        <p:spPr bwMode="auto">
          <a:xfrm>
            <a:off x="58738" y="801688"/>
            <a:ext cx="12120562" cy="7937"/>
          </a:xfrm>
          <a:prstGeom prst="line">
            <a:avLst/>
          </a:prstGeom>
          <a:noFill/>
          <a:ln w="19050">
            <a:solidFill>
              <a:srgbClr val="247BA5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A1E01-AF98-49D6-9594-4D33541B401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D142C-2072-4089-B858-B0D054FD56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B9E8-7916-4820-AFD4-4096767DC1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1EEE-8BF3-453E-BBA5-6612C04378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B9E8-7916-4820-AFD4-4096767DC1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1EEE-8BF3-453E-BBA5-6612C04378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B9E8-7916-4820-AFD4-4096767DC1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1EEE-8BF3-453E-BBA5-6612C04378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B9E8-7916-4820-AFD4-4096767DC1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1EEE-8BF3-453E-BBA5-6612C04378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B9E8-7916-4820-AFD4-4096767DC1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1EEE-8BF3-453E-BBA5-6612C04378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B9E8-7916-4820-AFD4-4096767DC1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1EEE-8BF3-453E-BBA5-6612C04378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B9E8-7916-4820-AFD4-4096767DC1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1EEE-8BF3-453E-BBA5-6612C04378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B9E8-7916-4820-AFD4-4096767DC1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1EEE-8BF3-453E-BBA5-6612C04378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BB9E8-7916-4820-AFD4-4096767DC1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01EEE-8BF3-453E-BBA5-6612C04378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790854" y="73198"/>
            <a:ext cx="2080946" cy="6745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b="1">
                <a:solidFill>
                  <a:prstClr val="black"/>
                </a:solidFill>
              </a:rPr>
              <a:t>机械系统创新设计 </a:t>
            </a:r>
            <a:r>
              <a:rPr lang="en-US" altLang="zh-CN" sz="1000" b="1">
                <a:solidFill>
                  <a:prstClr val="black"/>
                </a:solidFill>
              </a:rPr>
              <a:t>2.0</a:t>
            </a:r>
            <a:endParaRPr lang="en-US" altLang="zh-CN" sz="1000" b="1">
              <a:solidFill>
                <a:prstClr val="black"/>
              </a:solidFill>
            </a:endParaRPr>
          </a:p>
          <a:p>
            <a:r>
              <a:rPr lang="zh-CN" altLang="en-US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汽车构造 </a:t>
            </a:r>
            <a:r>
              <a:rPr lang="en-US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汽车电子 </a:t>
            </a:r>
            <a:r>
              <a:rPr lang="en-US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汽车总体设计 </a:t>
            </a:r>
            <a:r>
              <a:rPr lang="en-US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汽车动力学基础 </a:t>
            </a:r>
            <a:r>
              <a:rPr lang="en-US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有限元分析与应用 </a:t>
            </a:r>
            <a:r>
              <a:rPr lang="en-US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电液控制工程</a:t>
            </a:r>
            <a:r>
              <a:rPr lang="en-US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 1.5</a:t>
            </a:r>
            <a:endParaRPr lang="en-US" altLang="zh-CN" sz="1000" b="1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液压元件与系统 </a:t>
            </a:r>
            <a:r>
              <a:rPr lang="en-US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气动控制技术 </a:t>
            </a:r>
            <a:r>
              <a:rPr lang="en-US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汽车机电液控制技术 </a:t>
            </a:r>
            <a:r>
              <a:rPr lang="en-US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水液压传动技术 </a:t>
            </a:r>
            <a:r>
              <a:rPr lang="en-US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电子气动技术 </a:t>
            </a:r>
            <a:r>
              <a:rPr lang="en-US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机器视觉与应用 </a:t>
            </a:r>
            <a:r>
              <a:rPr lang="en-US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机械振动学 </a:t>
            </a:r>
            <a:r>
              <a:rPr lang="en-US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 </a:t>
            </a:r>
            <a:endParaRPr lang="zh-CN" altLang="zh-CN" sz="1000" b="1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机器视觉自动检测技术 </a:t>
            </a:r>
            <a:r>
              <a:rPr lang="en-US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无损检测 </a:t>
            </a:r>
            <a:r>
              <a:rPr lang="en-US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现代实验方法与数据处理</a:t>
            </a:r>
            <a:r>
              <a:rPr lang="en-US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 1.5</a:t>
            </a:r>
            <a:endParaRPr lang="en-US" altLang="zh-CN" sz="1000" b="1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质量工程 </a:t>
            </a:r>
            <a:r>
              <a:rPr lang="en-US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误差理论与数据处理 </a:t>
            </a:r>
            <a:r>
              <a:rPr lang="en-US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高速数字图像处理及应用 </a:t>
            </a:r>
            <a:r>
              <a:rPr lang="en-US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仪器智能技术 </a:t>
            </a:r>
            <a:r>
              <a:rPr lang="en-US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智能测控技术 </a:t>
            </a:r>
            <a:r>
              <a:rPr lang="en-US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柔性电子制造技术 </a:t>
            </a:r>
            <a:r>
              <a:rPr lang="en-US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计算机辅助制造技术 </a:t>
            </a:r>
            <a:r>
              <a:rPr lang="en-US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en-US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Python</a:t>
            </a:r>
            <a:r>
              <a:rPr lang="zh-CN" altLang="en-US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程序设计 </a:t>
            </a:r>
            <a:r>
              <a:rPr lang="en-US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实时控制软件技术 </a:t>
            </a:r>
            <a:r>
              <a:rPr lang="en-US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计算机控制系统 </a:t>
            </a:r>
            <a:r>
              <a:rPr lang="en-US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数控加工工艺与编程技术 </a:t>
            </a:r>
            <a:r>
              <a:rPr lang="en-US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医疗康复机器人技术 </a:t>
            </a:r>
            <a:r>
              <a:rPr lang="en-US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交流伺服运动控制系统 </a:t>
            </a:r>
            <a:r>
              <a:rPr lang="en-US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机电产品数字化设计制造与管理 </a:t>
            </a:r>
            <a:r>
              <a:rPr lang="en-US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柔性制造自动化概论 </a:t>
            </a:r>
            <a:r>
              <a:rPr lang="en-US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功能材料基础 </a:t>
            </a:r>
            <a:r>
              <a:rPr lang="en-US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特种加工 </a:t>
            </a:r>
            <a:r>
              <a:rPr lang="en-US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纳米技术导论 </a:t>
            </a:r>
            <a:r>
              <a:rPr lang="en-US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微电子制造技术 </a:t>
            </a:r>
            <a:r>
              <a:rPr lang="en-US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微机电系统技术基础及应用 </a:t>
            </a:r>
            <a:r>
              <a:rPr lang="en-US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微系统封装技术基础 </a:t>
            </a:r>
            <a:r>
              <a:rPr lang="en-US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先进制造技术 </a:t>
            </a:r>
            <a:r>
              <a:rPr lang="en-US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智能服务 </a:t>
            </a:r>
            <a:r>
              <a:rPr lang="en-US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知识工程与应用 </a:t>
            </a:r>
            <a:r>
              <a:rPr lang="en-US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增材制造技术 </a:t>
            </a:r>
            <a:r>
              <a:rPr lang="en-US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数字孪生与边缘计算技术 </a:t>
            </a:r>
            <a:r>
              <a:rPr lang="en-US" altLang="zh-CN" sz="10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8434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0001540-526B-42F2-946D-173986D5759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845027" y="1049007"/>
            <a:ext cx="964915" cy="294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第一学期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23.5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926575" y="1049007"/>
            <a:ext cx="964915" cy="294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第二学期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4089671" y="1049007"/>
            <a:ext cx="964915" cy="294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第四学期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21.5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3008123" y="1049007"/>
            <a:ext cx="964915" cy="294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第三学期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23.5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5171219" y="1049007"/>
            <a:ext cx="964915" cy="294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第五学期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17.5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6252767" y="1049007"/>
            <a:ext cx="964915" cy="294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第六学期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8427854" y="1049007"/>
            <a:ext cx="964915" cy="294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第八学期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12.0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7334315" y="1049007"/>
            <a:ext cx="982758" cy="294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第七学期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45028" y="1489588"/>
            <a:ext cx="964914" cy="285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高等数学（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A</a:t>
            </a:r>
            <a:r>
              <a:rPr lang="zh-CN" altLang="en-US" sz="900" b="1" dirty="0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）上 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5.5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49970" y="2270436"/>
            <a:ext cx="967116" cy="440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机械设计理论与</a:t>
            </a:r>
            <a:r>
              <a:rPr lang="zh-CN" altLang="en-US" sz="9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方法 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I</a:t>
            </a:r>
            <a:endParaRPr lang="en-US" altLang="zh-CN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（</a:t>
            </a:r>
            <a:r>
              <a:rPr lang="zh-CN" altLang="en-US" sz="9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上）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2.5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47062" y="1848354"/>
            <a:ext cx="967116" cy="3354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线性代数</a:t>
            </a:r>
            <a:endParaRPr lang="en-US" altLang="zh-CN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algn="ctr"/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2.5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25500" y="6233795"/>
            <a:ext cx="905510" cy="261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军事理论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0.</a:t>
            </a:r>
            <a:r>
              <a:rPr lang="en-US" altLang="zh-CN" sz="900" b="1" dirty="0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0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33120" y="6562725"/>
            <a:ext cx="897255" cy="2559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军事训练 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0.0</a:t>
            </a:r>
            <a:endParaRPr lang="en-US" altLang="zh-CN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25320" y="5189855"/>
            <a:ext cx="972820" cy="307340"/>
          </a:xfrm>
          <a:prstGeom prst="rect">
            <a:avLst/>
          </a:prstGeom>
          <a:solidFill>
            <a:srgbClr val="EAAA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中国近代史纲要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2.5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6112" y="5928663"/>
            <a:ext cx="4225131" cy="248259"/>
          </a:xfrm>
          <a:prstGeom prst="rect">
            <a:avLst/>
          </a:prstGeom>
          <a:solidFill>
            <a:srgbClr val="EAAA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大学体育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4.0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（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1-6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学期 ）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30654" y="5194507"/>
            <a:ext cx="980579" cy="311285"/>
          </a:xfrm>
          <a:prstGeom prst="rect">
            <a:avLst/>
          </a:prstGeom>
          <a:solidFill>
            <a:srgbClr val="EAAA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中国语文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2.0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25773" y="5554646"/>
            <a:ext cx="975767" cy="325429"/>
          </a:xfrm>
          <a:prstGeom prst="rect">
            <a:avLst/>
          </a:prstGeom>
          <a:solidFill>
            <a:srgbClr val="EAAA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综合英语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 </a:t>
            </a:r>
            <a:r>
              <a:rPr kumimoji="0" lang="en-US" altLang="zh-CN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2.5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43735" y="5554345"/>
            <a:ext cx="955040" cy="325755"/>
          </a:xfrm>
          <a:prstGeom prst="rect">
            <a:avLst/>
          </a:prstGeom>
          <a:solidFill>
            <a:srgbClr val="EAAA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综合英语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II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US" altLang="zh-CN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2.5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933797" y="1489588"/>
            <a:ext cx="964914" cy="285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高等数学（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A</a:t>
            </a:r>
            <a:r>
              <a:rPr lang="zh-CN" altLang="en-US" sz="900" b="1" dirty="0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）下 </a:t>
            </a:r>
            <a:r>
              <a:rPr lang="en-US" altLang="zh-CN" sz="900" b="1" dirty="0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5.5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933797" y="1849944"/>
            <a:ext cx="964914" cy="3600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大学物理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I</a:t>
            </a:r>
            <a:endParaRPr lang="en-US" altLang="zh-CN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algn="ctr"/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 4.0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991206" y="1498790"/>
            <a:ext cx="945447" cy="254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大学物理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II 4.0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933797" y="2799904"/>
            <a:ext cx="964914" cy="3441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物理实验</a:t>
            </a:r>
            <a:r>
              <a:rPr lang="en-US" altLang="zh-CN" sz="900" b="1" dirty="0">
                <a:solidFill>
                  <a:prstClr val="black"/>
                </a:solidFill>
              </a:rPr>
              <a:t>I</a:t>
            </a:r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</a:t>
            </a:r>
            <a:r>
              <a:rPr lang="en-US" altLang="zh-CN" sz="900" b="1" dirty="0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.0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91206" y="1840546"/>
            <a:ext cx="945447" cy="3073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物理实验</a:t>
            </a:r>
            <a:r>
              <a:rPr lang="en-US" altLang="zh-CN" sz="900" b="1" dirty="0">
                <a:solidFill>
                  <a:prstClr val="black"/>
                </a:solidFill>
              </a:rPr>
              <a:t>II</a:t>
            </a:r>
            <a:endParaRPr lang="en-US" altLang="zh-CN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algn="ctr"/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933797" y="2284919"/>
            <a:ext cx="964914" cy="4400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机械设计理论与方法  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I</a:t>
            </a:r>
            <a:endParaRPr lang="en-US" altLang="zh-CN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（ 下）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</a:t>
            </a:r>
            <a:r>
              <a:rPr lang="en-US" altLang="zh-CN" sz="900" b="1" dirty="0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.5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91206" y="2235516"/>
            <a:ext cx="945447" cy="3416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复变函数与积分变换 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2.5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933797" y="3219004"/>
            <a:ext cx="964914" cy="3441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概率论与</a:t>
            </a:r>
            <a:r>
              <a:rPr lang="zh-CN" altLang="en-US" sz="900" b="1" dirty="0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数理统计 </a:t>
            </a:r>
            <a:r>
              <a:rPr lang="en-US" altLang="zh-CN" sz="900" b="1" dirty="0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2.5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975488" y="5177934"/>
            <a:ext cx="983990" cy="326494"/>
          </a:xfrm>
          <a:prstGeom prst="rect">
            <a:avLst/>
          </a:prstGeom>
          <a:solidFill>
            <a:srgbClr val="EAAA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马克思主义基本原理概论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2.5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991206" y="2664776"/>
            <a:ext cx="945447" cy="225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理论力学 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3.5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993791" y="3349306"/>
            <a:ext cx="945447" cy="236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电路理论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2.5</a:t>
            </a:r>
            <a:endParaRPr 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184775" y="3758565"/>
            <a:ext cx="946150" cy="31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计算方法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2.0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991206" y="2977831"/>
            <a:ext cx="945447" cy="2838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工程材料学 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2.0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090523" y="1499055"/>
            <a:ext cx="945446" cy="195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材料力学 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3.5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028440" y="4359910"/>
            <a:ext cx="996315" cy="3079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机械设计创新训练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2.5</a:t>
            </a:r>
            <a:r>
              <a:rPr kumimoji="0" lang="en-US" altLang="zh-CN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090523" y="1748013"/>
            <a:ext cx="945446" cy="333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工程力学实验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0.5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028223" y="4977288"/>
            <a:ext cx="995807" cy="552381"/>
          </a:xfrm>
          <a:prstGeom prst="rect">
            <a:avLst/>
          </a:prstGeom>
          <a:solidFill>
            <a:srgbClr val="EAAA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毛泽东思想与中国特色社会主义理论体系</a:t>
            </a:r>
            <a:r>
              <a:rPr kumimoji="0" lang="zh-CN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概论 </a:t>
            </a:r>
            <a:r>
              <a:rPr kumimoji="0" lang="en-US" altLang="zh-CN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3.0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90523" y="2922763"/>
            <a:ext cx="954336" cy="3473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机械设计理论与方法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II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5.5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090523" y="2134728"/>
            <a:ext cx="949524" cy="340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智能制造装备与工艺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I</a:t>
            </a:r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900" b="1" dirty="0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2.0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157428" y="5932419"/>
            <a:ext cx="3210441" cy="254806"/>
          </a:xfrm>
          <a:prstGeom prst="rect">
            <a:avLst/>
          </a:prstGeom>
          <a:solidFill>
            <a:srgbClr val="EAAA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形势与政策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1.5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（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5-7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学期 ）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177441" y="1838065"/>
            <a:ext cx="960771" cy="325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流体力学 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2.0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781175" y="6544945"/>
            <a:ext cx="3693795" cy="2559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劳动教育 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2.0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257517" y="2541227"/>
            <a:ext cx="971501" cy="2863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机械系统动力学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2.0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177441" y="1501128"/>
            <a:ext cx="945446" cy="2565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热工基础 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2.5</a:t>
            </a:r>
            <a:endParaRPr lang="en-US" altLang="zh-CN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177441" y="2244103"/>
            <a:ext cx="960771" cy="359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机电控制与检测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II 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5.5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177442" y="2684228"/>
            <a:ext cx="945446" cy="3354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智能制造装备与工艺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II 5.5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257517" y="4401142"/>
            <a:ext cx="954995" cy="217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生产实习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 3.0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257517" y="2894922"/>
            <a:ext cx="973214" cy="689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机器人学 </a:t>
            </a:r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US" altLang="zh-CN" sz="900" b="1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3.0</a:t>
            </a:r>
            <a:endParaRPr lang="en-US" altLang="zh-CN" sz="900" b="1" dirty="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液压与气压传动 </a:t>
            </a:r>
            <a:r>
              <a:rPr lang="en-US" altLang="zh-CN" sz="900" b="1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3.0</a:t>
            </a:r>
            <a:endParaRPr lang="en-US" altLang="zh-CN" sz="900" b="1" dirty="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数控技术 </a:t>
            </a:r>
            <a:r>
              <a:rPr lang="en-US" altLang="zh-CN" sz="900" b="1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3.0</a:t>
            </a:r>
            <a:endParaRPr lang="en-US" altLang="zh-CN" sz="900" b="1" dirty="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algn="ctr"/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选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257517" y="2197692"/>
            <a:ext cx="971501" cy="2762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机械设计理论与方法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III  </a:t>
            </a:r>
            <a:r>
              <a:rPr lang="en-US" altLang="zh-CN" sz="900" b="1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</a:rPr>
              <a:t>2.5</a:t>
            </a:r>
            <a:endParaRPr lang="en-US" altLang="zh-CN" sz="900" b="1" dirty="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257517" y="1497739"/>
            <a:ext cx="970992" cy="3075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智能制造装备与工艺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III </a:t>
            </a:r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900" b="1" dirty="0" smtClean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</a:rPr>
              <a:t>2.5</a:t>
            </a:r>
            <a:endParaRPr lang="zh-CN" altLang="en-US" sz="900" b="1" dirty="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257517" y="1872572"/>
            <a:ext cx="967116" cy="2578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机电控制与检测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III </a:t>
            </a:r>
            <a:r>
              <a:rPr lang="en-US" altLang="zh-CN" sz="900" b="1" dirty="0" smtClean="0">
                <a:solidFill>
                  <a:srgbClr val="FF0000"/>
                </a:solidFill>
              </a:rPr>
              <a:t>2.5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46804" y="272924"/>
            <a:ext cx="3447704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总</a:t>
            </a:r>
            <a:r>
              <a:rPr lang="zh-CN" altLang="en-US" sz="1200" b="1" dirty="0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学分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159.5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学分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，其中实践学分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为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35.125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学分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lvl="0" algn="ctr"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跨学期课程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为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15.5</a:t>
            </a:r>
            <a:r>
              <a:rPr lang="zh-CN" altLang="en-US" sz="1200" b="1" dirty="0">
                <a:solidFill>
                  <a:prstClr val="black"/>
                </a:solidFill>
              </a:rPr>
              <a:t>学分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7" name="矩形 11"/>
          <p:cNvSpPr>
            <a:spLocks noChangeArrowheads="1"/>
          </p:cNvSpPr>
          <p:nvPr/>
        </p:nvSpPr>
        <p:spPr bwMode="auto">
          <a:xfrm>
            <a:off x="0" y="147562"/>
            <a:ext cx="10497516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0345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0345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、机械类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0345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机卓专业方向课程安排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0345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090523" y="2529063"/>
            <a:ext cx="964915" cy="340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机电控制与检测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I 4.0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975610" y="4359275"/>
            <a:ext cx="981075" cy="2959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工程训练 </a:t>
            </a:r>
            <a:r>
              <a:rPr lang="en-US" altLang="zh-CN" sz="900" b="1" dirty="0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I 2.0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45185" y="3683635"/>
            <a:ext cx="956310" cy="2971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学科概论 </a:t>
            </a:r>
            <a:r>
              <a:rPr lang="en-US" altLang="zh-CN" sz="900" b="1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</a:rPr>
              <a:t>1.0</a:t>
            </a:r>
            <a:endParaRPr lang="zh-CN" altLang="en-US" sz="900" b="1" dirty="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2881" y="4821105"/>
            <a:ext cx="973624" cy="324547"/>
          </a:xfrm>
          <a:prstGeom prst="rect">
            <a:avLst/>
          </a:prstGeom>
          <a:solidFill>
            <a:srgbClr val="EAAA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思想道德修养与法律基础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2.5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13213" y="6225993"/>
            <a:ext cx="6386541" cy="269395"/>
          </a:xfrm>
          <a:prstGeom prst="rect">
            <a:avLst/>
          </a:prstGeom>
          <a:solidFill>
            <a:srgbClr val="EAAA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选修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10.0 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( 2-8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学期 </a:t>
            </a:r>
            <a:r>
              <a:rPr kumimoji="0" lang="en-US" altLang="zh-CN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) </a:t>
            </a:r>
            <a:r>
              <a:rPr lang="zh-CN" altLang="en-US" sz="900" b="1" dirty="0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美育</a:t>
            </a:r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类课程、经济管理类课程、美育教育各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</a:t>
            </a:r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学分，</a:t>
            </a:r>
            <a:r>
              <a:rPr lang="zh-CN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总学分不低于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10</a:t>
            </a:r>
            <a:r>
              <a:rPr lang="zh-CN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学分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22798" y="1486216"/>
            <a:ext cx="976974" cy="4651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毕业设计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12.0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975488" y="4706166"/>
            <a:ext cx="980677" cy="420060"/>
          </a:xfrm>
          <a:prstGeom prst="rect">
            <a:avLst/>
          </a:prstGeom>
          <a:solidFill>
            <a:srgbClr val="EAAA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8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习近</a:t>
            </a:r>
            <a:r>
              <a:rPr lang="zh-CN" altLang="en-US" sz="800" b="1" dirty="0">
                <a:solidFill>
                  <a:prstClr val="black"/>
                </a:solidFill>
              </a:rPr>
              <a:t>平新时代中国特色社会主义思想概论 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3.0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299652" y="1489711"/>
            <a:ext cx="1073966" cy="38401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550" b="1" dirty="0">
                <a:solidFill>
                  <a:prstClr val="black"/>
                </a:solidFill>
              </a:rPr>
              <a:t>机械系统创新设计 </a:t>
            </a:r>
            <a:r>
              <a:rPr lang="en-US" altLang="zh-CN" sz="550" b="1" dirty="0">
                <a:solidFill>
                  <a:prstClr val="black"/>
                </a:solidFill>
              </a:rPr>
              <a:t>2.0</a:t>
            </a:r>
            <a:endParaRPr lang="en-US" altLang="zh-CN" sz="550" b="1" dirty="0">
              <a:solidFill>
                <a:prstClr val="black"/>
              </a:solidFill>
            </a:endParaRPr>
          </a:p>
          <a:p>
            <a:r>
              <a:rPr lang="zh-CN" altLang="en-US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汽车构造 </a:t>
            </a:r>
            <a:r>
              <a:rPr lang="en-US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5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汽车电子 </a:t>
            </a:r>
            <a:r>
              <a:rPr lang="en-US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5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汽车总体设计 </a:t>
            </a:r>
            <a:r>
              <a:rPr lang="en-US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5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汽车动力学基础 </a:t>
            </a:r>
            <a:r>
              <a:rPr lang="en-US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5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有限元分析与应用 </a:t>
            </a:r>
            <a:r>
              <a:rPr lang="en-US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5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电液控制工程</a:t>
            </a:r>
            <a:r>
              <a:rPr lang="en-US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 1.5</a:t>
            </a:r>
            <a:endParaRPr lang="en-US" altLang="zh-CN" sz="55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液压元件与系统 </a:t>
            </a:r>
            <a:r>
              <a:rPr lang="en-US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5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气动控制技术 </a:t>
            </a:r>
            <a:r>
              <a:rPr lang="en-US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5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汽车机电液控制技术 </a:t>
            </a:r>
            <a:r>
              <a:rPr lang="en-US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5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水液压传动技术 </a:t>
            </a:r>
            <a:r>
              <a:rPr lang="en-US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5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电子气动技术 </a:t>
            </a:r>
            <a:r>
              <a:rPr lang="en-US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5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机器视觉与应用 </a:t>
            </a:r>
            <a:r>
              <a:rPr lang="en-US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5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机械振动学 </a:t>
            </a:r>
            <a:r>
              <a:rPr lang="en-US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 </a:t>
            </a:r>
            <a:endParaRPr lang="zh-CN" altLang="zh-CN" sz="55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机器视觉自动检测技术 </a:t>
            </a:r>
            <a:r>
              <a:rPr lang="en-US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5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无损检测 </a:t>
            </a:r>
            <a:r>
              <a:rPr lang="en-US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5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现代实验方法与数据处理</a:t>
            </a:r>
            <a:r>
              <a:rPr lang="en-US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 1.5</a:t>
            </a:r>
            <a:endParaRPr lang="en-US" altLang="zh-CN" sz="55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质量工程 </a:t>
            </a:r>
            <a:r>
              <a:rPr lang="en-US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5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误差理论与数据处理 </a:t>
            </a:r>
            <a:r>
              <a:rPr lang="en-US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5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高速数字图像处理及应用 </a:t>
            </a:r>
            <a:r>
              <a:rPr lang="en-US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5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仪器智能技术 </a:t>
            </a:r>
            <a:r>
              <a:rPr lang="en-US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5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智能测控技术 </a:t>
            </a:r>
            <a:r>
              <a:rPr lang="en-US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5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柔性电子制造技术 </a:t>
            </a:r>
            <a:r>
              <a:rPr lang="en-US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5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计算机辅助制造技术 </a:t>
            </a:r>
            <a:r>
              <a:rPr lang="en-US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5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en-US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Python</a:t>
            </a:r>
            <a:r>
              <a:rPr lang="zh-CN" altLang="en-US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程序设计 </a:t>
            </a:r>
            <a:r>
              <a:rPr lang="en-US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5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实时控制软件技术 </a:t>
            </a:r>
            <a:r>
              <a:rPr lang="en-US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5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计算机控制系统 </a:t>
            </a:r>
            <a:r>
              <a:rPr lang="en-US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5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数控加工工艺与编程技术 </a:t>
            </a:r>
            <a:r>
              <a:rPr lang="en-US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5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医疗康复机器人技术 </a:t>
            </a:r>
            <a:r>
              <a:rPr lang="en-US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5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交流伺服运动控制系统 </a:t>
            </a:r>
            <a:r>
              <a:rPr lang="en-US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5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机电产品数字化设计制造与管理 </a:t>
            </a:r>
            <a:r>
              <a:rPr lang="en-US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5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柔性制造自动化概论 </a:t>
            </a:r>
            <a:r>
              <a:rPr lang="en-US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5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功能材料基础 </a:t>
            </a:r>
            <a:r>
              <a:rPr lang="en-US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5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特种加工 </a:t>
            </a:r>
            <a:r>
              <a:rPr lang="en-US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5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纳米技术导论 </a:t>
            </a:r>
            <a:r>
              <a:rPr lang="en-US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5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微电子制造技术 </a:t>
            </a:r>
            <a:r>
              <a:rPr lang="en-US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5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微机电系统技术基础及应用 </a:t>
            </a:r>
            <a:r>
              <a:rPr lang="en-US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5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微系统封装技术基础 </a:t>
            </a:r>
            <a:r>
              <a:rPr lang="en-US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5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先进制造技术 </a:t>
            </a:r>
            <a:r>
              <a:rPr lang="en-US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5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智能服务 </a:t>
            </a:r>
            <a:r>
              <a:rPr lang="en-US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5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知识工程与应用 </a:t>
            </a:r>
            <a:r>
              <a:rPr lang="en-US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5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增材制造技术 </a:t>
            </a:r>
            <a:r>
              <a:rPr lang="en-US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5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数字孪生与边缘计算技术 </a:t>
            </a:r>
            <a:r>
              <a:rPr lang="en-US" altLang="zh-CN" sz="55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5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429787" y="6253299"/>
            <a:ext cx="308510" cy="555533"/>
          </a:xfrm>
          <a:prstGeom prst="leftBrace">
            <a:avLst>
              <a:gd name="adj1" fmla="val 8333"/>
              <a:gd name="adj2" fmla="val 5155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8447" y="6150807"/>
            <a:ext cx="30851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课外必修</a:t>
            </a:r>
            <a:endParaRPr lang="zh-CN" altLang="en-US" sz="1000" b="1" dirty="0"/>
          </a:p>
        </p:txBody>
      </p:sp>
      <p:sp>
        <p:nvSpPr>
          <p:cNvPr id="76" name="矩形 75"/>
          <p:cNvSpPr/>
          <p:nvPr/>
        </p:nvSpPr>
        <p:spPr>
          <a:xfrm>
            <a:off x="1780540" y="6233795"/>
            <a:ext cx="1177925" cy="2616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思政课社会实践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2.0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2881" y="4073419"/>
            <a:ext cx="975767" cy="325429"/>
          </a:xfrm>
          <a:prstGeom prst="rect">
            <a:avLst/>
          </a:prstGeom>
          <a:solidFill>
            <a:srgbClr val="EAAA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科学思维与研</a:t>
            </a:r>
            <a:r>
              <a:rPr kumimoji="0" lang="zh-CN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方法 </a:t>
            </a:r>
            <a:r>
              <a:rPr kumimoji="0" lang="en-US" altLang="zh-CN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1.0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915389" y="4787230"/>
            <a:ext cx="975767" cy="325429"/>
          </a:xfrm>
          <a:prstGeom prst="rect">
            <a:avLst/>
          </a:prstGeom>
          <a:solidFill>
            <a:srgbClr val="EAAA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工程</a:t>
            </a:r>
            <a:r>
              <a:rPr kumimoji="0" lang="zh-CN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导论 </a:t>
            </a:r>
            <a:r>
              <a:rPr kumimoji="0" lang="en-US" altLang="zh-CN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1.0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925103" y="4351203"/>
            <a:ext cx="954336" cy="3546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学科交叉综合</a:t>
            </a:r>
            <a:r>
              <a:rPr kumimoji="0" lang="zh-CN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训练 </a:t>
            </a:r>
            <a:r>
              <a:rPr kumimoji="0" lang="en-US" altLang="zh-CN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0.5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257517" y="4686257"/>
            <a:ext cx="971550" cy="321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机电测控综合</a:t>
            </a:r>
            <a:r>
              <a:rPr kumimoji="0" lang="zh-CN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训练 </a:t>
            </a:r>
            <a:r>
              <a:rPr kumimoji="0" lang="en-US" altLang="zh-CN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2.5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032250" y="4704080"/>
            <a:ext cx="992505" cy="2070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认识</a:t>
            </a:r>
            <a:r>
              <a:rPr kumimoji="0" lang="zh-CN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实习 </a:t>
            </a:r>
            <a:r>
              <a:rPr kumimoji="0" lang="en-US" altLang="zh-CN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0.5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257517" y="3651842"/>
            <a:ext cx="971501" cy="6819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工业物联网及</a:t>
            </a:r>
            <a:r>
              <a:rPr lang="zh-CN" altLang="en-US" sz="900" b="1" dirty="0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应用 </a:t>
            </a:r>
            <a:r>
              <a:rPr lang="en-US" altLang="zh-CN" sz="900" b="1" dirty="0" smtClean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</a:rPr>
              <a:t>2.0</a:t>
            </a:r>
            <a:endParaRPr lang="en-US" altLang="zh-CN" sz="900" b="1" dirty="0" smtClean="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algn="ctr">
              <a:defRPr/>
            </a:pPr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人工智能与深度学习 </a:t>
            </a:r>
            <a:r>
              <a:rPr lang="en-US" altLang="zh-CN" sz="900" b="1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</a:rPr>
              <a:t>2.0</a:t>
            </a:r>
            <a:endParaRPr lang="zh-CN" altLang="en-US" sz="900" b="1" dirty="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 algn="ctr">
              <a:defRPr/>
            </a:pPr>
            <a:r>
              <a:rPr kumimoji="0" lang="en-US" altLang="zh-CN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</a:t>
            </a:r>
            <a:r>
              <a:rPr kumimoji="0" lang="zh-CN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选</a:t>
            </a:r>
            <a:r>
              <a:rPr kumimoji="0" lang="en-US" altLang="zh-CN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835423" y="4447703"/>
            <a:ext cx="973624" cy="324547"/>
          </a:xfrm>
          <a:prstGeom prst="rect">
            <a:avLst/>
          </a:prstGeom>
          <a:solidFill>
            <a:srgbClr val="EAAA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软件技术基础 </a:t>
            </a:r>
            <a:r>
              <a:rPr kumimoji="0" lang="en-US" altLang="zh-CN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4.0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096238" y="3323448"/>
            <a:ext cx="966415" cy="509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00" b="1" dirty="0" smtClean="0">
                <a:solidFill>
                  <a:prstClr val="black"/>
                </a:solidFill>
              </a:rPr>
              <a:t>机电创新决策与设计方法 </a:t>
            </a:r>
            <a:r>
              <a:rPr lang="en-US" altLang="zh-CN" sz="700" b="1" dirty="0" smtClean="0">
                <a:solidFill>
                  <a:prstClr val="black"/>
                </a:solidFill>
              </a:rPr>
              <a:t>2.0</a:t>
            </a:r>
            <a:endParaRPr lang="en-US" altLang="zh-CN" sz="700" b="1" dirty="0" smtClean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00" b="1" dirty="0" smtClean="0">
                <a:solidFill>
                  <a:prstClr val="black"/>
                </a:solidFill>
              </a:rPr>
              <a:t>土木工程材料 </a:t>
            </a:r>
            <a:r>
              <a:rPr lang="en-US" altLang="zh-CN" sz="700" b="1" dirty="0" smtClean="0">
                <a:solidFill>
                  <a:prstClr val="black"/>
                </a:solidFill>
              </a:rPr>
              <a:t>2.0</a:t>
            </a:r>
            <a:endParaRPr lang="en-US" altLang="zh-CN" sz="700" b="1" dirty="0" smtClean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00" b="1" dirty="0" smtClean="0">
                <a:solidFill>
                  <a:prstClr val="black"/>
                </a:solidFill>
              </a:rPr>
              <a:t>工程光学 </a:t>
            </a:r>
            <a:r>
              <a:rPr lang="en-US" altLang="zh-CN" sz="700" b="1" dirty="0" smtClean="0">
                <a:solidFill>
                  <a:prstClr val="black"/>
                </a:solidFill>
              </a:rPr>
              <a:t>3.0</a:t>
            </a:r>
            <a:endParaRPr lang="en-US" altLang="zh-CN" sz="700" b="1" dirty="0">
              <a:solidFill>
                <a:prstClr val="black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5177441" y="3100060"/>
            <a:ext cx="953259" cy="5840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800" b="1" dirty="0" smtClean="0">
                <a:solidFill>
                  <a:prstClr val="black"/>
                </a:solidFill>
              </a:rPr>
              <a:t>房屋建筑学 </a:t>
            </a:r>
            <a:r>
              <a:rPr lang="en-US" altLang="zh-CN" sz="800" b="1" dirty="0" smtClean="0">
                <a:solidFill>
                  <a:prstClr val="black"/>
                </a:solidFill>
              </a:rPr>
              <a:t>2.0</a:t>
            </a:r>
            <a:endParaRPr lang="en-US" altLang="zh-CN" sz="800" b="1" dirty="0" smtClean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800" b="1" dirty="0" smtClean="0">
                <a:solidFill>
                  <a:prstClr val="black"/>
                </a:solidFill>
              </a:rPr>
              <a:t>光电探测与信号处理 </a:t>
            </a:r>
            <a:r>
              <a:rPr lang="en-US" altLang="zh-CN" sz="800" b="1" dirty="0" smtClean="0">
                <a:solidFill>
                  <a:prstClr val="black"/>
                </a:solidFill>
              </a:rPr>
              <a:t>3.0</a:t>
            </a:r>
            <a:endParaRPr lang="en-US" altLang="zh-CN" sz="800" b="1" dirty="0" smtClean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800" b="1" dirty="0" smtClean="0">
                <a:solidFill>
                  <a:prstClr val="black"/>
                </a:solidFill>
              </a:rPr>
              <a:t>生物材料学 </a:t>
            </a:r>
            <a:r>
              <a:rPr lang="en-US" altLang="zh-CN" sz="800" b="1" dirty="0" smtClean="0">
                <a:solidFill>
                  <a:prstClr val="black"/>
                </a:solidFill>
              </a:rPr>
              <a:t>3.0</a:t>
            </a:r>
            <a:endParaRPr lang="en-US" altLang="zh-CN" sz="800" b="1" dirty="0" smtClean="0">
              <a:solidFill>
                <a:prstClr val="black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257517" y="5074877"/>
            <a:ext cx="996978" cy="8020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800" b="1" dirty="0" smtClean="0">
                <a:solidFill>
                  <a:prstClr val="black"/>
                </a:solidFill>
              </a:rPr>
              <a:t>地基处理技术 </a:t>
            </a:r>
            <a:r>
              <a:rPr lang="en-US" altLang="zh-CN" sz="800" b="1" dirty="0" smtClean="0">
                <a:solidFill>
                  <a:prstClr val="black"/>
                </a:solidFill>
              </a:rPr>
              <a:t>1.5</a:t>
            </a:r>
            <a:endParaRPr lang="en-US" altLang="zh-CN" sz="800" b="1" dirty="0" smtClean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800" b="1" dirty="0" smtClean="0">
                <a:solidFill>
                  <a:prstClr val="black"/>
                </a:solidFill>
              </a:rPr>
              <a:t>光纤通信技术 </a:t>
            </a:r>
            <a:r>
              <a:rPr lang="en-US" altLang="zh-CN" sz="800" b="1" dirty="0" smtClean="0">
                <a:solidFill>
                  <a:prstClr val="black"/>
                </a:solidFill>
              </a:rPr>
              <a:t>3.0</a:t>
            </a:r>
            <a:endParaRPr lang="en-US" altLang="zh-CN" sz="800" b="1" dirty="0" smtClean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800" b="1" dirty="0" smtClean="0">
                <a:solidFill>
                  <a:prstClr val="black"/>
                </a:solidFill>
              </a:rPr>
              <a:t>化学与生物传感器 </a:t>
            </a:r>
            <a:r>
              <a:rPr lang="en-US" altLang="zh-CN" sz="800" b="1" dirty="0" smtClean="0">
                <a:solidFill>
                  <a:prstClr val="black"/>
                </a:solidFill>
              </a:rPr>
              <a:t>2.0</a:t>
            </a:r>
            <a:endParaRPr lang="en-US" altLang="zh-CN" sz="800" b="1" dirty="0" smtClean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800" b="1" dirty="0">
                <a:solidFill>
                  <a:prstClr val="black"/>
                </a:solidFill>
              </a:rPr>
              <a:t>医学</a:t>
            </a:r>
            <a:r>
              <a:rPr lang="zh-CN" altLang="en-US" sz="800" b="1" dirty="0" smtClean="0">
                <a:solidFill>
                  <a:prstClr val="black"/>
                </a:solidFill>
              </a:rPr>
              <a:t>影像系统原理 </a:t>
            </a:r>
            <a:r>
              <a:rPr lang="en-US" altLang="zh-CN" sz="800" b="1" dirty="0" smtClean="0">
                <a:solidFill>
                  <a:prstClr val="black"/>
                </a:solidFill>
              </a:rPr>
              <a:t>2.0</a:t>
            </a:r>
            <a:endParaRPr lang="en-US" altLang="zh-CN" sz="800" b="1" dirty="0" smtClean="0">
              <a:solidFill>
                <a:prstClr val="black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535930" y="6538595"/>
            <a:ext cx="3854450" cy="2559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大学生心理健康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0001540-526B-42F2-946D-173986D5759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845027" y="1049007"/>
            <a:ext cx="964915" cy="294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第一学期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0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1926575" y="1049007"/>
            <a:ext cx="964915" cy="294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第二学期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0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29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4089671" y="1049007"/>
            <a:ext cx="964915" cy="294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第四学期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0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30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3008123" y="1049007"/>
            <a:ext cx="964915" cy="294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第三学期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0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31.50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5171219" y="1049007"/>
            <a:ext cx="964915" cy="294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第五学期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0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21.5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6252767" y="1049007"/>
            <a:ext cx="964915" cy="294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第六学期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19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8427854" y="1049007"/>
            <a:ext cx="964915" cy="294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第八学期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14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7334315" y="1049007"/>
            <a:ext cx="982758" cy="294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第七学期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10.5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45028" y="1489588"/>
            <a:ext cx="964914" cy="2565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微积分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I</a:t>
            </a:r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 上 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5.5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2297" y="2252258"/>
            <a:ext cx="967116" cy="440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机械设计理论与方法 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I</a:t>
            </a:r>
            <a:endParaRPr lang="en-US" altLang="zh-CN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（上）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2.5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46663" y="1823805"/>
            <a:ext cx="967116" cy="3354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线性代数</a:t>
            </a:r>
            <a:endParaRPr lang="en-US" altLang="zh-CN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algn="ctr"/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2.5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25213" y="6188076"/>
            <a:ext cx="993378" cy="2865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军事理论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2.0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32942" y="6538377"/>
            <a:ext cx="976632" cy="280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军事训练 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0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34894" y="5407709"/>
            <a:ext cx="944831" cy="331044"/>
          </a:xfrm>
          <a:prstGeom prst="rect">
            <a:avLst/>
          </a:prstGeom>
          <a:solidFill>
            <a:srgbClr val="EAAA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中国近代史纲要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2.5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2942" y="5778835"/>
            <a:ext cx="6466710" cy="347262"/>
          </a:xfrm>
          <a:prstGeom prst="rect">
            <a:avLst/>
          </a:prstGeom>
          <a:solidFill>
            <a:srgbClr val="EAAA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大学体育 （一）（二）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1.5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（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1-6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学期 ）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38012" y="5403270"/>
            <a:ext cx="980579" cy="335482"/>
          </a:xfrm>
          <a:prstGeom prst="rect">
            <a:avLst/>
          </a:prstGeom>
          <a:solidFill>
            <a:srgbClr val="EAAA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中国语文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2.0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38012" y="4992235"/>
            <a:ext cx="975767" cy="350725"/>
          </a:xfrm>
          <a:prstGeom prst="rect">
            <a:avLst/>
          </a:prstGeom>
          <a:solidFill>
            <a:srgbClr val="EAAA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综合英语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 2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.5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924467" y="4989650"/>
            <a:ext cx="955258" cy="356727"/>
          </a:xfrm>
          <a:prstGeom prst="rect">
            <a:avLst/>
          </a:prstGeom>
          <a:solidFill>
            <a:srgbClr val="EAAA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综合英语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II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2.5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924468" y="1489588"/>
            <a:ext cx="963510" cy="2573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微积分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I</a:t>
            </a:r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 下 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5.5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919153" y="1840253"/>
            <a:ext cx="960573" cy="360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大学物理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I</a:t>
            </a:r>
            <a:endParaRPr lang="en-US" altLang="zh-CN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algn="ctr"/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 4.0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002398" y="1498790"/>
            <a:ext cx="960573" cy="254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大学物理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II 4.0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96491" y="2257197"/>
            <a:ext cx="964914" cy="344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物理实验</a:t>
            </a:r>
            <a:r>
              <a:rPr lang="en-US" altLang="zh-CN" sz="900" b="1" dirty="0">
                <a:solidFill>
                  <a:prstClr val="black"/>
                </a:solidFill>
              </a:rPr>
              <a:t>I</a:t>
            </a:r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2.0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99126" y="1839721"/>
            <a:ext cx="967116" cy="204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物理实验</a:t>
            </a:r>
            <a:r>
              <a:rPr lang="en-US" altLang="zh-CN" sz="900" b="1" dirty="0">
                <a:solidFill>
                  <a:prstClr val="black"/>
                </a:solidFill>
              </a:rPr>
              <a:t>II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 1.5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904478" y="3564477"/>
            <a:ext cx="986521" cy="3467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机械设计理论与方法  </a:t>
            </a:r>
            <a:r>
              <a:rPr lang="en-US" altLang="zh-CN" sz="8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I</a:t>
            </a:r>
            <a:endParaRPr lang="en-US" altLang="zh-CN" sz="8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algn="ctr"/>
            <a:r>
              <a:rPr lang="zh-CN" altLang="en-US" sz="8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（ 下）</a:t>
            </a:r>
            <a:r>
              <a:rPr lang="en-US" altLang="zh-CN" sz="8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zh-CN" altLang="en-US" sz="8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007377" y="2110784"/>
            <a:ext cx="967116" cy="3113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复变函数与积分变换 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2.5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912610" y="2697859"/>
            <a:ext cx="967116" cy="3447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概率论与数理统计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 2.5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006230" y="5442284"/>
            <a:ext cx="983990" cy="311647"/>
          </a:xfrm>
          <a:prstGeom prst="rect">
            <a:avLst/>
          </a:prstGeom>
          <a:solidFill>
            <a:srgbClr val="EAAA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马克思主义基本原理概论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3.0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013564" y="2499957"/>
            <a:ext cx="962818" cy="234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理论力学 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3.5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013155" y="3149793"/>
            <a:ext cx="954850" cy="3526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电路理论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2.5</a:t>
            </a:r>
            <a:endParaRPr 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153195" y="3108070"/>
            <a:ext cx="981496" cy="2966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计算方法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2.0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013907" y="2822736"/>
            <a:ext cx="953346" cy="2870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工程材料学 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2.0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099405" y="1507263"/>
            <a:ext cx="945446" cy="2565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材料力学 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3.5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106702" y="3866275"/>
            <a:ext cx="954336" cy="352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专业方向课程设计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4.0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095920" y="1854259"/>
            <a:ext cx="945446" cy="331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工程力学实验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0.5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094143" y="5024689"/>
            <a:ext cx="960650" cy="718298"/>
          </a:xfrm>
          <a:prstGeom prst="rect">
            <a:avLst/>
          </a:prstGeom>
          <a:solidFill>
            <a:srgbClr val="EAAA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毛泽东思想与中国特色社会主义理论体系概论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3.0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087030" y="2242924"/>
            <a:ext cx="954336" cy="3827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机械设计理论与方法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II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</a:t>
            </a:r>
            <a:endParaRPr lang="en-US" altLang="zh-CN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.0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081771" y="2702499"/>
            <a:ext cx="949524" cy="3248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智能制造装备与工艺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I</a:t>
            </a:r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2.0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111709" y="5385298"/>
            <a:ext cx="3210441" cy="356419"/>
          </a:xfrm>
          <a:prstGeom prst="rect">
            <a:avLst/>
          </a:prstGeom>
          <a:solidFill>
            <a:srgbClr val="EAAA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形势与政策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1.5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（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5-7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学期 ）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171219" y="1851214"/>
            <a:ext cx="960771" cy="325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流体力学 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2.0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896491" y="6520650"/>
            <a:ext cx="3226734" cy="280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劳动教育 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2.0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261134" y="2327373"/>
            <a:ext cx="971501" cy="351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机械系统动力学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2.0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171220" y="1503369"/>
            <a:ext cx="945446" cy="2565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热工基础 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2.5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171219" y="2277534"/>
            <a:ext cx="960771" cy="3597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机电控制与检测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II 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5.0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154258" y="2709184"/>
            <a:ext cx="981497" cy="3354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智能制造装备与工艺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II 5.0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083455" y="4290445"/>
            <a:ext cx="965423" cy="3526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企业项目实践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0.5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236073" y="2745747"/>
            <a:ext cx="973214" cy="7074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机器人学 </a:t>
            </a:r>
            <a:r>
              <a:rPr lang="en-US" altLang="zh-CN" sz="900" b="1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</a:rPr>
              <a:t>2.5</a:t>
            </a:r>
            <a:endParaRPr lang="en-US" altLang="zh-CN" sz="900" b="1" dirty="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液压与气压传动 </a:t>
            </a:r>
            <a:r>
              <a:rPr lang="en-US" altLang="zh-CN" sz="900" b="1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</a:rPr>
              <a:t>2.5</a:t>
            </a:r>
            <a:endParaRPr lang="en-US" altLang="zh-CN" sz="900" b="1" dirty="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数控技术 </a:t>
            </a:r>
            <a:r>
              <a:rPr lang="en-US" altLang="zh-CN" sz="900" b="1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</a:rPr>
              <a:t>2.5</a:t>
            </a:r>
            <a:endParaRPr lang="en-US" altLang="zh-CN" sz="900" b="1" dirty="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algn="ctr"/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选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246181" y="4330574"/>
            <a:ext cx="971501" cy="3809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机械设计理论与方法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III  </a:t>
            </a:r>
            <a:r>
              <a:rPr lang="en-US" altLang="zh-CN" sz="900" b="1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</a:rPr>
              <a:t>2.5</a:t>
            </a:r>
            <a:endParaRPr lang="en-US" altLang="zh-CN" sz="900" b="1" dirty="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261134" y="1497839"/>
            <a:ext cx="970992" cy="3494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智能制造装备与工艺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III </a:t>
            </a:r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900" b="1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</a:rPr>
              <a:t>2.5</a:t>
            </a:r>
            <a:endParaRPr lang="zh-CN" altLang="en-US" sz="900" b="1" dirty="0">
              <a:solidFill>
                <a:srgbClr val="FF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261134" y="1898544"/>
            <a:ext cx="967116" cy="3416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机电控制与检测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III </a:t>
            </a:r>
            <a:r>
              <a:rPr lang="en-US" altLang="zh-CN" sz="900" b="1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</a:rPr>
              <a:t>2.5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46804" y="272924"/>
            <a:ext cx="34477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总学分</a:t>
            </a:r>
            <a:r>
              <a:rPr lang="en-US" altLang="zh-CN" sz="12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176.5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学分，其中实践学分为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23.5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学分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lvl="0" algn="ctr"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跨学期课程为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29.5</a:t>
            </a:r>
            <a:r>
              <a:rPr lang="zh-CN" altLang="en-US" sz="1200" b="1" dirty="0">
                <a:solidFill>
                  <a:prstClr val="black"/>
                </a:solidFill>
              </a:rPr>
              <a:t>学分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7" name="矩形 11"/>
          <p:cNvSpPr>
            <a:spLocks noChangeArrowheads="1"/>
          </p:cNvSpPr>
          <p:nvPr/>
        </p:nvSpPr>
        <p:spPr bwMode="auto">
          <a:xfrm>
            <a:off x="0" y="147562"/>
            <a:ext cx="10497516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0345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0345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、机械类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0345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本研贯通专业方向课程安排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0345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074075" y="3059320"/>
            <a:ext cx="964915" cy="3453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机电控制与检测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I 4.0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926575" y="4002780"/>
            <a:ext cx="956254" cy="347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学科（专业）概论 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1.0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47254" y="4584402"/>
            <a:ext cx="973624" cy="349774"/>
          </a:xfrm>
          <a:prstGeom prst="rect">
            <a:avLst/>
          </a:prstGeom>
          <a:solidFill>
            <a:srgbClr val="EAAA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思想道德修养与法律基础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2.5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34894" y="6181839"/>
            <a:ext cx="7620975" cy="294968"/>
          </a:xfrm>
          <a:prstGeom prst="rect">
            <a:avLst/>
          </a:prstGeom>
          <a:solidFill>
            <a:srgbClr val="EAAA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选修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10.0 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( 2-8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学期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) 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美育类课程、经济管理类课程、美育教育各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</a:t>
            </a:r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学分，</a:t>
            </a:r>
            <a:r>
              <a:rPr lang="zh-CN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总学分不低于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10</a:t>
            </a:r>
            <a:r>
              <a:rPr lang="zh-CN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学分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007886" y="5010670"/>
            <a:ext cx="980677" cy="389849"/>
          </a:xfrm>
          <a:prstGeom prst="rect">
            <a:avLst/>
          </a:prstGeom>
          <a:solidFill>
            <a:srgbClr val="EAAA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sz="8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习近</a:t>
            </a:r>
            <a:r>
              <a:rPr lang="zh-CN" altLang="en-US" sz="800" b="1" dirty="0">
                <a:solidFill>
                  <a:prstClr val="black"/>
                </a:solidFill>
              </a:rPr>
              <a:t>平新时代中国特色社会主义思想概论 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3.0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429787" y="6196833"/>
            <a:ext cx="308510" cy="612000"/>
          </a:xfrm>
          <a:prstGeom prst="leftBrace">
            <a:avLst>
              <a:gd name="adj1" fmla="val 8333"/>
              <a:gd name="adj2" fmla="val 5155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8447" y="6150807"/>
            <a:ext cx="30851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课外必修</a:t>
            </a:r>
            <a:endParaRPr lang="zh-CN" altLang="en-US" sz="1000" b="1" dirty="0"/>
          </a:p>
        </p:txBody>
      </p:sp>
      <p:sp>
        <p:nvSpPr>
          <p:cNvPr id="85" name="矩形 84"/>
          <p:cNvSpPr/>
          <p:nvPr/>
        </p:nvSpPr>
        <p:spPr>
          <a:xfrm>
            <a:off x="5210142" y="6518141"/>
            <a:ext cx="4345727" cy="280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大学生心理健康课程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912078" y="3139846"/>
            <a:ext cx="964914" cy="344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工程化学 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2.0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4081741" y="3466223"/>
            <a:ext cx="964914" cy="3444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智能制造导论 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2.0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032266" y="3574717"/>
            <a:ext cx="964913" cy="3337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创新项目实践 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4.0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348599" y="5024689"/>
            <a:ext cx="1049498" cy="3526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实验室轮转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3.0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226087" y="3533579"/>
            <a:ext cx="973214" cy="7074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人工智能与深度学习 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2.0</a:t>
            </a:r>
            <a:endParaRPr lang="en-US" altLang="zh-CN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algn="ctr"/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工业物联网及应用 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2.0</a:t>
            </a:r>
            <a:endParaRPr lang="en-US" altLang="zh-CN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algn="ctr"/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</a:t>
            </a:r>
            <a:r>
              <a:rPr lang="zh-CN" altLang="en-US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选</a:t>
            </a:r>
            <a:r>
              <a:rPr lang="en-US" altLang="zh-CN" sz="9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</a:t>
            </a:r>
            <a:endParaRPr lang="zh-CN" altLang="en-US" sz="9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8422798" y="1486216"/>
            <a:ext cx="976974" cy="4651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毕业设计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12.0</a:t>
            </a: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299652" y="1489711"/>
            <a:ext cx="1073966" cy="34911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500" b="1" dirty="0">
                <a:solidFill>
                  <a:prstClr val="black"/>
                </a:solidFill>
              </a:rPr>
              <a:t>机械系统创新设计 </a:t>
            </a:r>
            <a:r>
              <a:rPr lang="en-US" altLang="zh-CN" sz="500" b="1" dirty="0">
                <a:solidFill>
                  <a:prstClr val="black"/>
                </a:solidFill>
              </a:rPr>
              <a:t>2.0</a:t>
            </a:r>
            <a:endParaRPr lang="en-US" altLang="zh-CN" sz="500" b="1" dirty="0">
              <a:solidFill>
                <a:prstClr val="black"/>
              </a:solidFill>
            </a:endParaRPr>
          </a:p>
          <a:p>
            <a:r>
              <a:rPr lang="zh-CN" altLang="en-US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汽车构造 </a:t>
            </a:r>
            <a:r>
              <a:rPr lang="en-US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汽车电子 </a:t>
            </a:r>
            <a:r>
              <a:rPr lang="en-US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汽车总体设计 </a:t>
            </a:r>
            <a:r>
              <a:rPr lang="en-US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汽车动力学基础 </a:t>
            </a:r>
            <a:r>
              <a:rPr lang="en-US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有限元分析与应用 </a:t>
            </a:r>
            <a:r>
              <a:rPr lang="en-US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电液控制工程</a:t>
            </a:r>
            <a:r>
              <a:rPr lang="en-US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 1.5</a:t>
            </a:r>
            <a:endParaRPr lang="en-US" altLang="zh-CN" sz="5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液压元件与系统 </a:t>
            </a:r>
            <a:r>
              <a:rPr lang="en-US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气动控制技术 </a:t>
            </a:r>
            <a:r>
              <a:rPr lang="en-US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汽车机电液控制技术 </a:t>
            </a:r>
            <a:r>
              <a:rPr lang="en-US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水液压传动技术 </a:t>
            </a:r>
            <a:r>
              <a:rPr lang="en-US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电子气动技术 </a:t>
            </a:r>
            <a:r>
              <a:rPr lang="en-US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机器视觉与应用 </a:t>
            </a:r>
            <a:r>
              <a:rPr lang="en-US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机械振动学 </a:t>
            </a:r>
            <a:r>
              <a:rPr lang="en-US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 </a:t>
            </a:r>
            <a:endParaRPr lang="zh-CN" altLang="zh-CN" sz="5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机器视觉自动检测技术 </a:t>
            </a:r>
            <a:r>
              <a:rPr lang="en-US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无损检测 </a:t>
            </a:r>
            <a:r>
              <a:rPr lang="en-US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现代实验方法与数据处理</a:t>
            </a:r>
            <a:r>
              <a:rPr lang="en-US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 1.5</a:t>
            </a:r>
            <a:endParaRPr lang="en-US" altLang="zh-CN" sz="5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质量工程 </a:t>
            </a:r>
            <a:r>
              <a:rPr lang="en-US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误差理论与数据处理 </a:t>
            </a:r>
            <a:r>
              <a:rPr lang="en-US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高速数字图像处理及应用 </a:t>
            </a:r>
            <a:r>
              <a:rPr lang="en-US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仪器智能技术 </a:t>
            </a:r>
            <a:r>
              <a:rPr lang="en-US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智能测控技术 </a:t>
            </a:r>
            <a:r>
              <a:rPr lang="en-US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柔性电子制造技术 </a:t>
            </a:r>
            <a:r>
              <a:rPr lang="en-US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计算机辅助制造技术 </a:t>
            </a:r>
            <a:r>
              <a:rPr lang="en-US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en-US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Python</a:t>
            </a:r>
            <a:r>
              <a:rPr lang="zh-CN" altLang="en-US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程序设计 </a:t>
            </a:r>
            <a:r>
              <a:rPr lang="en-US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实时控制软件技术 </a:t>
            </a:r>
            <a:r>
              <a:rPr lang="en-US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计算机控制系统 </a:t>
            </a:r>
            <a:r>
              <a:rPr lang="en-US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数控加工工艺与编程技术 </a:t>
            </a:r>
            <a:r>
              <a:rPr lang="en-US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医疗康复机器人技术 </a:t>
            </a:r>
            <a:r>
              <a:rPr lang="en-US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交流伺服运动控制系统 </a:t>
            </a:r>
            <a:r>
              <a:rPr lang="en-US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机电产品数字化设计制造与管理 </a:t>
            </a:r>
            <a:r>
              <a:rPr lang="en-US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柔性制造自动化概论 </a:t>
            </a:r>
            <a:r>
              <a:rPr lang="en-US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功能材料基础 </a:t>
            </a:r>
            <a:r>
              <a:rPr lang="en-US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特种加工 </a:t>
            </a:r>
            <a:r>
              <a:rPr lang="en-US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纳米技术导论 </a:t>
            </a:r>
            <a:r>
              <a:rPr lang="en-US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微电子制造技术 </a:t>
            </a:r>
            <a:r>
              <a:rPr lang="en-US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微机电系统技术基础及应用 </a:t>
            </a:r>
            <a:r>
              <a:rPr lang="en-US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微系统封装技术基础 </a:t>
            </a:r>
            <a:r>
              <a:rPr lang="en-US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先进制造技术 </a:t>
            </a:r>
            <a:r>
              <a:rPr lang="en-US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智能服务 </a:t>
            </a:r>
            <a:r>
              <a:rPr lang="en-US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知识工程与应用 </a:t>
            </a:r>
            <a:r>
              <a:rPr lang="en-US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增材制造技术 </a:t>
            </a:r>
            <a:r>
              <a:rPr lang="en-US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数字孪生与边缘计算技术 </a:t>
            </a:r>
            <a:r>
              <a:rPr lang="en-US" altLang="zh-CN" sz="5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55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9790854" y="73198"/>
            <a:ext cx="2080946" cy="6745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00" b="1" dirty="0">
                <a:solidFill>
                  <a:prstClr val="black"/>
                </a:solidFill>
              </a:rPr>
              <a:t>机械系统创新设计 </a:t>
            </a:r>
            <a:r>
              <a:rPr lang="en-US" altLang="zh-CN" sz="1000" b="1" dirty="0">
                <a:solidFill>
                  <a:prstClr val="black"/>
                </a:solidFill>
              </a:rPr>
              <a:t>2.0</a:t>
            </a:r>
            <a:endParaRPr lang="en-US" altLang="zh-CN" sz="1000" b="1" dirty="0">
              <a:solidFill>
                <a:prstClr val="black"/>
              </a:solidFill>
            </a:endParaRPr>
          </a:p>
          <a:p>
            <a:r>
              <a:rPr lang="zh-CN" altLang="en-US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汽车构造 </a:t>
            </a:r>
            <a:r>
              <a:rPr lang="en-US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汽车电子 </a:t>
            </a:r>
            <a:r>
              <a:rPr lang="en-US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汽车总体设计 </a:t>
            </a:r>
            <a:r>
              <a:rPr lang="en-US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汽车动力学基础 </a:t>
            </a:r>
            <a:r>
              <a:rPr lang="en-US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有限元分析与应用 </a:t>
            </a:r>
            <a:r>
              <a:rPr lang="en-US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电液控制工程</a:t>
            </a:r>
            <a:r>
              <a:rPr lang="en-US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 1.5</a:t>
            </a:r>
            <a:endParaRPr lang="en-US" altLang="zh-CN" sz="10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液压元件与系统 </a:t>
            </a:r>
            <a:r>
              <a:rPr lang="en-US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气动控制技术 </a:t>
            </a:r>
            <a:r>
              <a:rPr lang="en-US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汽车机电液控制技术 </a:t>
            </a:r>
            <a:r>
              <a:rPr lang="en-US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水液压传动技术 </a:t>
            </a:r>
            <a:r>
              <a:rPr lang="en-US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电子气动技术 </a:t>
            </a:r>
            <a:r>
              <a:rPr lang="en-US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机器视觉与应用 </a:t>
            </a:r>
            <a:r>
              <a:rPr lang="en-US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机械振动学 </a:t>
            </a:r>
            <a:r>
              <a:rPr lang="en-US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 </a:t>
            </a:r>
            <a:endParaRPr lang="zh-CN" altLang="zh-CN" sz="10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机器视觉自动检测技术 </a:t>
            </a:r>
            <a:r>
              <a:rPr lang="en-US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无损检测 </a:t>
            </a:r>
            <a:r>
              <a:rPr lang="en-US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现代实验方法与数据处理</a:t>
            </a:r>
            <a:r>
              <a:rPr lang="en-US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 1.5</a:t>
            </a:r>
            <a:endParaRPr lang="en-US" altLang="zh-CN" sz="10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质量工程 </a:t>
            </a:r>
            <a:r>
              <a:rPr lang="en-US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误差理论与数据处理 </a:t>
            </a:r>
            <a:r>
              <a:rPr lang="en-US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高速数字图像处理及应用 </a:t>
            </a:r>
            <a:r>
              <a:rPr lang="en-US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仪器智能技术 </a:t>
            </a:r>
            <a:r>
              <a:rPr lang="en-US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智能测控技术 </a:t>
            </a:r>
            <a:r>
              <a:rPr lang="en-US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柔性电子制造技术 </a:t>
            </a:r>
            <a:r>
              <a:rPr lang="en-US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计算机辅助制造技术 </a:t>
            </a:r>
            <a:r>
              <a:rPr lang="en-US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en-US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Python</a:t>
            </a:r>
            <a:r>
              <a:rPr lang="zh-CN" altLang="en-US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程序设计 </a:t>
            </a:r>
            <a:r>
              <a:rPr lang="en-US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实时控制软件技术 </a:t>
            </a:r>
            <a:r>
              <a:rPr lang="en-US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计算机控制系统 </a:t>
            </a:r>
            <a:r>
              <a:rPr lang="en-US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数控加工工艺与编程技术 </a:t>
            </a:r>
            <a:r>
              <a:rPr lang="en-US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医疗康复机器人技术 </a:t>
            </a:r>
            <a:r>
              <a:rPr lang="en-US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交流伺服运动控制系统 </a:t>
            </a:r>
            <a:r>
              <a:rPr lang="en-US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机电产品数字化设计制造与管理 </a:t>
            </a:r>
            <a:r>
              <a:rPr lang="en-US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柔性制造自动化概论 </a:t>
            </a:r>
            <a:r>
              <a:rPr lang="en-US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功能材料基础 </a:t>
            </a:r>
            <a:r>
              <a:rPr lang="en-US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特种加工 </a:t>
            </a:r>
            <a:r>
              <a:rPr lang="en-US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纳米技术导论 </a:t>
            </a:r>
            <a:r>
              <a:rPr lang="en-US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微电子制造技术 </a:t>
            </a:r>
            <a:r>
              <a:rPr lang="en-US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微机电系统技术基础及应用 </a:t>
            </a:r>
            <a:r>
              <a:rPr lang="en-US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微系统封装技术基础 </a:t>
            </a:r>
            <a:r>
              <a:rPr lang="en-US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先进制造技术 </a:t>
            </a:r>
            <a:r>
              <a:rPr lang="en-US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智能服务 </a:t>
            </a:r>
            <a:r>
              <a:rPr lang="en-US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知识工程与应用 </a:t>
            </a:r>
            <a:r>
              <a:rPr lang="en-US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增材制造技术 </a:t>
            </a:r>
            <a:r>
              <a:rPr lang="en-US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lvl="0">
              <a:defRPr/>
            </a:pPr>
            <a:r>
              <a:rPr lang="zh-CN" altLang="en-US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数字孪生与边缘计算技术 </a:t>
            </a:r>
            <a:r>
              <a:rPr lang="en-US" altLang="zh-CN" sz="10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1.5</a:t>
            </a:r>
            <a:endParaRPr lang="en-US" altLang="zh-CN" sz="1000" b="1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FlM2M4OWQ0YWFiMTBjMWZiNjZjNjI5MDM4OGUxYTQifQ=="/>
  <p:tag name="commondata" val="eyJoZGlkIjoiNzgxNjQzMWJjMDQ1NjE3MzU1NGExOGViYmFhODYyNzc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3756</Words>
  <Application>WPS 演示</Application>
  <PresentationFormat>宽屏</PresentationFormat>
  <Paragraphs>495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等线</vt:lpstr>
      <vt:lpstr>Calibri</vt:lpstr>
      <vt:lpstr>微软雅黑</vt:lpstr>
      <vt:lpstr>Arial Unicode MS</vt:lpstr>
      <vt:lpstr>等线 Light</vt:lpstr>
      <vt:lpstr>1_Office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SHUTING</dc:creator>
  <cp:lastModifiedBy>郑家昱</cp:lastModifiedBy>
  <cp:revision>246</cp:revision>
  <dcterms:created xsi:type="dcterms:W3CDTF">2020-07-08T23:48:00Z</dcterms:created>
  <dcterms:modified xsi:type="dcterms:W3CDTF">2024-03-25T14:10:37Z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1B135EA6D0F94B5895C1C718606063CD_13</vt:lpwstr>
  </property>
  <property fmtid="{D5CDD505-2E9C-101B-9397-08002B2CF9AE}" pid="3" name="KSOProductBuildVer">
    <vt:lpwstr>2052-12.1.0.16388</vt:lpwstr>
  </property>
</Properties>
</file>