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3"/>
  </p:handoutMasterIdLst>
  <p:sldIdLst>
    <p:sldId id="257" r:id="rId4"/>
    <p:sldId id="258" r:id="rId6"/>
    <p:sldId id="259" r:id="rId7"/>
    <p:sldId id="261" r:id="rId8"/>
    <p:sldId id="263" r:id="rId9"/>
    <p:sldId id="266" r:id="rId10"/>
    <p:sldId id="270" r:id="rId11"/>
    <p:sldId id="262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22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周数</a:t>
            </a:r>
            <a:endParaRPr lang="zh-CN" altLang="en-US"/>
          </a:p>
          <a:p>
            <a:r>
              <a:rPr lang="zh-CN" altLang="en-US"/>
              <a:t>评分按照百分比</a:t>
            </a:r>
            <a:r>
              <a:rPr lang="en-US" altLang="zh-CN"/>
              <a:t> </a:t>
            </a:r>
            <a:r>
              <a:rPr lang="zh-CN" altLang="en-US"/>
              <a:t>百分制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95.xml"/><Relationship Id="rId5" Type="http://schemas.openxmlformats.org/officeDocument/2006/relationships/image" Target="../media/image1.png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image" Target="../media/image1.png"/><Relationship Id="rId1" Type="http://schemas.openxmlformats.org/officeDocument/2006/relationships/tags" Target="../tags/tag19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image" Target="../media/image1.png"/><Relationship Id="rId1" Type="http://schemas.openxmlformats.org/officeDocument/2006/relationships/tags" Target="../tags/tag19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205.xml"/><Relationship Id="rId6" Type="http://schemas.openxmlformats.org/officeDocument/2006/relationships/image" Target="../media/image3.png"/><Relationship Id="rId5" Type="http://schemas.openxmlformats.org/officeDocument/2006/relationships/tags" Target="../tags/tag204.xml"/><Relationship Id="rId4" Type="http://schemas.openxmlformats.org/officeDocument/2006/relationships/image" Target="../media/image2.png"/><Relationship Id="rId3" Type="http://schemas.openxmlformats.org/officeDocument/2006/relationships/tags" Target="../tags/tag203.xml"/><Relationship Id="rId2" Type="http://schemas.openxmlformats.org/officeDocument/2006/relationships/image" Target="../media/image1.png"/><Relationship Id="rId1" Type="http://schemas.openxmlformats.org/officeDocument/2006/relationships/tags" Target="../tags/tag20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image" Target="../media/image1.png"/><Relationship Id="rId1" Type="http://schemas.openxmlformats.org/officeDocument/2006/relationships/tags" Target="../tags/tag20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213.xml"/><Relationship Id="rId6" Type="http://schemas.openxmlformats.org/officeDocument/2006/relationships/image" Target="../media/image5.png"/><Relationship Id="rId5" Type="http://schemas.openxmlformats.org/officeDocument/2006/relationships/tags" Target="../tags/tag212.xml"/><Relationship Id="rId4" Type="http://schemas.openxmlformats.org/officeDocument/2006/relationships/image" Target="../media/image4.png"/><Relationship Id="rId3" Type="http://schemas.openxmlformats.org/officeDocument/2006/relationships/tags" Target="../tags/tag211.xml"/><Relationship Id="rId2" Type="http://schemas.openxmlformats.org/officeDocument/2006/relationships/image" Target="../media/image1.png"/><Relationship Id="rId1" Type="http://schemas.openxmlformats.org/officeDocument/2006/relationships/tags" Target="../tags/tag2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217.xml"/><Relationship Id="rId6" Type="http://schemas.openxmlformats.org/officeDocument/2006/relationships/image" Target="../media/image7.png"/><Relationship Id="rId5" Type="http://schemas.openxmlformats.org/officeDocument/2006/relationships/tags" Target="../tags/tag216.xml"/><Relationship Id="rId4" Type="http://schemas.openxmlformats.org/officeDocument/2006/relationships/image" Target="../media/image6.png"/><Relationship Id="rId3" Type="http://schemas.openxmlformats.org/officeDocument/2006/relationships/tags" Target="../tags/tag215.xml"/><Relationship Id="rId2" Type="http://schemas.openxmlformats.org/officeDocument/2006/relationships/image" Target="../media/image1.png"/><Relationship Id="rId1" Type="http://schemas.openxmlformats.org/officeDocument/2006/relationships/tags" Target="../tags/tag21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21.xml"/><Relationship Id="rId4" Type="http://schemas.openxmlformats.org/officeDocument/2006/relationships/image" Target="../media/image1.png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专业方向课程设计</a:t>
            </a:r>
            <a:r>
              <a:rPr lang="en-US" altLang="zh-CN" dirty="0">
                <a:solidFill>
                  <a:schemeClr val="accent1"/>
                </a:solidFill>
                <a:sym typeface="Arial" panose="020B0604020202020204" pitchFamily="34" charset="0"/>
              </a:rPr>
              <a:t> </a:t>
            </a:r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介绍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b="1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Discipline Perceive Practice</a:t>
            </a:r>
            <a:endParaRPr lang="en-US" altLang="zh-CN" b="1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883920" y="4570730"/>
            <a:ext cx="3365500" cy="1620520"/>
          </a:xfrm>
        </p:spPr>
        <p:txBody>
          <a:bodyPr>
            <a:normAutofit fontScale="85000"/>
          </a:bodyPr>
          <a:p>
            <a:r>
              <a:rPr lang="zh-CN" altLang="en-US" b="1" dirty="0">
                <a:solidFill>
                  <a:schemeClr val="accent1"/>
                </a:solidFill>
                <a:sym typeface="Arial" panose="020B0604020202020204" pitchFamily="34" charset="0"/>
              </a:rPr>
              <a:t>教务科</a:t>
            </a:r>
            <a:endParaRPr lang="zh-CN" altLang="en-US" b="1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r>
              <a:rPr lang="zh-CN" altLang="en-US" b="1" dirty="0">
                <a:solidFill>
                  <a:schemeClr val="accent1"/>
                </a:solidFill>
                <a:sym typeface="Arial" panose="020B0604020202020204" pitchFamily="34" charset="0"/>
              </a:rPr>
              <a:t>机械科学与工程学院</a:t>
            </a:r>
            <a:endParaRPr lang="zh-CN" altLang="en-US" b="1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accent1"/>
                </a:solidFill>
                <a:sym typeface="Arial" panose="020B0604020202020204" pitchFamily="34" charset="0"/>
              </a:rPr>
              <a:t>2024</a:t>
            </a:r>
            <a:r>
              <a:rPr lang="zh-CN" altLang="en-US" b="1" dirty="0">
                <a:solidFill>
                  <a:schemeClr val="accent1"/>
                </a:solidFill>
                <a:sym typeface="Arial" panose="020B0604020202020204" pitchFamily="34" charset="0"/>
              </a:rPr>
              <a:t>年</a:t>
            </a:r>
            <a:r>
              <a:rPr lang="en-US" altLang="zh-CN" b="1" dirty="0">
                <a:solidFill>
                  <a:schemeClr val="accent1"/>
                </a:solidFill>
                <a:sym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accent1"/>
                </a:solidFill>
                <a:sym typeface="Arial" panose="020B0604020202020204" pitchFamily="34" charset="0"/>
              </a:rPr>
              <a:t>月</a:t>
            </a:r>
            <a:endParaRPr lang="zh-CN" altLang="en-US" b="1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7500"/>
          <a:stretch>
            <a:fillRect/>
          </a:stretch>
        </p:blipFill>
        <p:spPr>
          <a:xfrm>
            <a:off x="9904004" y="-3128"/>
            <a:ext cx="2185444" cy="58050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介绍</a:t>
            </a: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7500"/>
          <a:stretch>
            <a:fillRect/>
          </a:stretch>
        </p:blipFill>
        <p:spPr>
          <a:xfrm>
            <a:off x="9904004" y="-3128"/>
            <a:ext cx="2185444" cy="58050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871855" y="1344930"/>
          <a:ext cx="10550525" cy="4632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9385"/>
                <a:gridCol w="7851140"/>
              </a:tblGrid>
              <a:tr h="72000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事项</a:t>
                      </a:r>
                      <a:endParaRPr lang="zh-CN" altLang="en-US" sz="1800" b="1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sz="1800" b="1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情况</a:t>
                      </a:r>
                      <a:endParaRPr lang="zh-CN" sz="1800" b="1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8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名称</a:t>
                      </a:r>
                      <a:endParaRPr lang="zh-CN" sz="18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专业方向课程设计（Discipline Perceive Practice）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类别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实践必修环节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对象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2022</a:t>
                      </a:r>
                      <a:r>
                        <a:rPr sz="18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级机械</a:t>
                      </a:r>
                      <a:r>
                        <a:rPr lang="zh-CN" altLang="en-US" sz="18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本硕博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学期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第四学期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  <a:tr h="720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学时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sz="1800" b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学分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2w</a:t>
                      </a:r>
                      <a:r>
                        <a:rPr sz="18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学时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/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</a:t>
                      </a:r>
                      <a:r>
                        <a:rPr sz="18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学分</a:t>
                      </a:r>
                      <a:endParaRPr lang="zh-CN" altLang="en-US" sz="18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开展方式</a:t>
            </a: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7500"/>
          <a:stretch>
            <a:fillRect/>
          </a:stretch>
        </p:blipFill>
        <p:spPr>
          <a:xfrm>
            <a:off x="9904004" y="-3128"/>
            <a:ext cx="2185444" cy="5805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780" y="2207260"/>
            <a:ext cx="563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781050" y="1005840"/>
          <a:ext cx="10740390" cy="4935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735"/>
                <a:gridCol w="2201545"/>
                <a:gridCol w="2202180"/>
                <a:gridCol w="1917065"/>
                <a:gridCol w="3364865"/>
              </a:tblGrid>
              <a:tr h="58166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 b="1"/>
                        <a:t>序号</a:t>
                      </a:r>
                      <a:endParaRPr lang="zh-CN" altLang="en-US" sz="1400" b="1"/>
                    </a:p>
                  </a:txBody>
                  <a:tcPr marL="12700" marR="12700" marT="12700" vert="horz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 b="1"/>
                        <a:t>内容</a:t>
                      </a:r>
                      <a:endParaRPr lang="zh-CN" altLang="en-US" sz="1400" b="1"/>
                    </a:p>
                  </a:txBody>
                  <a:tcPr marL="12700" marR="12700" marT="12700" vert="horz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 b="1"/>
                        <a:t>时间安排</a:t>
                      </a:r>
                      <a:endParaRPr lang="zh-CN" altLang="en-US" sz="1400" b="1"/>
                    </a:p>
                  </a:txBody>
                  <a:tcPr marL="12700" marR="12700" marT="12700" vert="horz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 b="1"/>
                        <a:t>责任人</a:t>
                      </a:r>
                      <a:endParaRPr lang="zh-CN" altLang="en-US" sz="1400" b="1"/>
                    </a:p>
                  </a:txBody>
                  <a:tcPr marL="12700" marR="12700" marT="12700" vert="horz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 b="1"/>
                        <a:t>备注</a:t>
                      </a:r>
                      <a:endParaRPr lang="zh-CN" altLang="en-US" sz="1400" b="1"/>
                    </a:p>
                  </a:txBody>
                  <a:tcPr marL="12700" marR="12700" marT="12700" vert="horz" anchor="ctr" anchorCtr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8775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/>
                        <a:t>1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教师提交任务书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/>
                        <a:t>23秋 第</a:t>
                      </a:r>
                      <a:r>
                        <a:rPr lang="en-US" altLang="zh-CN" sz="1400"/>
                        <a:t>21-22</a:t>
                      </a:r>
                      <a:r>
                        <a:rPr lang="zh-CN" sz="1400"/>
                        <a:t>周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/>
                        <a:t>教务科</a:t>
                      </a:r>
                      <a:endParaRPr lang="zh-CN" sz="1400"/>
                    </a:p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参与教师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/>
                        <a:t>宣讲资料</a:t>
                      </a:r>
                      <a:endParaRPr lang="zh-CN" sz="1400"/>
                    </a:p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/>
                        <a:t>任务书</a:t>
                      </a:r>
                      <a:endParaRPr lang="zh-CN" sz="1400"/>
                    </a:p>
                  </a:txBody>
                  <a:tcPr marL="12700" marR="12700" marT="12700" vert="horz" anchor="ctr" anchorCtr="0"/>
                </a:tc>
              </a:tr>
              <a:tr h="108839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/>
                        <a:t>2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>
                          <a:sym typeface="+mn-ea"/>
                        </a:rPr>
                        <a:t>学生线上报名</a:t>
                      </a:r>
                      <a:r>
                        <a:rPr lang="en-US" altLang="zh-CN" sz="1400">
                          <a:sym typeface="+mn-ea"/>
                        </a:rPr>
                        <a:t>&amp;</a:t>
                      </a:r>
                      <a:r>
                        <a:rPr lang="zh-CN" altLang="en-US" sz="1400">
                          <a:sym typeface="+mn-ea"/>
                        </a:rPr>
                        <a:t>组队</a:t>
                      </a:r>
                      <a:endParaRPr lang="zh-CN" sz="1400"/>
                    </a:p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>
                          <a:sym typeface="+mn-ea"/>
                        </a:rPr>
                        <a:t>完成双向选择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/>
                        <a:t>2</a:t>
                      </a:r>
                      <a:r>
                        <a:rPr lang="en-US" altLang="zh-CN" sz="1400"/>
                        <a:t>4</a:t>
                      </a:r>
                      <a:r>
                        <a:rPr lang="zh-CN" sz="1400"/>
                        <a:t>春 第</a:t>
                      </a:r>
                      <a:r>
                        <a:rPr lang="en-US" altLang="zh-CN" sz="1400"/>
                        <a:t>1-2</a:t>
                      </a:r>
                      <a:r>
                        <a:rPr lang="zh-CN" sz="1400"/>
                        <a:t>周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>
                          <a:sym typeface="+mn-ea"/>
                        </a:rPr>
                        <a:t>教务科</a:t>
                      </a:r>
                      <a:endParaRPr lang="zh-CN" sz="1400"/>
                    </a:p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参与教师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/>
                        <a:t>宣讲资料</a:t>
                      </a:r>
                      <a:endParaRPr lang="zh-CN" sz="1400"/>
                    </a:p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>
                          <a:sym typeface="+mn-ea"/>
                        </a:rPr>
                        <a:t>线上报名表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  <a:tr h="1089025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/>
                        <a:t>4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/>
                        <a:t>专业方向课程设计</a:t>
                      </a:r>
                      <a:r>
                        <a:rPr lang="en-US" altLang="zh-CN" sz="1400"/>
                        <a:t> </a:t>
                      </a:r>
                      <a:r>
                        <a:rPr lang="zh-CN" altLang="en-US" sz="1400"/>
                        <a:t>实施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/>
                        <a:t>2</a:t>
                      </a:r>
                      <a:r>
                        <a:rPr lang="en-US" altLang="zh-CN" sz="1400"/>
                        <a:t>4</a:t>
                      </a:r>
                      <a:r>
                        <a:rPr lang="zh-CN" altLang="en-US" sz="1400"/>
                        <a:t>春</a:t>
                      </a:r>
                      <a:r>
                        <a:rPr lang="zh-CN" sz="1400"/>
                        <a:t> </a:t>
                      </a: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周</a:t>
                      </a:r>
                      <a:r>
                        <a:rPr lang="zh-CN" sz="1400">
                          <a:solidFill>
                            <a:schemeClr val="tx1"/>
                          </a:solidFill>
                        </a:rPr>
                        <a:t>-第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zh-CN" sz="1400"/>
                        <a:t>周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参与教师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400"/>
                        <a:t>--</a:t>
                      </a:r>
                      <a:endParaRPr lang="en-US" altLang="zh-CN" sz="1400"/>
                    </a:p>
                  </a:txBody>
                  <a:tcPr marL="12700" marR="12700" marT="12700" vert="horz" anchor="ctr" anchorCtr="0"/>
                </a:tc>
              </a:tr>
              <a:tr h="108839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/>
                        <a:t>5</a:t>
                      </a:r>
                      <a:endParaRPr lang="en-US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/>
                        <a:t>专业方向课程设计</a:t>
                      </a:r>
                      <a:r>
                        <a:rPr lang="en-US" altLang="zh-CN" sz="1400"/>
                        <a:t> </a:t>
                      </a:r>
                      <a:r>
                        <a:rPr lang="zh-CN" sz="1400"/>
                        <a:t>结束</a:t>
                      </a:r>
                      <a:endParaRPr lang="zh-CN" sz="1400"/>
                    </a:p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/>
                        <a:t>团队答辩</a:t>
                      </a:r>
                      <a:r>
                        <a:rPr lang="en-US" altLang="zh-CN" sz="1400"/>
                        <a:t>&amp;</a:t>
                      </a:r>
                      <a:r>
                        <a:rPr lang="zh-CN" altLang="en-US" sz="1400"/>
                        <a:t>提交材料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/>
                        <a:t>第1</a:t>
                      </a:r>
                      <a:r>
                        <a:rPr lang="en-US" altLang="zh-CN" sz="1400"/>
                        <a:t>6</a:t>
                      </a:r>
                      <a:r>
                        <a:rPr lang="zh-CN" sz="1400"/>
                        <a:t>周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400">
                          <a:sym typeface="+mn-ea"/>
                        </a:rPr>
                        <a:t>教务科</a:t>
                      </a:r>
                      <a:endParaRPr lang="zh-CN" sz="1400"/>
                    </a:p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参与教师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学生：个人报告书、团队报告书</a:t>
                      </a:r>
                      <a:endParaRPr lang="zh-CN" altLang="en-US" sz="1400"/>
                    </a:p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400"/>
                        <a:t>教师：评分表等考核材料、工作总结表</a:t>
                      </a:r>
                      <a:endParaRPr lang="zh-CN" altLang="en-US" sz="14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教师重点事项</a:t>
            </a:r>
            <a:r>
              <a:rPr lang="en-US" altLang="zh-CN"/>
              <a:t>--</a:t>
            </a:r>
            <a:r>
              <a:t>《任务书》</a:t>
            </a: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7500"/>
          <a:stretch>
            <a:fillRect/>
          </a:stretch>
        </p:blipFill>
        <p:spPr>
          <a:xfrm>
            <a:off x="9904004" y="-3128"/>
            <a:ext cx="2185444" cy="58050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60320" y="885190"/>
            <a:ext cx="4141425" cy="5760000"/>
          </a:xfrm>
          <a:prstGeom prst="rect">
            <a:avLst/>
          </a:prstGeom>
          <a:ln>
            <a:solidFill>
              <a:schemeClr val="bg2">
                <a:lumMod val="9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49110" y="885190"/>
            <a:ext cx="4160842" cy="5760000"/>
          </a:xfrm>
          <a:prstGeom prst="rect">
            <a:avLst/>
          </a:prstGeom>
          <a:ln>
            <a:solidFill>
              <a:schemeClr val="bg2">
                <a:lumMod val="95000"/>
              </a:schemeClr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6695" y="1170305"/>
            <a:ext cx="20510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 u="sng">
                <a:sym typeface="+mn-ea"/>
              </a:rPr>
              <a:t>要求：</a:t>
            </a:r>
            <a:endParaRPr lang="zh-CN" altLang="en-US" sz="1600" b="1" u="sng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>
                <a:solidFill>
                  <a:srgbClr val="FF0000"/>
                </a:solidFill>
                <a:sym typeface="+mn-ea"/>
              </a:rPr>
              <a:t>待更新调整</a:t>
            </a:r>
            <a:endParaRPr lang="zh-CN" altLang="en-US" sz="1600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教师重点事项</a:t>
            </a:r>
            <a:r>
              <a:rPr lang="en-US" altLang="zh-CN">
                <a:sym typeface="+mn-ea"/>
              </a:rPr>
              <a:t>--</a:t>
            </a:r>
            <a:r>
              <a:rPr>
                <a:sym typeface="+mn-ea"/>
              </a:rPr>
              <a:t>《评分表&amp;材料清单》</a:t>
            </a:r>
            <a:endParaRPr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7500"/>
          <a:stretch>
            <a:fillRect/>
          </a:stretch>
        </p:blipFill>
        <p:spPr>
          <a:xfrm>
            <a:off x="9904004" y="-3128"/>
            <a:ext cx="2185444" cy="58050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4178935" y="1049655"/>
          <a:ext cx="7637145" cy="5302885"/>
        </p:xfrm>
        <a:graphic>
          <a:graphicData uri="http://schemas.openxmlformats.org/drawingml/2006/table">
            <a:tbl>
              <a:tblPr/>
              <a:tblGrid>
                <a:gridCol w="433705"/>
                <a:gridCol w="542925"/>
                <a:gridCol w="525145"/>
                <a:gridCol w="554355"/>
                <a:gridCol w="786765"/>
                <a:gridCol w="901065"/>
                <a:gridCol w="617220"/>
                <a:gridCol w="616585"/>
                <a:gridCol w="616585"/>
                <a:gridCol w="616585"/>
                <a:gridCol w="1426210"/>
              </a:tblGrid>
              <a:tr h="368300">
                <a:tc gridSpan="1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22级机械本硕博 专业方向课程设计 评分表&amp;材料清单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67665">
                <a:tc gridSpan="11"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设计题目：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022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学生姓名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指导教师姓名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团队分工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承担任务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报告/图纸(70%)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答辩(20%)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平时(10%)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总分(100%)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评语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2470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1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...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095">
                <a:tc gridSpan="1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提交材料清单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66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序号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内容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数量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备注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成绩单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平时成绩记载单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课程设计报告书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图纸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6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...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4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...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705">
                <a:tc gridSpan="11">
                  <a:txBody>
                    <a:bodyPr/>
                    <a:p>
                      <a:pPr indent="0">
                        <a:buNone/>
                      </a:pPr>
                      <a:r>
                        <a:rPr lang="zh-CN" sz="8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指导教师签字：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438150" y="1757045"/>
            <a:ext cx="336296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 u="sng"/>
              <a:t>考核要求</a:t>
            </a:r>
            <a:endParaRPr lang="zh-CN" altLang="en-US" sz="1600" b="1" u="sng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0000"/>
                </a:solidFill>
              </a:rPr>
              <a:t>打分及HUB录成绩</a:t>
            </a:r>
            <a:r>
              <a:rPr lang="zh-CN" altLang="en-US" sz="1600"/>
              <a:t>，请按照下表中成绩构成来设置及填写（</a:t>
            </a:r>
            <a:r>
              <a:rPr lang="zh-CN" altLang="en-US" sz="1600">
                <a:solidFill>
                  <a:srgbClr val="FF0000"/>
                </a:solidFill>
              </a:rPr>
              <a:t>报告&amp;图纸占70%，答辩占20%，平时占10%</a:t>
            </a:r>
            <a:r>
              <a:rPr lang="zh-CN" altLang="en-US" sz="1600"/>
              <a:t>）；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提交材料时，请将</a:t>
            </a:r>
            <a:r>
              <a:rPr lang="zh-CN" altLang="en-US" sz="1600">
                <a:solidFill>
                  <a:srgbClr val="FF0000"/>
                </a:solidFill>
              </a:rPr>
              <a:t>每团队材料独立装于1个资料袋中</a:t>
            </a:r>
            <a:r>
              <a:rPr lang="zh-CN" altLang="en-US" sz="1600"/>
              <a:t>，并将此表填好后</a:t>
            </a:r>
            <a:r>
              <a:rPr lang="zh-CN" altLang="en-US" sz="1600">
                <a:solidFill>
                  <a:srgbClr val="FF0000"/>
                </a:solidFill>
              </a:rPr>
              <a:t>贴在资料袋上</a:t>
            </a:r>
            <a:r>
              <a:rPr lang="zh-CN" altLang="en-US" sz="1600"/>
              <a:t>；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请同步提交</a:t>
            </a:r>
            <a:r>
              <a:rPr lang="zh-CN" altLang="en-US" sz="1600">
                <a:solidFill>
                  <a:srgbClr val="FF0000"/>
                </a:solidFill>
              </a:rPr>
              <a:t>电子版+签字打分纸质版</a:t>
            </a:r>
            <a:r>
              <a:rPr lang="zh-CN" altLang="en-US" sz="1600"/>
              <a:t>材料。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学生重点事项</a:t>
            </a:r>
            <a:r>
              <a:rPr lang="en-US" altLang="zh-CN">
                <a:sym typeface="+mn-ea"/>
              </a:rPr>
              <a:t>--</a:t>
            </a:r>
            <a:r>
              <a:rPr>
                <a:sym typeface="+mn-ea"/>
              </a:rPr>
              <a:t>《个人报告书》</a:t>
            </a:r>
            <a:endParaRPr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7500"/>
          <a:stretch>
            <a:fillRect/>
          </a:stretch>
        </p:blipFill>
        <p:spPr>
          <a:xfrm>
            <a:off x="9904004" y="-3128"/>
            <a:ext cx="2185444" cy="58050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200" y="1411605"/>
            <a:ext cx="384937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 u="sng"/>
              <a:t>考核要求</a:t>
            </a:r>
            <a:endParaRPr lang="zh-CN" altLang="en-US" sz="1600" b="1" u="sng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0000"/>
                </a:solidFill>
              </a:rPr>
              <a:t>成员个人</a:t>
            </a:r>
            <a:r>
              <a:rPr lang="zh-CN" altLang="en-US" sz="1600"/>
              <a:t>完成一篇书面</a:t>
            </a:r>
            <a:r>
              <a:rPr lang="zh-CN" altLang="en-US" sz="1600">
                <a:solidFill>
                  <a:srgbClr val="FF0000"/>
                </a:solidFill>
              </a:rPr>
              <a:t>个人报告书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报告内容：</a:t>
            </a:r>
            <a:r>
              <a:rPr lang="zh-CN" altLang="en-US" sz="1600">
                <a:solidFill>
                  <a:srgbClr val="FF0000"/>
                </a:solidFill>
              </a:rPr>
              <a:t>课程设计的意义、自己参与及承担的过程及工作（实验和结果）等、含相关文献、过程中自己感受到的收获、不足、建议等、根据实际情况客观填写团队内部互评表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字数要求：</a:t>
            </a:r>
            <a:r>
              <a:rPr lang="zh-CN" altLang="en-US" sz="1600">
                <a:solidFill>
                  <a:srgbClr val="FF0000"/>
                </a:solidFill>
              </a:rPr>
              <a:t>1500字以上</a:t>
            </a:r>
            <a:endParaRPr lang="zh-CN" altLang="en-US" sz="160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提交要求：</a:t>
            </a:r>
            <a:r>
              <a:rPr lang="zh-CN" altLang="en-US" sz="1600">
                <a:solidFill>
                  <a:srgbClr val="FF0000"/>
                </a:solidFill>
              </a:rPr>
              <a:t>实践结束后一周内，电子版+纸质版一式一份提交至指导老师</a:t>
            </a:r>
            <a:endParaRPr lang="zh-CN" altLang="en-US" sz="160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若发现报告内容有互相抄袭，抄与被抄者均一律记0分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79570" y="949960"/>
            <a:ext cx="3828700" cy="5400000"/>
          </a:xfrm>
          <a:prstGeom prst="rect">
            <a:avLst/>
          </a:prstGeom>
          <a:ln>
            <a:solidFill>
              <a:schemeClr val="bg2">
                <a:lumMod val="9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68945" y="973455"/>
            <a:ext cx="3784122" cy="5400000"/>
          </a:xfrm>
          <a:prstGeom prst="rect">
            <a:avLst/>
          </a:prstGeom>
          <a:ln>
            <a:solidFill>
              <a:schemeClr val="bg2">
                <a:lumMod val="95000"/>
              </a:schemeClr>
            </a:solidFill>
          </a:ln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学生重点事项</a:t>
            </a:r>
            <a:r>
              <a:rPr lang="en-US" altLang="zh-CN">
                <a:sym typeface="+mn-ea"/>
              </a:rPr>
              <a:t>--</a:t>
            </a:r>
            <a:r>
              <a:rPr>
                <a:sym typeface="+mn-ea"/>
              </a:rPr>
              <a:t>《团队报告书》</a:t>
            </a:r>
            <a:endParaRPr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7500"/>
          <a:stretch>
            <a:fillRect/>
          </a:stretch>
        </p:blipFill>
        <p:spPr>
          <a:xfrm>
            <a:off x="9904004" y="-3128"/>
            <a:ext cx="2185444" cy="58050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0200" y="1411605"/>
            <a:ext cx="35852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 u="sng"/>
              <a:t>考核要求</a:t>
            </a:r>
            <a:endParaRPr lang="zh-CN" altLang="en-US" sz="1600" b="1" u="sng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solidFill>
                  <a:srgbClr val="FF0000"/>
                </a:solidFill>
              </a:rPr>
              <a:t>以团队为单位</a:t>
            </a:r>
            <a:r>
              <a:rPr lang="zh-CN" altLang="en-US" sz="1600"/>
              <a:t>完成一篇书面</a:t>
            </a:r>
            <a:r>
              <a:rPr lang="zh-CN" altLang="en-US" sz="1600">
                <a:solidFill>
                  <a:srgbClr val="FF0000"/>
                </a:solidFill>
              </a:rPr>
              <a:t>团队报告书</a:t>
            </a:r>
            <a:endParaRPr lang="zh-CN" altLang="en-US" sz="160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报告内容：</a:t>
            </a:r>
            <a:r>
              <a:rPr lang="zh-CN" altLang="en-US" sz="1600">
                <a:solidFill>
                  <a:srgbClr val="FF0000"/>
                </a:solidFill>
              </a:rPr>
              <a:t>课程设计的意义、过程及工作（实验和结果）等、含相关文献、过程中收获、不足、建议等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字数要求：</a:t>
            </a:r>
            <a:r>
              <a:rPr lang="zh-CN" altLang="en-US" sz="1600">
                <a:solidFill>
                  <a:srgbClr val="FF0000"/>
                </a:solidFill>
              </a:rPr>
              <a:t>3000字以上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提交要求：</a:t>
            </a:r>
            <a:r>
              <a:rPr lang="zh-CN" altLang="en-US" sz="1600">
                <a:solidFill>
                  <a:srgbClr val="FF0000"/>
                </a:solidFill>
              </a:rPr>
              <a:t>实践结束后一周内，电子版+纸质版一式一份提交至指导老师</a:t>
            </a:r>
            <a:endParaRPr lang="zh-CN" altLang="en-US" sz="160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/>
              <a:t>若发现报告内容存在抄袭情况，则一律记0分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83380" y="995045"/>
            <a:ext cx="3738461" cy="5400000"/>
          </a:xfrm>
          <a:prstGeom prst="rect">
            <a:avLst/>
          </a:prstGeom>
          <a:ln>
            <a:solidFill>
              <a:schemeClr val="bg2">
                <a:lumMod val="9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997190" y="995045"/>
            <a:ext cx="3789759" cy="5400000"/>
          </a:xfrm>
          <a:prstGeom prst="rect">
            <a:avLst/>
          </a:prstGeom>
          <a:ln>
            <a:solidFill>
              <a:schemeClr val="bg2">
                <a:lumMod val="95000"/>
              </a:schemeClr>
            </a:solidFill>
          </a:ln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83644" y="1102497"/>
            <a:ext cx="9144000" cy="1896745"/>
          </a:xfrm>
        </p:spPr>
        <p:txBody>
          <a:bodyPr/>
          <a:p>
            <a:r>
              <a:rPr lang="zh-CN" sz="8800" dirty="0">
                <a:solidFill>
                  <a:schemeClr val="accent1"/>
                </a:solidFill>
                <a:sym typeface="Arial" panose="020B0604020202020204" pitchFamily="34" charset="0"/>
              </a:rPr>
              <a:t>谢</a:t>
            </a:r>
            <a:r>
              <a:rPr lang="en-US" altLang="zh-CN" sz="8800" dirty="0">
                <a:solidFill>
                  <a:schemeClr val="accent1"/>
                </a:solidFill>
                <a:sym typeface="Arial" panose="020B0604020202020204" pitchFamily="34" charset="0"/>
              </a:rPr>
              <a:t> </a:t>
            </a:r>
            <a:r>
              <a:rPr lang="zh-CN" sz="8800" dirty="0">
                <a:solidFill>
                  <a:schemeClr val="accent1"/>
                </a:solidFill>
                <a:sym typeface="Arial" panose="020B0604020202020204" pitchFamily="34" charset="0"/>
              </a:rPr>
              <a:t>谢</a:t>
            </a:r>
            <a:r>
              <a:rPr lang="en-US" altLang="zh-CN" sz="8800" dirty="0">
                <a:solidFill>
                  <a:schemeClr val="accent1"/>
                </a:solidFill>
                <a:sym typeface="Arial" panose="020B0604020202020204" pitchFamily="34" charset="0"/>
              </a:rPr>
              <a:t> </a:t>
            </a:r>
            <a:r>
              <a:rPr lang="zh-CN" sz="8800" dirty="0">
                <a:solidFill>
                  <a:schemeClr val="accent1"/>
                </a:solidFill>
                <a:sym typeface="Arial" panose="020B0604020202020204" pitchFamily="34" charset="0"/>
              </a:rPr>
              <a:t>！</a:t>
            </a:r>
            <a:endParaRPr lang="zh-CN" sz="8800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83920" y="4570730"/>
            <a:ext cx="3365500" cy="1620520"/>
          </a:xfrm>
        </p:spPr>
        <p:txBody>
          <a:bodyPr>
            <a:normAutofit fontScale="85000"/>
          </a:bodyPr>
          <a:p>
            <a:r>
              <a:rPr lang="zh-CN" altLang="en-US" b="1" dirty="0">
                <a:solidFill>
                  <a:schemeClr val="accent1"/>
                </a:solidFill>
                <a:sym typeface="Arial" panose="020B0604020202020204" pitchFamily="34" charset="0"/>
              </a:rPr>
              <a:t>教务科</a:t>
            </a:r>
            <a:endParaRPr lang="zh-CN" altLang="en-US" b="1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r>
              <a:rPr lang="zh-CN" altLang="en-US" b="1" dirty="0">
                <a:solidFill>
                  <a:schemeClr val="accent1"/>
                </a:solidFill>
                <a:sym typeface="Arial" panose="020B0604020202020204" pitchFamily="34" charset="0"/>
              </a:rPr>
              <a:t>机械科学与工程学院</a:t>
            </a:r>
            <a:endParaRPr lang="zh-CN" altLang="en-US" b="1" dirty="0">
              <a:solidFill>
                <a:schemeClr val="accent1"/>
              </a:solidFill>
              <a:sym typeface="Arial" panose="020B0604020202020204" pitchFamily="34" charset="0"/>
            </a:endParaRPr>
          </a:p>
          <a:p>
            <a:r>
              <a:rPr lang="en-US" altLang="zh-CN" b="1" dirty="0">
                <a:solidFill>
                  <a:schemeClr val="accent1"/>
                </a:solidFill>
                <a:sym typeface="Arial" panose="020B0604020202020204" pitchFamily="34" charset="0"/>
              </a:rPr>
              <a:t>2024</a:t>
            </a:r>
            <a:r>
              <a:rPr lang="zh-CN" altLang="en-US" b="1" dirty="0">
                <a:solidFill>
                  <a:schemeClr val="accent1"/>
                </a:solidFill>
                <a:sym typeface="Arial" panose="020B0604020202020204" pitchFamily="34" charset="0"/>
              </a:rPr>
              <a:t>年</a:t>
            </a:r>
            <a:r>
              <a:rPr lang="en-US" altLang="zh-CN" b="1" dirty="0">
                <a:solidFill>
                  <a:schemeClr val="accent1"/>
                </a:solidFill>
                <a:sym typeface="Arial" panose="020B0604020202020204" pitchFamily="34" charset="0"/>
              </a:rPr>
              <a:t>1</a:t>
            </a:r>
            <a:r>
              <a:rPr lang="zh-CN" altLang="en-US" b="1" dirty="0">
                <a:solidFill>
                  <a:schemeClr val="accent1"/>
                </a:solidFill>
                <a:sym typeface="Arial" panose="020B0604020202020204" pitchFamily="34" charset="0"/>
              </a:rPr>
              <a:t>月</a:t>
            </a:r>
            <a:endParaRPr lang="zh-CN" altLang="en-US" b="1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7500"/>
          <a:stretch>
            <a:fillRect/>
          </a:stretch>
        </p:blipFill>
        <p:spPr>
          <a:xfrm>
            <a:off x="9904004" y="-3128"/>
            <a:ext cx="2185444" cy="580508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4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5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6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UNIT_SHOW_EDIT_AREA_INDICATION" val="1"/>
  <p:tag name="KSO_WM_TEMPLATE_THUMBS_INDEX" val="1、4、7、8、10、11、12、13、15"/>
  <p:tag name="KSO_WM_TEMPLATE_MASTER_THUMB_INDEX" val="12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UNIT_TABLE_BEAUTIFY" val="smartTable{e80c11bf-e99c-46ec-8165-d8f71ad7e5c6}"/>
  <p:tag name="TABLE_ENDDRAG_ORIGIN_RECT" val="830*364"/>
  <p:tag name="TABLE_ENDDRAG_RECT" val="68*105*830*364"/>
  <p:tag name="KSO_WM_BEAUTIFY_FLAG" val="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TABLE_BEAUTIFY" val="smartTable{633be3b3-9966-4e6e-bb02-239bfae2e6eb}"/>
  <p:tag name="TABLE_ENDDRAG_ORIGIN_RECT" val="845*388"/>
  <p:tag name="TABLE_ENDDRAG_RECT" val="61*79*845*388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TABLE_ENDDRAG_ORIGIN_RECT" val="601*417"/>
  <p:tag name="TABLE_ENDDRAG_RECT" val="329*82*601*417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219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UNIT_SHOW_EDIT_AREA_INDICATION" val="1"/>
  <p:tag name="KSO_WM_TEMPLATE_THUMBS_INDEX" val="1、4、7、8、10、11、12、13、15"/>
  <p:tag name="KSO_WM_TEMPLATE_MASTER_THUMB_INDEX" val="12"/>
</p:tagLst>
</file>

<file path=ppt/tags/tag222.xml><?xml version="1.0" encoding="utf-8"?>
<p:tagLst xmlns:p="http://schemas.openxmlformats.org/presentationml/2006/main">
  <p:tag name="COMMONDATA" val="eyJoZGlkIjoiOTY3ZTUyMzM5ODhkMjIxZWYxMDY3Mjk2NzhlNDVlYjgifQ=="/>
  <p:tag name="KSO_WPP_MARK_KEY" val="00de54c7-aa68-4cc3-92bf-122ea9f56a7f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WPS 演示</Application>
  <PresentationFormat>宽屏</PresentationFormat>
  <Paragraphs>392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1_Office 主题​​</vt:lpstr>
      <vt:lpstr>实验室轮转 介绍</vt:lpstr>
      <vt:lpstr>介绍</vt:lpstr>
      <vt:lpstr>开展方式</vt:lpstr>
      <vt:lpstr>重点事项--《实践记录表》</vt:lpstr>
      <vt:lpstr>重点事项--《实践记录表》</vt:lpstr>
      <vt:lpstr>重点事项--《阅读报告》</vt:lpstr>
      <vt:lpstr>重点事项--《个人报告书》</vt:lpstr>
      <vt:lpstr>谢 谢 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吴思齐</cp:lastModifiedBy>
  <cp:revision>284</cp:revision>
  <dcterms:created xsi:type="dcterms:W3CDTF">2019-06-19T02:08:00Z</dcterms:created>
  <dcterms:modified xsi:type="dcterms:W3CDTF">2024-01-18T02:56:20Z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2121638BC9E04A0D9295D958C5CAEEF7_11</vt:lpwstr>
  </property>
</Properties>
</file>