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7" d="100"/>
          <a:sy n="27" d="100"/>
        </p:scale>
        <p:origin x="1810" y="-538"/>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
            </a: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a:solidFill>
                    <a:schemeClr val="bg1">
                      <a:lumMod val="50000"/>
                    </a:schemeClr>
                  </a:solidFill>
                  <a:latin typeface="Calibri" pitchFamily="34" charset="0"/>
                  <a:cs typeface="Calibri" panose="020F0502020204030204" pitchFamily="34" charset="0"/>
                </a:rPr>
                <a:t/>
              </a: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5/14/2021</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‹N°›</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145530" y="36886"/>
            <a:ext cx="219456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fr-FR" sz="6600" b="1" dirty="0">
                <a:solidFill>
                  <a:schemeClr val="accent3">
                    <a:lumMod val="20000"/>
                    <a:lumOff val="80000"/>
                  </a:schemeClr>
                </a:solidFill>
                <a:latin typeface="+mn-lt"/>
              </a:rPr>
              <a:t>Présentation Projet LU3IN026 – Analyses des données Google Play Store</a:t>
            </a:r>
          </a:p>
        </p:txBody>
      </p:sp>
      <p:sp>
        <p:nvSpPr>
          <p:cNvPr id="5" name="Text Box 123"/>
          <p:cNvSpPr txBox="1">
            <a:spLocks noChangeArrowheads="1"/>
          </p:cNvSpPr>
          <p:nvPr/>
        </p:nvSpPr>
        <p:spPr bwMode="auto">
          <a:xfrm>
            <a:off x="6145530" y="2397014"/>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MISTRY Manishkumar, 3671086</a:t>
            </a:r>
          </a:p>
          <a:p>
            <a:pPr algn="ctr" eaLnBrk="1" hangingPunct="1"/>
            <a:r>
              <a:rPr lang="en-US" sz="4000" dirty="0">
                <a:solidFill>
                  <a:schemeClr val="accent3">
                    <a:lumMod val="20000"/>
                    <a:lumOff val="80000"/>
                  </a:schemeClr>
                </a:solidFill>
                <a:latin typeface="+mn-lt"/>
              </a:rPr>
              <a:t>ERGUN Yavuz, 3670777</a:t>
            </a:r>
          </a:p>
        </p:txBody>
      </p:sp>
      <p:sp>
        <p:nvSpPr>
          <p:cNvPr id="10" name="Text Box 189"/>
          <p:cNvSpPr txBox="1">
            <a:spLocks noChangeArrowheads="1"/>
          </p:cNvSpPr>
          <p:nvPr/>
        </p:nvSpPr>
        <p:spPr bwMode="auto">
          <a:xfrm>
            <a:off x="1280160" y="5578740"/>
            <a:ext cx="969264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Calibri" pitchFamily="34" charset="0"/>
              </a:rPr>
              <a:t>Les applications Google Play sont </a:t>
            </a:r>
            <a:r>
              <a:rPr lang="fr-FR" sz="2800" dirty="0">
                <a:latin typeface="Calibri" pitchFamily="34" charset="0"/>
              </a:rPr>
              <a:t>aujourd’hui populaire grâce à leur popularité, genre et leurs nouvelles mise à jours</a:t>
            </a:r>
          </a:p>
          <a:p>
            <a:pPr algn="just" eaLnBrk="1" hangingPunct="1"/>
            <a:r>
              <a:rPr lang="fr-FR" sz="2800" dirty="0">
                <a:latin typeface="Calibri" pitchFamily="34" charset="0"/>
              </a:rPr>
              <a:t>Dans ce projet, nous avions analyser différents donnés comme les Catégories, les Ratings (notes), les Install etc. Une fois les analyse faite nous sommes parvenu à avoir des problématiques pour </a:t>
            </a:r>
            <a:r>
              <a:rPr lang="fr-FR" sz="2800" dirty="0" smtClean="0">
                <a:latin typeface="Calibri" pitchFamily="34" charset="0"/>
              </a:rPr>
              <a:t>les:</a:t>
            </a:r>
          </a:p>
          <a:p>
            <a:pPr marL="1200150" lvl="1" indent="-457200" algn="just" eaLnBrk="1" hangingPunct="1">
              <a:buFont typeface="Wingdings" panose="05000000000000000000" pitchFamily="2" charset="2"/>
              <a:buChar char="§"/>
            </a:pPr>
            <a:r>
              <a:rPr lang="fr-FR" sz="2800" dirty="0" smtClean="0">
                <a:latin typeface="Calibri" pitchFamily="34" charset="0"/>
              </a:rPr>
              <a:t>classification </a:t>
            </a:r>
            <a:r>
              <a:rPr lang="fr-FR" sz="2800" dirty="0">
                <a:latin typeface="Calibri" pitchFamily="34" charset="0"/>
              </a:rPr>
              <a:t>supervisé </a:t>
            </a:r>
            <a:endParaRPr lang="fr-FR" sz="2800" dirty="0">
              <a:latin typeface="Calibri" pitchFamily="34" charset="0"/>
            </a:endParaRPr>
          </a:p>
          <a:p>
            <a:pPr marL="1200150" lvl="1" indent="-457200" algn="just" eaLnBrk="1" hangingPunct="1">
              <a:buFont typeface="Wingdings" panose="05000000000000000000" pitchFamily="2" charset="2"/>
              <a:buChar char="§"/>
            </a:pPr>
            <a:r>
              <a:rPr lang="fr-FR" sz="2800" dirty="0" smtClean="0">
                <a:latin typeface="Calibri" pitchFamily="34" charset="0"/>
              </a:rPr>
              <a:t>classification </a:t>
            </a:r>
            <a:r>
              <a:rPr lang="fr-FR" sz="2800" dirty="0">
                <a:latin typeface="Calibri" pitchFamily="34" charset="0"/>
              </a:rPr>
              <a:t>non-supervisé.</a:t>
            </a:r>
            <a:endParaRPr lang="en-US" sz="2800" dirty="0">
              <a:latin typeface="Calibri" pitchFamily="34" charset="0"/>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33" name="Rectangle 32"/>
          <p:cNvSpPr/>
          <p:nvPr/>
        </p:nvSpPr>
        <p:spPr>
          <a:xfrm>
            <a:off x="1299210" y="11186139"/>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Problématique</a:t>
            </a:r>
          </a:p>
        </p:txBody>
      </p:sp>
      <p:sp>
        <p:nvSpPr>
          <p:cNvPr id="13" name="Text Box 192"/>
          <p:cNvSpPr txBox="1">
            <a:spLocks noChangeArrowheads="1"/>
          </p:cNvSpPr>
          <p:nvPr/>
        </p:nvSpPr>
        <p:spPr bwMode="auto">
          <a:xfrm>
            <a:off x="11596846" y="5582044"/>
            <a:ext cx="9692640" cy="50167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Calibri" pitchFamily="34" charset="0"/>
              </a:rPr>
              <a:t>Après les analyses, nous avons décidé de prendre les résultats du Perceptron qui nous donne un accuracy de 87%.</a:t>
            </a:r>
          </a:p>
          <a:p>
            <a:pPr algn="just" eaLnBrk="1" hangingPunct="1"/>
            <a:r>
              <a:rPr lang="fr-FR" sz="2800" dirty="0">
                <a:latin typeface="Calibri" pitchFamily="34" charset="0"/>
              </a:rPr>
              <a:t>D’après les analyse du poids:</a:t>
            </a:r>
          </a:p>
          <a:p>
            <a:pPr marL="1200150" lvl="1" indent="-457200" algn="just" eaLnBrk="1" hangingPunct="1">
              <a:buFont typeface="Wingdings" panose="05000000000000000000" pitchFamily="2" charset="2"/>
              <a:buChar char="§"/>
            </a:pPr>
            <a:r>
              <a:rPr lang="fr-FR" sz="2800" dirty="0" smtClean="0">
                <a:latin typeface="Calibri" pitchFamily="34" charset="0"/>
              </a:rPr>
              <a:t>On </a:t>
            </a:r>
            <a:r>
              <a:rPr lang="fr-FR" sz="2800" dirty="0">
                <a:latin typeface="Calibri" pitchFamily="34" charset="0"/>
              </a:rPr>
              <a:t>constate que la majorité des applications sont gratuites.</a:t>
            </a:r>
          </a:p>
          <a:p>
            <a:pPr marL="1200150" lvl="1" indent="-457200" algn="just" eaLnBrk="1" hangingPunct="1">
              <a:buFont typeface="Wingdings" panose="05000000000000000000" pitchFamily="2" charset="2"/>
              <a:buChar char="§"/>
            </a:pPr>
            <a:r>
              <a:rPr lang="fr-FR" sz="2800" dirty="0" smtClean="0">
                <a:latin typeface="Calibri" pitchFamily="34" charset="0"/>
              </a:rPr>
              <a:t>Ils </a:t>
            </a:r>
            <a:r>
              <a:rPr lang="fr-FR" sz="2800" dirty="0">
                <a:latin typeface="Calibri" pitchFamily="34" charset="0"/>
              </a:rPr>
              <a:t>sont les plus vues et meilleurs </a:t>
            </a:r>
            <a:r>
              <a:rPr lang="fr-FR" sz="2800" dirty="0" smtClean="0">
                <a:latin typeface="Calibri" pitchFamily="34" charset="0"/>
              </a:rPr>
              <a:t>notés</a:t>
            </a:r>
            <a:endParaRPr lang="fr-FR" sz="2800" dirty="0">
              <a:latin typeface="Calibri" pitchFamily="34" charset="0"/>
            </a:endParaRPr>
          </a:p>
          <a:p>
            <a:pPr marL="1200150" lvl="1" indent="-457200" algn="just" eaLnBrk="1" hangingPunct="1">
              <a:buFont typeface="Wingdings" panose="05000000000000000000" pitchFamily="2" charset="2"/>
              <a:buChar char="§"/>
            </a:pPr>
            <a:r>
              <a:rPr lang="fr-FR" sz="2800" dirty="0" smtClean="0">
                <a:latin typeface="Calibri" pitchFamily="34" charset="0"/>
              </a:rPr>
              <a:t>Les </a:t>
            </a:r>
            <a:r>
              <a:rPr lang="fr-FR" sz="2800" dirty="0">
                <a:latin typeface="Calibri" pitchFamily="34" charset="0"/>
              </a:rPr>
              <a:t>Applications les mieux notés sont donc ceux qui sont les plus choisi par les </a:t>
            </a:r>
            <a:r>
              <a:rPr lang="fr-FR" sz="2800" dirty="0" smtClean="0">
                <a:latin typeface="Calibri" pitchFamily="34" charset="0"/>
              </a:rPr>
              <a:t>gens</a:t>
            </a:r>
            <a:endParaRPr lang="fr-FR" sz="2800" dirty="0">
              <a:latin typeface="Calibri" pitchFamily="34" charset="0"/>
            </a:endParaRPr>
          </a:p>
          <a:p>
            <a:pPr algn="just" eaLnBrk="1" hangingPunct="1"/>
            <a:r>
              <a:rPr lang="fr-FR" sz="2800" dirty="0">
                <a:latin typeface="Calibri" pitchFamily="34" charset="0"/>
              </a:rPr>
              <a:t>Ainsi, nous pouvons en déduire que les applications avec des meilleurs notes ont un impact fort sur le nombre de son installations.</a:t>
            </a: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a:t>
            </a:r>
          </a:p>
        </p:txBody>
      </p:sp>
      <p:sp>
        <p:nvSpPr>
          <p:cNvPr id="35" name="Rectangle 34"/>
          <p:cNvSpPr/>
          <p:nvPr/>
        </p:nvSpPr>
        <p:spPr>
          <a:xfrm>
            <a:off x="21893371" y="9119723"/>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fr-FR" sz="4400" b="1" dirty="0" smtClean="0">
                <a:solidFill>
                  <a:schemeClr val="accent3">
                    <a:lumMod val="20000"/>
                    <a:lumOff val="80000"/>
                  </a:schemeClr>
                </a:solidFill>
              </a:rPr>
              <a:t>Résultat</a:t>
            </a:r>
            <a:endParaRPr lang="fr-FR" sz="44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588852087"/>
              </p:ext>
            </p:extLst>
          </p:nvPr>
        </p:nvGraphicFramePr>
        <p:xfrm>
          <a:off x="1333138" y="20475984"/>
          <a:ext cx="9692640" cy="6400801"/>
        </p:xfrm>
        <a:graphic>
          <a:graphicData uri="http://schemas.openxmlformats.org/drawingml/2006/table">
            <a:tbl>
              <a:tblPr firstRow="1" bandRow="1">
                <a:tableStyleId>{5C22544A-7EE6-4342-B048-85BDC9FD1C3A}</a:tableStyleId>
              </a:tblPr>
              <a:tblGrid>
                <a:gridCol w="3230880">
                  <a:extLst>
                    <a:ext uri="{9D8B030D-6E8A-4147-A177-3AD203B41FA5}">
                      <a16:colId xmlns:a16="http://schemas.microsoft.com/office/drawing/2014/main" xmlns="" val="20000"/>
                    </a:ext>
                  </a:extLst>
                </a:gridCol>
                <a:gridCol w="3230880">
                  <a:extLst>
                    <a:ext uri="{9D8B030D-6E8A-4147-A177-3AD203B41FA5}">
                      <a16:colId xmlns:a16="http://schemas.microsoft.com/office/drawing/2014/main" xmlns="" val="20001"/>
                    </a:ext>
                  </a:extLst>
                </a:gridCol>
                <a:gridCol w="3230880">
                  <a:extLst>
                    <a:ext uri="{9D8B030D-6E8A-4147-A177-3AD203B41FA5}">
                      <a16:colId xmlns:a16="http://schemas.microsoft.com/office/drawing/2014/main" xmlns="" val="20002"/>
                    </a:ext>
                  </a:extLst>
                </a:gridCol>
              </a:tblGrid>
              <a:tr h="1135402">
                <a:tc>
                  <a:txBody>
                    <a:bodyPr/>
                    <a:lstStyle/>
                    <a:p>
                      <a:endParaRPr lang="en-US" sz="2700" dirty="0"/>
                    </a:p>
                  </a:txBody>
                  <a:tcPr marT="34290" marB="34290" anchor="ctr"/>
                </a:tc>
                <a:tc>
                  <a:txBody>
                    <a:bodyPr/>
                    <a:lstStyle/>
                    <a:p>
                      <a:pPr algn="ctr"/>
                      <a:r>
                        <a:rPr lang="en-US" sz="2700" dirty="0"/>
                        <a:t>Accuracy</a:t>
                      </a:r>
                      <a:r>
                        <a:rPr lang="en-US" sz="2700" baseline="0" dirty="0"/>
                        <a:t> Test</a:t>
                      </a:r>
                      <a:endParaRPr lang="en-US" sz="2700" dirty="0"/>
                    </a:p>
                  </a:txBody>
                  <a:tcPr marT="34290" marB="34290" anchor="ctr"/>
                </a:tc>
                <a:tc>
                  <a:txBody>
                    <a:bodyPr/>
                    <a:lstStyle/>
                    <a:p>
                      <a:pPr algn="ctr"/>
                      <a:r>
                        <a:rPr lang="en-US" sz="2700" dirty="0" err="1"/>
                        <a:t>Acurracy</a:t>
                      </a:r>
                      <a:r>
                        <a:rPr lang="en-US" sz="2700" dirty="0"/>
                        <a:t> </a:t>
                      </a:r>
                      <a:r>
                        <a:rPr lang="en-US" sz="2700" dirty="0" err="1"/>
                        <a:t>Apprentissage</a:t>
                      </a:r>
                      <a:endParaRPr lang="en-US" sz="2700" dirty="0"/>
                    </a:p>
                  </a:txBody>
                  <a:tcPr marT="34290" marB="34290" anchor="ctr"/>
                </a:tc>
                <a:extLst>
                  <a:ext uri="{0D108BD9-81ED-4DB2-BD59-A6C34878D82A}">
                    <a16:rowId xmlns:a16="http://schemas.microsoft.com/office/drawing/2014/main" xmlns="" val="10000"/>
                  </a:ext>
                </a:extLst>
              </a:tr>
              <a:tr h="1755133">
                <a:tc>
                  <a:txBody>
                    <a:bodyPr/>
                    <a:lstStyle/>
                    <a:p>
                      <a:r>
                        <a:rPr lang="en-US" sz="2700" dirty="0"/>
                        <a:t>Perceptron</a:t>
                      </a:r>
                    </a:p>
                  </a:txBody>
                  <a:tcPr marT="34290" marB="34290" anchor="ctr"/>
                </a:tc>
                <a:tc>
                  <a:txBody>
                    <a:bodyPr/>
                    <a:lstStyle/>
                    <a:p>
                      <a:pPr algn="ctr"/>
                      <a:r>
                        <a:rPr lang="en-US" sz="2700" dirty="0"/>
                        <a:t>82,</a:t>
                      </a:r>
                      <a:r>
                        <a:rPr lang="en-US" sz="2700" baseline="0" dirty="0"/>
                        <a:t>15</a:t>
                      </a:r>
                      <a:endParaRPr lang="en-US" sz="2700" dirty="0"/>
                    </a:p>
                  </a:txBody>
                  <a:tcPr marT="34290" marB="34290" anchor="ctr"/>
                </a:tc>
                <a:tc>
                  <a:txBody>
                    <a:bodyPr/>
                    <a:lstStyle/>
                    <a:p>
                      <a:pPr algn="ctr"/>
                      <a:r>
                        <a:rPr lang="en-US" sz="2700" dirty="0"/>
                        <a:t>87,00</a:t>
                      </a:r>
                    </a:p>
                  </a:txBody>
                  <a:tcPr marT="34290" marB="34290" anchor="ctr"/>
                </a:tc>
                <a:extLst>
                  <a:ext uri="{0D108BD9-81ED-4DB2-BD59-A6C34878D82A}">
                    <a16:rowId xmlns:a16="http://schemas.microsoft.com/office/drawing/2014/main" xmlns="" val="10001"/>
                  </a:ext>
                </a:extLst>
              </a:tr>
              <a:tr h="1755133">
                <a:tc>
                  <a:txBody>
                    <a:bodyPr/>
                    <a:lstStyle/>
                    <a:p>
                      <a:r>
                        <a:rPr lang="en-US" sz="2700" dirty="0"/>
                        <a:t>Adaline</a:t>
                      </a:r>
                    </a:p>
                  </a:txBody>
                  <a:tcPr marT="34290" marB="34290" anchor="ctr"/>
                </a:tc>
                <a:tc>
                  <a:txBody>
                    <a:bodyPr/>
                    <a:lstStyle/>
                    <a:p>
                      <a:pPr algn="ctr"/>
                      <a:r>
                        <a:rPr lang="en-US" sz="2700" dirty="0"/>
                        <a:t>56,82</a:t>
                      </a:r>
                    </a:p>
                  </a:txBody>
                  <a:tcPr marT="34290" marB="34290" anchor="ctr"/>
                </a:tc>
                <a:tc>
                  <a:txBody>
                    <a:bodyPr/>
                    <a:lstStyle/>
                    <a:p>
                      <a:pPr algn="ctr"/>
                      <a:r>
                        <a:rPr lang="en-US" sz="2700" dirty="0"/>
                        <a:t>58,17</a:t>
                      </a:r>
                    </a:p>
                  </a:txBody>
                  <a:tcPr marT="34290" marB="34290" anchor="ctr"/>
                </a:tc>
                <a:extLst>
                  <a:ext uri="{0D108BD9-81ED-4DB2-BD59-A6C34878D82A}">
                    <a16:rowId xmlns:a16="http://schemas.microsoft.com/office/drawing/2014/main" xmlns="" val="10002"/>
                  </a:ext>
                </a:extLst>
              </a:tr>
              <a:tr h="1755133">
                <a:tc>
                  <a:txBody>
                    <a:bodyPr/>
                    <a:lstStyle/>
                    <a:p>
                      <a:r>
                        <a:rPr lang="en-US" sz="2700" dirty="0"/>
                        <a:t>Adaline</a:t>
                      </a:r>
                      <a:r>
                        <a:rPr lang="en-US" sz="2700" baseline="0" dirty="0"/>
                        <a:t>2</a:t>
                      </a:r>
                      <a:endParaRPr lang="en-US" sz="2700" dirty="0"/>
                    </a:p>
                  </a:txBody>
                  <a:tcPr marT="34290" marB="34290" anchor="ctr"/>
                </a:tc>
                <a:tc>
                  <a:txBody>
                    <a:bodyPr/>
                    <a:lstStyle/>
                    <a:p>
                      <a:pPr algn="ctr"/>
                      <a:r>
                        <a:rPr lang="en-US" sz="2700" dirty="0"/>
                        <a:t>90,48</a:t>
                      </a:r>
                    </a:p>
                  </a:txBody>
                  <a:tcPr marT="34290" marB="34290" anchor="ctr"/>
                </a:tc>
                <a:tc>
                  <a:txBody>
                    <a:bodyPr/>
                    <a:lstStyle/>
                    <a:p>
                      <a:pPr algn="ctr"/>
                      <a:r>
                        <a:rPr lang="en-US" sz="2700" dirty="0"/>
                        <a:t>93,3</a:t>
                      </a:r>
                    </a:p>
                  </a:txBody>
                  <a:tcPr marT="34290" marB="34290" anchor="ctr"/>
                </a:tc>
                <a:extLst>
                  <a:ext uri="{0D108BD9-81ED-4DB2-BD59-A6C34878D82A}">
                    <a16:rowId xmlns:a16="http://schemas.microsoft.com/office/drawing/2014/main" xmlns="" val="10003"/>
                  </a:ext>
                </a:extLst>
              </a:tr>
            </a:tbl>
          </a:graphicData>
        </a:graphic>
      </p:graphicFrame>
      <p:sp>
        <p:nvSpPr>
          <p:cNvPr id="11" name="Text Box 190"/>
          <p:cNvSpPr txBox="1">
            <a:spLocks noChangeArrowheads="1"/>
          </p:cNvSpPr>
          <p:nvPr/>
        </p:nvSpPr>
        <p:spPr bwMode="auto">
          <a:xfrm>
            <a:off x="1261110" y="12366274"/>
            <a:ext cx="9745618" cy="372405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mn-lt"/>
              </a:rPr>
              <a:t>Aujourd’hui, les notations (Ratings) sont un moyen naturel d’augmenter la découverte d’application et le nombre de téléchargements. En effet, une application est bien notée par de nombreuses évaluation sera mieux classée que les autres applications de la catégories.</a:t>
            </a:r>
          </a:p>
          <a:p>
            <a:pPr algn="just" eaLnBrk="1" hangingPunct="1"/>
            <a:endParaRPr lang="fr-FR" sz="2800" dirty="0">
              <a:latin typeface="+mn-lt"/>
            </a:endParaRPr>
          </a:p>
          <a:p>
            <a:pPr algn="just" eaLnBrk="1" hangingPunct="1"/>
            <a:r>
              <a:rPr lang="fr-FR" sz="2800" dirty="0">
                <a:latin typeface="+mn-lt"/>
              </a:rPr>
              <a:t>Notre problématique sera, en quoi la note peut-elle convaincre l’utilisateur de choisir une applications?</a:t>
            </a:r>
          </a:p>
        </p:txBody>
      </p:sp>
      <p:sp>
        <p:nvSpPr>
          <p:cNvPr id="45" name="Rectangle 44"/>
          <p:cNvSpPr/>
          <p:nvPr/>
        </p:nvSpPr>
        <p:spPr>
          <a:xfrm>
            <a:off x="11624555" y="12200208"/>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Problématique</a:t>
            </a:r>
          </a:p>
        </p:txBody>
      </p:sp>
      <p:sp>
        <p:nvSpPr>
          <p:cNvPr id="8" name="Rectangle 7"/>
          <p:cNvSpPr/>
          <p:nvPr/>
        </p:nvSpPr>
        <p:spPr>
          <a:xfrm>
            <a:off x="1261110" y="9821979"/>
            <a:ext cx="9711690" cy="923330"/>
          </a:xfrm>
          <a:prstGeom prst="rect">
            <a:avLst/>
          </a:prstGeom>
          <a:solidFill>
            <a:schemeClr val="tx2">
              <a:lumMod val="60000"/>
              <a:lumOff val="40000"/>
            </a:schemeClr>
          </a:solidFill>
        </p:spPr>
        <p:txBody>
          <a:bodyPr wrap="square" lIns="91440" tIns="45720" rIns="91440" bIns="45720">
            <a:spAutoFit/>
          </a:bodyPr>
          <a:lstStyle/>
          <a:p>
            <a:pPr algn="ctr"/>
            <a:r>
              <a:rPr lang="fr-FR" sz="5400" dirty="0">
                <a:ln w="0"/>
                <a:solidFill>
                  <a:schemeClr val="bg1"/>
                </a:solidFill>
                <a:effectLst>
                  <a:reflection blurRad="6350" stA="53000" endA="300" endPos="35500" dir="5400000" sy="-90000" algn="bl" rotWithShape="0"/>
                </a:effectLst>
              </a:rPr>
              <a:t>Classification Supervisée</a:t>
            </a:r>
          </a:p>
        </p:txBody>
      </p:sp>
      <p:sp>
        <p:nvSpPr>
          <p:cNvPr id="38" name="Rectangle 37"/>
          <p:cNvSpPr/>
          <p:nvPr/>
        </p:nvSpPr>
        <p:spPr>
          <a:xfrm>
            <a:off x="1314088" y="16927534"/>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fr-FR" sz="4400" b="1" dirty="0">
                <a:solidFill>
                  <a:schemeClr val="accent3">
                    <a:lumMod val="20000"/>
                    <a:lumOff val="80000"/>
                  </a:schemeClr>
                </a:solidFill>
              </a:rPr>
              <a:t>Modèle</a:t>
            </a:r>
            <a:r>
              <a:rPr lang="en-US" sz="4400" b="1" dirty="0">
                <a:solidFill>
                  <a:schemeClr val="accent3">
                    <a:lumMod val="20000"/>
                    <a:lumOff val="80000"/>
                  </a:schemeClr>
                </a:solidFill>
              </a:rPr>
              <a:t> </a:t>
            </a:r>
          </a:p>
        </p:txBody>
      </p:sp>
      <p:sp>
        <p:nvSpPr>
          <p:cNvPr id="40" name="Text Box 194"/>
          <p:cNvSpPr txBox="1">
            <a:spLocks noChangeArrowheads="1"/>
          </p:cNvSpPr>
          <p:nvPr/>
        </p:nvSpPr>
        <p:spPr bwMode="auto">
          <a:xfrm>
            <a:off x="1299210" y="18040927"/>
            <a:ext cx="9692640" cy="200050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Calibri" pitchFamily="34" charset="0"/>
              </a:rPr>
              <a:t>Nous avons utilisé des modèles d’apprentissage supervisé comme le Perceptron, les Adalines Analytique. Nous avons utilisé ces modèle en Cross-validation (cross-validation strat) tout en séparant les donnés.</a:t>
            </a:r>
          </a:p>
        </p:txBody>
      </p:sp>
      <p:sp>
        <p:nvSpPr>
          <p:cNvPr id="42" name="Rectangle 41"/>
          <p:cNvSpPr/>
          <p:nvPr/>
        </p:nvSpPr>
        <p:spPr>
          <a:xfrm>
            <a:off x="11595735" y="10989846"/>
            <a:ext cx="9692641" cy="923330"/>
          </a:xfrm>
          <a:prstGeom prst="rect">
            <a:avLst/>
          </a:prstGeom>
          <a:solidFill>
            <a:schemeClr val="tx2">
              <a:lumMod val="60000"/>
              <a:lumOff val="40000"/>
            </a:schemeClr>
          </a:solidFill>
        </p:spPr>
        <p:txBody>
          <a:bodyPr wrap="square" lIns="91440" tIns="45720" rIns="91440" bIns="45720">
            <a:spAutoFit/>
          </a:bodyPr>
          <a:lstStyle/>
          <a:p>
            <a:pPr algn="ctr"/>
            <a:r>
              <a:rPr lang="fr-FR" sz="5400" dirty="0">
                <a:ln w="0"/>
                <a:solidFill>
                  <a:schemeClr val="bg1"/>
                </a:solidFill>
                <a:effectLst>
                  <a:reflection blurRad="6350" stA="53000" endA="300" endPos="35500" dir="5400000" sy="-90000" algn="bl" rotWithShape="0"/>
                </a:effectLst>
              </a:rPr>
              <a:t>Classification Non-Supervisée</a:t>
            </a:r>
          </a:p>
        </p:txBody>
      </p:sp>
      <p:pic>
        <p:nvPicPr>
          <p:cNvPr id="9" name="Image 8" descr="Capture d’écr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79" y="628019"/>
            <a:ext cx="5251321" cy="2485999"/>
          </a:xfrm>
          <a:prstGeom prst="rect">
            <a:avLst/>
          </a:prstGeom>
        </p:spPr>
      </p:pic>
      <p:sp>
        <p:nvSpPr>
          <p:cNvPr id="24" name="Text Box 194">
            <a:extLst>
              <a:ext uri="{FF2B5EF4-FFF2-40B4-BE49-F238E27FC236}">
                <a16:creationId xmlns:a16="http://schemas.microsoft.com/office/drawing/2014/main" xmlns="" id="{3420E5BB-663D-4B90-BE37-F85B26188B67}"/>
              </a:ext>
            </a:extLst>
          </p:cNvPr>
          <p:cNvSpPr txBox="1">
            <a:spLocks noChangeArrowheads="1"/>
          </p:cNvSpPr>
          <p:nvPr/>
        </p:nvSpPr>
        <p:spPr bwMode="auto">
          <a:xfrm>
            <a:off x="11612880" y="13096247"/>
            <a:ext cx="9692640" cy="200050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Calibri" pitchFamily="34" charset="0"/>
              </a:rPr>
              <a:t>Dans le but de concevoir et de vendre une application sur le Play </a:t>
            </a:r>
            <a:r>
              <a:rPr lang="fr-FR" sz="2800" dirty="0" smtClean="0">
                <a:latin typeface="Calibri" pitchFamily="34" charset="0"/>
              </a:rPr>
              <a:t>S</a:t>
            </a:r>
            <a:r>
              <a:rPr lang="fr-FR" sz="2800" dirty="0" smtClean="0">
                <a:latin typeface="Calibri" pitchFamily="34" charset="0"/>
              </a:rPr>
              <a:t>tore, </a:t>
            </a:r>
            <a:r>
              <a:rPr lang="fr-FR" sz="2800" dirty="0">
                <a:latin typeface="Calibri" pitchFamily="34" charset="0"/>
              </a:rPr>
              <a:t>nous </a:t>
            </a:r>
            <a:r>
              <a:rPr lang="fr-FR" sz="2800" dirty="0" smtClean="0">
                <a:latin typeface="Calibri" pitchFamily="34" charset="0"/>
              </a:rPr>
              <a:t>avons décidé</a:t>
            </a:r>
            <a:r>
              <a:rPr lang="fr-FR" sz="2800" dirty="0" smtClean="0">
                <a:latin typeface="Calibri" pitchFamily="34" charset="0"/>
              </a:rPr>
              <a:t> d’étudier </a:t>
            </a:r>
            <a:r>
              <a:rPr lang="fr-FR" sz="2800" dirty="0">
                <a:latin typeface="Calibri" pitchFamily="34" charset="0"/>
              </a:rPr>
              <a:t>la base de donnée pour isoler certaine caractéristique des application qui on très bien marché afin de répliquer leurs succès.</a:t>
            </a:r>
          </a:p>
        </p:txBody>
      </p:sp>
      <p:sp>
        <p:nvSpPr>
          <p:cNvPr id="25" name="Rectangle 24">
            <a:extLst>
              <a:ext uri="{FF2B5EF4-FFF2-40B4-BE49-F238E27FC236}">
                <a16:creationId xmlns:a16="http://schemas.microsoft.com/office/drawing/2014/main" xmlns="" id="{4E7FC1D6-DE1A-4899-8EE2-FE9B7E695F64}"/>
              </a:ext>
            </a:extLst>
          </p:cNvPr>
          <p:cNvSpPr/>
          <p:nvPr/>
        </p:nvSpPr>
        <p:spPr>
          <a:xfrm>
            <a:off x="11569137" y="15343791"/>
            <a:ext cx="9720349"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fr-FR" sz="4400" b="1" dirty="0">
                <a:solidFill>
                  <a:schemeClr val="accent3">
                    <a:lumMod val="20000"/>
                    <a:lumOff val="80000"/>
                  </a:schemeClr>
                </a:solidFill>
              </a:rPr>
              <a:t>Modèle</a:t>
            </a:r>
            <a:r>
              <a:rPr lang="en-US" sz="4400" b="1" dirty="0">
                <a:solidFill>
                  <a:schemeClr val="accent3">
                    <a:lumMod val="20000"/>
                    <a:lumOff val="80000"/>
                  </a:schemeClr>
                </a:solidFill>
              </a:rPr>
              <a:t> </a:t>
            </a:r>
          </a:p>
        </p:txBody>
      </p:sp>
      <p:sp>
        <p:nvSpPr>
          <p:cNvPr id="26" name="Text Box 194">
            <a:extLst>
              <a:ext uri="{FF2B5EF4-FFF2-40B4-BE49-F238E27FC236}">
                <a16:creationId xmlns:a16="http://schemas.microsoft.com/office/drawing/2014/main" xmlns="" id="{C2C5BB24-FAB5-4541-ADC2-F90A787316EC}"/>
              </a:ext>
            </a:extLst>
          </p:cNvPr>
          <p:cNvSpPr txBox="1">
            <a:spLocks noChangeArrowheads="1"/>
          </p:cNvSpPr>
          <p:nvPr/>
        </p:nvSpPr>
        <p:spPr bwMode="auto">
          <a:xfrm>
            <a:off x="11601205" y="16170908"/>
            <a:ext cx="9692640" cy="200050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Calibri" pitchFamily="34" charset="0"/>
              </a:rPr>
              <a:t>Pour ce faire nous avons utiliser le modèle d’apprentissage non supervisé des K-moyenne. Pour choisir notre </a:t>
            </a:r>
            <a:r>
              <a:rPr lang="fr-FR" sz="2800" dirty="0" smtClean="0">
                <a:latin typeface="Calibri" pitchFamily="34" charset="0"/>
              </a:rPr>
              <a:t>K, </a:t>
            </a:r>
            <a:r>
              <a:rPr lang="fr-FR" sz="2800" dirty="0">
                <a:latin typeface="Calibri" pitchFamily="34" charset="0"/>
              </a:rPr>
              <a:t>nous avons utiliser la méthode du coude qui consiste a tester plusieurs k et de prendre celui ou l'inertie ne varie plus beaucoup après.</a:t>
            </a:r>
          </a:p>
        </p:txBody>
      </p:sp>
      <p:pic>
        <p:nvPicPr>
          <p:cNvPr id="6" name="Image 5">
            <a:extLst>
              <a:ext uri="{FF2B5EF4-FFF2-40B4-BE49-F238E27FC236}">
                <a16:creationId xmlns:a16="http://schemas.microsoft.com/office/drawing/2014/main" xmlns="" id="{E7BE46F8-239B-4A2F-B694-77CDF56F49DE}"/>
              </a:ext>
            </a:extLst>
          </p:cNvPr>
          <p:cNvPicPr>
            <a:picLocks noChangeAspect="1"/>
          </p:cNvPicPr>
          <p:nvPr/>
        </p:nvPicPr>
        <p:blipFill>
          <a:blip r:embed="rId3"/>
          <a:stretch>
            <a:fillRect/>
          </a:stretch>
        </p:blipFill>
        <p:spPr>
          <a:xfrm>
            <a:off x="11459949" y="19548068"/>
            <a:ext cx="5940430" cy="4280848"/>
          </a:xfrm>
          <a:prstGeom prst="rect">
            <a:avLst/>
          </a:prstGeom>
        </p:spPr>
      </p:pic>
      <p:pic>
        <p:nvPicPr>
          <p:cNvPr id="15" name="Image 14">
            <a:extLst>
              <a:ext uri="{FF2B5EF4-FFF2-40B4-BE49-F238E27FC236}">
                <a16:creationId xmlns:a16="http://schemas.microsoft.com/office/drawing/2014/main" xmlns="" id="{2770C854-CFD0-4997-A570-B3D4F428A067}"/>
              </a:ext>
            </a:extLst>
          </p:cNvPr>
          <p:cNvPicPr>
            <a:picLocks noChangeAspect="1"/>
          </p:cNvPicPr>
          <p:nvPr/>
        </p:nvPicPr>
        <p:blipFill>
          <a:blip r:embed="rId4"/>
          <a:stretch>
            <a:fillRect/>
          </a:stretch>
        </p:blipFill>
        <p:spPr>
          <a:xfrm>
            <a:off x="22067519" y="4549586"/>
            <a:ext cx="9518491" cy="4625017"/>
          </a:xfrm>
          <a:prstGeom prst="rect">
            <a:avLst/>
          </a:prstGeom>
        </p:spPr>
      </p:pic>
      <p:sp>
        <p:nvSpPr>
          <p:cNvPr id="31" name="Rectangle 30">
            <a:extLst>
              <a:ext uri="{FF2B5EF4-FFF2-40B4-BE49-F238E27FC236}">
                <a16:creationId xmlns:a16="http://schemas.microsoft.com/office/drawing/2014/main" xmlns="" id="{1BAD794A-0976-4F04-B704-70697BE2601C}"/>
              </a:ext>
            </a:extLst>
          </p:cNvPr>
          <p:cNvSpPr/>
          <p:nvPr/>
        </p:nvSpPr>
        <p:spPr>
          <a:xfrm>
            <a:off x="11569137" y="18482914"/>
            <a:ext cx="9748058"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fr-FR" sz="4400" b="1" dirty="0">
                <a:solidFill>
                  <a:schemeClr val="accent3">
                    <a:lumMod val="20000"/>
                    <a:lumOff val="80000"/>
                  </a:schemeClr>
                </a:solidFill>
              </a:rPr>
              <a:t>Protocole</a:t>
            </a:r>
            <a:r>
              <a:rPr lang="en-US" sz="4400" b="1" dirty="0">
                <a:solidFill>
                  <a:schemeClr val="accent3">
                    <a:lumMod val="20000"/>
                    <a:lumOff val="80000"/>
                  </a:schemeClr>
                </a:solidFill>
              </a:rPr>
              <a:t> </a:t>
            </a:r>
          </a:p>
        </p:txBody>
      </p:sp>
      <p:sp>
        <p:nvSpPr>
          <p:cNvPr id="39" name="Text Box 194">
            <a:extLst>
              <a:ext uri="{FF2B5EF4-FFF2-40B4-BE49-F238E27FC236}">
                <a16:creationId xmlns:a16="http://schemas.microsoft.com/office/drawing/2014/main" xmlns="" id="{22FEFAD6-AD5B-4B9F-A88A-2879BAFC4BB6}"/>
              </a:ext>
            </a:extLst>
          </p:cNvPr>
          <p:cNvSpPr txBox="1">
            <a:spLocks noChangeArrowheads="1"/>
          </p:cNvSpPr>
          <p:nvPr/>
        </p:nvSpPr>
        <p:spPr bwMode="auto">
          <a:xfrm>
            <a:off x="17138074" y="19480219"/>
            <a:ext cx="4151412" cy="4585824"/>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fr-FR" sz="2800" dirty="0">
                <a:latin typeface="Calibri" pitchFamily="34" charset="0"/>
              </a:rPr>
              <a:t>Premièrement nous avons chercher une certaine corrélation dans nos données afin de mieux ciblé, notre matrice de corrélation nous a clairement révéler une certaine corrélation entre les reviens et le nombre d’installation</a:t>
            </a:r>
          </a:p>
        </p:txBody>
      </p:sp>
      <p:sp>
        <p:nvSpPr>
          <p:cNvPr id="41" name="Text Box 194">
            <a:extLst>
              <a:ext uri="{FF2B5EF4-FFF2-40B4-BE49-F238E27FC236}">
                <a16:creationId xmlns:a16="http://schemas.microsoft.com/office/drawing/2014/main" xmlns="" id="{EDC6A867-4284-4017-B313-EFEBDEBE0233}"/>
              </a:ext>
            </a:extLst>
          </p:cNvPr>
          <p:cNvSpPr txBox="1">
            <a:spLocks noChangeArrowheads="1"/>
          </p:cNvSpPr>
          <p:nvPr/>
        </p:nvSpPr>
        <p:spPr bwMode="auto">
          <a:xfrm>
            <a:off x="11595736" y="24445397"/>
            <a:ext cx="9692640" cy="243138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a:latin typeface="Calibri" pitchFamily="34" charset="0"/>
              </a:rPr>
              <a:t>Nous avons ensuite fixer notre nombre de cluster pour notre algorithme de K-moyenne. Pour ce faire nous avons utiliser la méthode du coude qui consiste a tester plusieurs k et de prendre celui ou l'inertie ne varie plus beaucoup après. Ce qui nous a donné 5 comme nombre de cluster optimale.</a:t>
            </a:r>
          </a:p>
        </p:txBody>
      </p:sp>
      <p:sp>
        <p:nvSpPr>
          <p:cNvPr id="43" name="Text Box 194">
            <a:extLst>
              <a:ext uri="{FF2B5EF4-FFF2-40B4-BE49-F238E27FC236}">
                <a16:creationId xmlns:a16="http://schemas.microsoft.com/office/drawing/2014/main" xmlns="" id="{E02CA172-FD4C-4C6A-AA10-3173F7D6AEFF}"/>
              </a:ext>
            </a:extLst>
          </p:cNvPr>
          <p:cNvSpPr txBox="1">
            <a:spLocks noChangeArrowheads="1"/>
          </p:cNvSpPr>
          <p:nvPr/>
        </p:nvSpPr>
        <p:spPr bwMode="auto">
          <a:xfrm>
            <a:off x="21893371" y="10173791"/>
            <a:ext cx="969264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800" dirty="0" smtClean="0">
                <a:latin typeface="Calibri" pitchFamily="34" charset="0"/>
              </a:rPr>
              <a:t>Après </a:t>
            </a:r>
            <a:r>
              <a:rPr lang="fr-FR" sz="2800" dirty="0">
                <a:latin typeface="Calibri" pitchFamily="34" charset="0"/>
              </a:rPr>
              <a:t>une visualisation de nos 5 clusters, seulement 2 nous intéresse,  avec un qui sort particulièrement du lot avec sont nombre moyen d’installation très élever, ce sont les quelque applications exceptionnel qui on extrêmement bien marcher et l’autre cluster qui regroupe les applis ayant très bien marcher, les 3 autres cluster ne nous satisfaisait pas sur les critère d’installation et de </a:t>
            </a:r>
            <a:r>
              <a:rPr lang="fr-FR" sz="2800" dirty="0" smtClean="0">
                <a:latin typeface="Calibri" pitchFamily="34" charset="0"/>
              </a:rPr>
              <a:t>R</a:t>
            </a:r>
            <a:r>
              <a:rPr lang="fr-FR" sz="2800" dirty="0" smtClean="0">
                <a:latin typeface="Calibri" pitchFamily="34" charset="0"/>
              </a:rPr>
              <a:t>eviews </a:t>
            </a:r>
            <a:r>
              <a:rPr lang="fr-FR" sz="2800" dirty="0">
                <a:latin typeface="Calibri" pitchFamily="34" charset="0"/>
              </a:rPr>
              <a:t>donc nous les avons pas étudier plus que cela.</a:t>
            </a:r>
          </a:p>
        </p:txBody>
      </p:sp>
      <p:pic>
        <p:nvPicPr>
          <p:cNvPr id="18" name="Image 17">
            <a:extLst>
              <a:ext uri="{FF2B5EF4-FFF2-40B4-BE49-F238E27FC236}">
                <a16:creationId xmlns:a16="http://schemas.microsoft.com/office/drawing/2014/main" xmlns="" id="{71FDB1E5-E429-416C-A280-C1C41B7BA9FF}"/>
              </a:ext>
            </a:extLst>
          </p:cNvPr>
          <p:cNvPicPr>
            <a:picLocks noChangeAspect="1"/>
          </p:cNvPicPr>
          <p:nvPr/>
        </p:nvPicPr>
        <p:blipFill>
          <a:blip r:embed="rId5"/>
          <a:stretch>
            <a:fillRect/>
          </a:stretch>
        </p:blipFill>
        <p:spPr>
          <a:xfrm>
            <a:off x="26633898" y="14817557"/>
            <a:ext cx="5079161" cy="6621049"/>
          </a:xfrm>
          <a:prstGeom prst="rect">
            <a:avLst/>
          </a:prstGeom>
        </p:spPr>
      </p:pic>
      <p:pic>
        <p:nvPicPr>
          <p:cNvPr id="21" name="Image 20">
            <a:extLst>
              <a:ext uri="{FF2B5EF4-FFF2-40B4-BE49-F238E27FC236}">
                <a16:creationId xmlns:a16="http://schemas.microsoft.com/office/drawing/2014/main" xmlns="" id="{6F539CC9-4C08-4BF6-89CE-3C7898E0DAE9}"/>
              </a:ext>
            </a:extLst>
          </p:cNvPr>
          <p:cNvPicPr>
            <a:picLocks noChangeAspect="1"/>
          </p:cNvPicPr>
          <p:nvPr/>
        </p:nvPicPr>
        <p:blipFill>
          <a:blip r:embed="rId6"/>
          <a:stretch>
            <a:fillRect/>
          </a:stretch>
        </p:blipFill>
        <p:spPr>
          <a:xfrm>
            <a:off x="21609982" y="14821383"/>
            <a:ext cx="5079161" cy="6439088"/>
          </a:xfrm>
          <a:prstGeom prst="rect">
            <a:avLst/>
          </a:prstGeom>
        </p:spPr>
      </p:pic>
      <p:sp>
        <p:nvSpPr>
          <p:cNvPr id="22" name="ZoneTexte 21">
            <a:extLst>
              <a:ext uri="{FF2B5EF4-FFF2-40B4-BE49-F238E27FC236}">
                <a16:creationId xmlns:a16="http://schemas.microsoft.com/office/drawing/2014/main" xmlns="" id="{A7016FBD-08A4-4E73-A072-307D8068FDCF}"/>
              </a:ext>
            </a:extLst>
          </p:cNvPr>
          <p:cNvSpPr txBox="1"/>
          <p:nvPr/>
        </p:nvSpPr>
        <p:spPr>
          <a:xfrm>
            <a:off x="23508392" y="14161052"/>
            <a:ext cx="1282339" cy="461665"/>
          </a:xfrm>
          <a:prstGeom prst="rect">
            <a:avLst/>
          </a:prstGeom>
          <a:noFill/>
        </p:spPr>
        <p:txBody>
          <a:bodyPr wrap="none" rtlCol="0">
            <a:spAutoFit/>
          </a:bodyPr>
          <a:lstStyle/>
          <a:p>
            <a:r>
              <a:rPr lang="fr-FR" sz="2400" dirty="0" smtClean="0"/>
              <a:t>Cluster </a:t>
            </a:r>
            <a:r>
              <a:rPr lang="fr-FR" sz="2400" dirty="0"/>
              <a:t>1</a:t>
            </a:r>
          </a:p>
        </p:txBody>
      </p:sp>
      <p:sp>
        <p:nvSpPr>
          <p:cNvPr id="47" name="ZoneTexte 46">
            <a:extLst>
              <a:ext uri="{FF2B5EF4-FFF2-40B4-BE49-F238E27FC236}">
                <a16:creationId xmlns:a16="http://schemas.microsoft.com/office/drawing/2014/main" xmlns="" id="{D6CCEF44-ADA8-49B2-AAE0-4FF7617D8A45}"/>
              </a:ext>
            </a:extLst>
          </p:cNvPr>
          <p:cNvSpPr txBox="1"/>
          <p:nvPr/>
        </p:nvSpPr>
        <p:spPr>
          <a:xfrm>
            <a:off x="28532308" y="14161053"/>
            <a:ext cx="1282339" cy="461665"/>
          </a:xfrm>
          <a:prstGeom prst="rect">
            <a:avLst/>
          </a:prstGeom>
          <a:noFill/>
        </p:spPr>
        <p:txBody>
          <a:bodyPr wrap="none" rtlCol="0">
            <a:spAutoFit/>
          </a:bodyPr>
          <a:lstStyle/>
          <a:p>
            <a:r>
              <a:rPr lang="fr-FR" sz="2400" dirty="0" smtClean="0"/>
              <a:t>Cluster </a:t>
            </a:r>
            <a:r>
              <a:rPr lang="fr-FR" sz="2400" dirty="0"/>
              <a:t>2</a:t>
            </a:r>
          </a:p>
        </p:txBody>
      </p:sp>
      <p:sp>
        <p:nvSpPr>
          <p:cNvPr id="48" name="Text Box 194">
            <a:extLst>
              <a:ext uri="{FF2B5EF4-FFF2-40B4-BE49-F238E27FC236}">
                <a16:creationId xmlns:a16="http://schemas.microsoft.com/office/drawing/2014/main" xmlns="" id="{BB986843-8B5F-46F0-A4A4-25C45D1975C3}"/>
              </a:ext>
            </a:extLst>
          </p:cNvPr>
          <p:cNvSpPr txBox="1">
            <a:spLocks noChangeArrowheads="1"/>
          </p:cNvSpPr>
          <p:nvPr/>
        </p:nvSpPr>
        <p:spPr bwMode="auto">
          <a:xfrm>
            <a:off x="21893371" y="22998847"/>
            <a:ext cx="9692640" cy="387793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fr-FR" sz="2600" dirty="0">
                <a:latin typeface="Calibri" pitchFamily="34" charset="0"/>
              </a:rPr>
              <a:t>En regardant attentivement ces deux clusters on se rend compte que les applications qui marche le mieux au niveau </a:t>
            </a:r>
            <a:r>
              <a:rPr lang="fr-FR" sz="2600" dirty="0" smtClean="0">
                <a:latin typeface="Calibri" pitchFamily="34" charset="0"/>
              </a:rPr>
              <a:t>des Rating/</a:t>
            </a:r>
            <a:r>
              <a:rPr lang="fr-FR" sz="2600" smtClean="0">
                <a:latin typeface="Calibri" pitchFamily="34" charset="0"/>
              </a:rPr>
              <a:t>Review/Install </a:t>
            </a:r>
            <a:r>
              <a:rPr lang="fr-FR" sz="2600" dirty="0">
                <a:latin typeface="Calibri" pitchFamily="34" charset="0"/>
              </a:rPr>
              <a:t>sont des jeux, </a:t>
            </a:r>
            <a:r>
              <a:rPr lang="fr-FR" sz="2600" dirty="0" smtClean="0">
                <a:latin typeface="Calibri" pitchFamily="34" charset="0"/>
              </a:rPr>
              <a:t>cela </a:t>
            </a:r>
            <a:r>
              <a:rPr lang="fr-FR" sz="2600" dirty="0">
                <a:latin typeface="Calibri" pitchFamily="34" charset="0"/>
              </a:rPr>
              <a:t>nous donne une certaine réponse compte à la catégorie de notre </a:t>
            </a:r>
            <a:r>
              <a:rPr lang="fr-FR" sz="2600" dirty="0" smtClean="0">
                <a:latin typeface="Calibri" pitchFamily="34" charset="0"/>
              </a:rPr>
              <a:t>application. Ensuite </a:t>
            </a:r>
            <a:r>
              <a:rPr lang="fr-FR" sz="2600" dirty="0">
                <a:latin typeface="Calibri" pitchFamily="34" charset="0"/>
              </a:rPr>
              <a:t>on observe qu'au niveau du genre des jeux </a:t>
            </a:r>
            <a:r>
              <a:rPr lang="fr-FR" sz="2600" dirty="0" smtClean="0">
                <a:latin typeface="Calibri" pitchFamily="34" charset="0"/>
              </a:rPr>
              <a:t>les </a:t>
            </a:r>
            <a:r>
              <a:rPr lang="fr-FR" sz="2600" dirty="0">
                <a:latin typeface="Calibri" pitchFamily="34" charset="0"/>
              </a:rPr>
              <a:t>genres Action, Arcade, casual revienne le </a:t>
            </a:r>
            <a:r>
              <a:rPr lang="fr-FR" sz="2600" dirty="0" smtClean="0">
                <a:latin typeface="Calibri" pitchFamily="34" charset="0"/>
              </a:rPr>
              <a:t>plus. Donc </a:t>
            </a:r>
            <a:r>
              <a:rPr lang="fr-FR" sz="2600" dirty="0">
                <a:latin typeface="Calibri" pitchFamily="34" charset="0"/>
              </a:rPr>
              <a:t>notre jeu sera d'un de ces 3 genres.</a:t>
            </a:r>
          </a:p>
          <a:p>
            <a:pPr algn="just" eaLnBrk="1" hangingPunct="1"/>
            <a:r>
              <a:rPr lang="fr-FR" sz="2600" dirty="0">
                <a:latin typeface="Calibri" pitchFamily="34" charset="0"/>
              </a:rPr>
              <a:t>Plus précisément notre jeu visera la globalité des utilisateurs et sera gratuit avec surement des achat in apps comme la majorité des jeux présent dans le cluster 1 et 2.</a:t>
            </a:r>
          </a:p>
        </p:txBody>
      </p:sp>
      <p:sp>
        <p:nvSpPr>
          <p:cNvPr id="51" name="Rectangle 50">
            <a:extLst>
              <a:ext uri="{FF2B5EF4-FFF2-40B4-BE49-F238E27FC236}">
                <a16:creationId xmlns:a16="http://schemas.microsoft.com/office/drawing/2014/main" xmlns="" id="{81EBE38C-5DA4-4642-B839-0F8ED28CF98F}"/>
              </a:ext>
            </a:extLst>
          </p:cNvPr>
          <p:cNvSpPr/>
          <p:nvPr/>
        </p:nvSpPr>
        <p:spPr>
          <a:xfrm>
            <a:off x="21893371" y="21769605"/>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3241</TotalTime>
  <Words>633</Words>
  <Application>Microsoft Office PowerPoint</Application>
  <PresentationFormat>Personnalisé</PresentationFormat>
  <Paragraphs>48</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Wingdings</vt:lpstr>
      <vt:lpstr>Office Theme</vt:lpstr>
      <vt:lpstr>Présentation PowerPoint</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Manish Mistry</cp:lastModifiedBy>
  <cp:revision>113</cp:revision>
  <cp:lastPrinted>2013-02-12T02:21:55Z</cp:lastPrinted>
  <dcterms:created xsi:type="dcterms:W3CDTF">2013-02-10T21:14:48Z</dcterms:created>
  <dcterms:modified xsi:type="dcterms:W3CDTF">2021-05-14T13:53:00Z</dcterms:modified>
</cp:coreProperties>
</file>