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25"/>
  </p:notesMasterIdLst>
  <p:sldIdLst>
    <p:sldId id="257" r:id="rId2"/>
    <p:sldId id="28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han Ballıeker" initials="EB" lastIdx="2" clrIdx="0">
    <p:extLst>
      <p:ext uri="{19B8F6BF-5375-455C-9EA6-DF929625EA0E}">
        <p15:presenceInfo xmlns:p15="http://schemas.microsoft.com/office/powerpoint/2012/main" userId="4dd7ba68618f8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0T00:44:11.923" idx="1">
    <p:pos x="10" y="10"/>
    <p:text>servicePoint ve serviecpointmanager sınıflarını kullanan var mı?</p:text>
    <p:extLst>
      <p:ext uri="{C676402C-5697-4E1C-873F-D02D1690AC5C}">
        <p15:threadingInfo xmlns:p15="http://schemas.microsoft.com/office/powerpoint/2012/main" timeZoneBias="-180"/>
      </p:ext>
    </p:extLst>
  </p:cm>
  <p:cm authorId="1" dt="2018-09-20T00:44:30.438" idx="2">
    <p:pos x="146" y="146"/>
    <p:text>http haberleşmesi yapan app lerde optimal ölçekleme ve performans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CB96-7187-4763-A1AC-C1F71DF6E17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ECB8-E698-46CC-9AE8-3B2D15E1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aewrtyuıjkewrdtfgyhju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8D6-B9D7-4D8C-BF5E-BA43E3901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98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6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1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7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hanballiek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hanballieker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-vNext/Polly" TargetMode="External"/><Relationship Id="rId2" Type="http://schemas.openxmlformats.org/officeDocument/2006/relationships/hyperlink" Target="https://github.com/paulcbetts/re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nselman.com/blog/HttpClientFactoryForTypedHttpClientInstancesInASPNETCore21.aspx" TargetMode="External"/><Relationship Id="rId5" Type="http://schemas.openxmlformats.org/officeDocument/2006/relationships/hyperlink" Target="https://www.stevejgordon.co.uk/introduction-to-httpclientfactory-aspnetcore" TargetMode="External"/><Relationship Id="rId4" Type="http://schemas.openxmlformats.org/officeDocument/2006/relationships/hyperlink" Target="https://github.com/aspnet/HttpClientFactor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47966" y="1551764"/>
            <a:ext cx="8577919" cy="864265"/>
          </a:xfrm>
        </p:spPr>
        <p:txBody>
          <a:bodyPr/>
          <a:lstStyle/>
          <a:p>
            <a:r>
              <a:rPr lang="en-US" sz="4400" dirty="0" err="1">
                <a:solidFill>
                  <a:srgbClr val="002060"/>
                </a:solidFill>
              </a:rPr>
              <a:t>Asp.Net</a:t>
            </a:r>
            <a:r>
              <a:rPr lang="en-US" sz="4400" dirty="0">
                <a:solidFill>
                  <a:srgbClr val="002060"/>
                </a:solidFill>
              </a:rPr>
              <a:t> Core 2.1 Networking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8605"/>
          </a:xfrm>
        </p:spPr>
        <p:txBody>
          <a:bodyPr>
            <a:normAutofit fontScale="92500" lnSpcReduction="10000"/>
          </a:bodyPr>
          <a:lstStyle/>
          <a:p>
            <a:r>
              <a:rPr lang="tr-TR" sz="2200" dirty="0">
                <a:solidFill>
                  <a:srgbClr val="002060"/>
                </a:solidFill>
              </a:rPr>
              <a:t>Erhan BALLIEKER 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en-US" sz="1900" dirty="0">
                <a:solidFill>
                  <a:srgbClr val="002060"/>
                </a:solidFill>
              </a:rPr>
              <a:t>MCT - </a:t>
            </a:r>
            <a:r>
              <a:rPr lang="tr-TR" sz="1900" dirty="0">
                <a:solidFill>
                  <a:srgbClr val="002060"/>
                </a:solidFill>
              </a:rPr>
              <a:t>Software Development Consultant</a:t>
            </a:r>
          </a:p>
          <a:p>
            <a:r>
              <a:rPr lang="tr-TR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www.erhanballieker.com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tr-T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erhanballieker@hotmail.com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20</a:t>
            </a:r>
            <a:r>
              <a:rPr lang="tr-TR" sz="1200" dirty="0">
                <a:solidFill>
                  <a:srgbClr val="002060"/>
                </a:solidFill>
              </a:rPr>
              <a:t>.</a:t>
            </a:r>
            <a:r>
              <a:rPr lang="en-US" sz="1200" dirty="0">
                <a:solidFill>
                  <a:srgbClr val="002060"/>
                </a:solidFill>
              </a:rPr>
              <a:t>09</a:t>
            </a:r>
            <a:r>
              <a:rPr lang="tr-TR" sz="1200" dirty="0">
                <a:solidFill>
                  <a:srgbClr val="002060"/>
                </a:solidFill>
              </a:rPr>
              <a:t>.201</a:t>
            </a:r>
            <a:r>
              <a:rPr lang="en-US" sz="12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71181-26D0-4714-AF8B-B0FDF7E3D9A5}"/>
              </a:ext>
            </a:extLst>
          </p:cNvPr>
          <p:cNvSpPr txBox="1"/>
          <p:nvPr/>
        </p:nvSpPr>
        <p:spPr>
          <a:xfrm>
            <a:off x="3254928" y="2160836"/>
            <a:ext cx="400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HttpClientFactory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3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BFDD-1762-4350-A596-2AA5BEED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Basic Usage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5230B-3C59-438D-8DCE-86CE154FB087}"/>
              </a:ext>
            </a:extLst>
          </p:cNvPr>
          <p:cNvSpPr txBox="1"/>
          <p:nvPr/>
        </p:nvSpPr>
        <p:spPr>
          <a:xfrm>
            <a:off x="677334" y="1400175"/>
            <a:ext cx="942869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1)  </a:t>
            </a:r>
            <a:r>
              <a:rPr lang="en-US" dirty="0"/>
              <a:t>	</a:t>
            </a:r>
            <a:r>
              <a:rPr lang="en-US" dirty="0" err="1"/>
              <a:t>ConfiureServices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IServiceCollection</a:t>
            </a:r>
            <a:r>
              <a:rPr lang="en-US" dirty="0"/>
              <a:t> services) {</a:t>
            </a:r>
          </a:p>
          <a:p>
            <a:r>
              <a:rPr lang="en-US" dirty="0"/>
              <a:t>		</a:t>
            </a:r>
            <a:r>
              <a:rPr lang="en-US" dirty="0" err="1"/>
              <a:t>services.AddHttpClient</a:t>
            </a:r>
            <a:r>
              <a:rPr lang="en-US" dirty="0"/>
              <a:t>(); …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2)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IHttpClientFactory</a:t>
            </a:r>
            <a:r>
              <a:rPr lang="en-US" dirty="0"/>
              <a:t> _</a:t>
            </a:r>
            <a:r>
              <a:rPr lang="en-US" dirty="0" err="1"/>
              <a:t>httpClientFactory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HomeController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IHttpClientFactory</a:t>
            </a:r>
            <a:r>
              <a:rPr lang="en-US" dirty="0"/>
              <a:t> </a:t>
            </a:r>
            <a:r>
              <a:rPr lang="en-US" dirty="0" err="1"/>
              <a:t>httpClientFactory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</a:t>
            </a:r>
            <a:r>
              <a:rPr lang="en-US" dirty="0" err="1"/>
              <a:t>httpClientFactory</a:t>
            </a:r>
            <a:r>
              <a:rPr lang="en-US" dirty="0"/>
              <a:t> = </a:t>
            </a:r>
            <a:r>
              <a:rPr lang="en-US" dirty="0" err="1"/>
              <a:t>httpClientFactory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2"/>
                </a:solidFill>
              </a:rPr>
              <a:t>3) 	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client = _</a:t>
            </a:r>
            <a:r>
              <a:rPr lang="en-US" dirty="0" err="1"/>
              <a:t>httpClientFactory.CreateClient</a:t>
            </a:r>
            <a:r>
              <a:rPr lang="en-US" dirty="0"/>
              <a:t>();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accent2"/>
                </a:solidFill>
              </a:rPr>
              <a:t>await </a:t>
            </a:r>
            <a:r>
              <a:rPr lang="en-US" dirty="0" err="1"/>
              <a:t>client.GetAsync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https://randomuser.me/</a:t>
            </a:r>
            <a:r>
              <a:rPr lang="en-US" dirty="0" err="1">
                <a:solidFill>
                  <a:srgbClr val="C00000"/>
                </a:solidFill>
              </a:rPr>
              <a:t>api?results</a:t>
            </a:r>
            <a:r>
              <a:rPr lang="en-US" dirty="0">
                <a:solidFill>
                  <a:srgbClr val="C00000"/>
                </a:solidFill>
              </a:rPr>
              <a:t>=5</a:t>
            </a:r>
            <a:r>
              <a:rPr lang="en-US" dirty="0"/>
              <a:t>");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B5428-F1ED-415A-B463-53031B7D3048}"/>
              </a:ext>
            </a:extLst>
          </p:cNvPr>
          <p:cNvSpPr txBox="1"/>
          <p:nvPr/>
        </p:nvSpPr>
        <p:spPr>
          <a:xfrm>
            <a:off x="1019175" y="5088493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CreateClient</a:t>
            </a:r>
            <a:r>
              <a:rPr lang="en-US" dirty="0">
                <a:solidFill>
                  <a:srgbClr val="C00000"/>
                </a:solidFill>
              </a:rPr>
              <a:t>() -&gt; new </a:t>
            </a:r>
            <a:r>
              <a:rPr lang="en-US" dirty="0" err="1">
                <a:solidFill>
                  <a:srgbClr val="C00000"/>
                </a:solidFill>
              </a:rPr>
              <a:t>HttpClient</a:t>
            </a:r>
            <a:r>
              <a:rPr lang="en-US" dirty="0">
                <a:solidFill>
                  <a:srgbClr val="C00000"/>
                </a:solidFill>
              </a:rPr>
              <a:t>() !!!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02F15-3901-4BFD-B9A5-100A777F29D2}"/>
              </a:ext>
            </a:extLst>
          </p:cNvPr>
          <p:cNvSpPr txBox="1"/>
          <p:nvPr/>
        </p:nvSpPr>
        <p:spPr>
          <a:xfrm>
            <a:off x="677334" y="5648235"/>
            <a:ext cx="830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lere</a:t>
            </a:r>
            <a:r>
              <a:rPr lang="en-US" dirty="0"/>
              <a:t> connection </a:t>
            </a:r>
            <a:r>
              <a:rPr lang="en-US" dirty="0" err="1"/>
              <a:t>açıp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socket </a:t>
            </a:r>
            <a:r>
              <a:rPr lang="en-US" dirty="0" err="1"/>
              <a:t>leri</a:t>
            </a:r>
            <a:r>
              <a:rPr lang="en-US" dirty="0"/>
              <a:t> </a:t>
            </a:r>
            <a:r>
              <a:rPr lang="en-US" dirty="0" err="1"/>
              <a:t>bloklayan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HttpClientHandler</a:t>
            </a:r>
            <a:r>
              <a:rPr lang="en-US" dirty="0"/>
              <a:t> </a:t>
            </a:r>
            <a:r>
              <a:rPr lang="en-US" dirty="0" err="1"/>
              <a:t>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0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C429B-7EB3-4AAA-AE97-B795885D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95091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err="1"/>
              <a:t>HttpClientHandler</a:t>
            </a:r>
            <a:r>
              <a:rPr lang="en-US" sz="2000" dirty="0"/>
              <a:t> instance </a:t>
            </a:r>
            <a:r>
              <a:rPr lang="en-US" sz="2000" dirty="0" err="1"/>
              <a:t>ları</a:t>
            </a:r>
            <a:r>
              <a:rPr lang="en-US" sz="2000" dirty="0"/>
              <a:t> pool a </a:t>
            </a:r>
            <a:r>
              <a:rPr lang="en-US" sz="2000" dirty="0" err="1"/>
              <a:t>alınır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lifetime </a:t>
            </a:r>
            <a:r>
              <a:rPr lang="en-US" sz="2000" dirty="0" err="1"/>
              <a:t>ları</a:t>
            </a:r>
            <a:r>
              <a:rPr lang="en-US" sz="2000" dirty="0"/>
              <a:t> </a:t>
            </a:r>
            <a:r>
              <a:rPr lang="en-US" sz="2000" dirty="0" err="1"/>
              <a:t>yönetilir</a:t>
            </a:r>
            <a:r>
              <a:rPr lang="en-US" sz="2000" dirty="0"/>
              <a:t>. Default 2 </a:t>
            </a:r>
            <a:r>
              <a:rPr lang="en-US" sz="2000" dirty="0" err="1"/>
              <a:t>dakika</a:t>
            </a:r>
            <a:r>
              <a:rPr lang="en-US" sz="2000" dirty="0"/>
              <a:t> </a:t>
            </a:r>
            <a:r>
              <a:rPr lang="en-US" sz="2000" dirty="0" err="1"/>
              <a:t>süre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pool da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oluşturulmuş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HttpClient</a:t>
            </a:r>
            <a:r>
              <a:rPr lang="en-US" sz="2000" dirty="0"/>
              <a:t> </a:t>
            </a:r>
            <a:r>
              <a:rPr lang="en-US" sz="2000" dirty="0" err="1"/>
              <a:t>instancelarının</a:t>
            </a:r>
            <a:r>
              <a:rPr lang="en-US" sz="2000" dirty="0"/>
              <a:t> </a:t>
            </a:r>
            <a:r>
              <a:rPr lang="en-US" sz="2000" dirty="0" err="1"/>
              <a:t>kullanımına</a:t>
            </a:r>
            <a:r>
              <a:rPr lang="en-US" sz="2000" dirty="0"/>
              <a:t> </a:t>
            </a:r>
            <a:r>
              <a:rPr lang="en-US" sz="2000" dirty="0" err="1"/>
              <a:t>hazır</a:t>
            </a:r>
            <a:r>
              <a:rPr lang="en-US" sz="2000" dirty="0"/>
              <a:t> </a:t>
            </a:r>
            <a:r>
              <a:rPr lang="en-US" sz="2000" dirty="0" err="1"/>
              <a:t>halde</a:t>
            </a:r>
            <a:r>
              <a:rPr lang="en-US" sz="2000" dirty="0"/>
              <a:t> </a:t>
            </a:r>
            <a:r>
              <a:rPr lang="en-US" sz="2000" dirty="0" err="1"/>
              <a:t>beklerler.HttpClient</a:t>
            </a:r>
            <a:r>
              <a:rPr lang="en-US" sz="2000" dirty="0"/>
              <a:t> instance </a:t>
            </a:r>
            <a:r>
              <a:rPr lang="en-US" sz="2000" dirty="0" err="1"/>
              <a:t>ları</a:t>
            </a:r>
            <a:r>
              <a:rPr lang="en-US" sz="2000" dirty="0"/>
              <a:t> </a:t>
            </a:r>
            <a:r>
              <a:rPr lang="en-US" sz="2000" dirty="0" err="1"/>
              <a:t>yaşadığı</a:t>
            </a:r>
            <a:r>
              <a:rPr lang="en-US" sz="2000" dirty="0"/>
              <a:t> </a:t>
            </a:r>
            <a:r>
              <a:rPr lang="en-US" sz="2000" dirty="0" err="1"/>
              <a:t>sürece</a:t>
            </a:r>
            <a:r>
              <a:rPr lang="en-US" sz="2000" dirty="0"/>
              <a:t>, </a:t>
            </a:r>
            <a:r>
              <a:rPr lang="en-US" sz="2000" dirty="0" err="1"/>
              <a:t>HttpClientHandler</a:t>
            </a:r>
            <a:r>
              <a:rPr lang="en-US" sz="2000" dirty="0"/>
              <a:t> da </a:t>
            </a:r>
            <a:r>
              <a:rPr lang="en-US" sz="2000" dirty="0" err="1"/>
              <a:t>yaşar</a:t>
            </a:r>
            <a:r>
              <a:rPr lang="en-US" sz="2000" dirty="0"/>
              <a:t>.</a:t>
            </a:r>
          </a:p>
          <a:p>
            <a:r>
              <a:rPr lang="en-US" sz="2000" dirty="0"/>
              <a:t>2 </a:t>
            </a:r>
            <a:r>
              <a:rPr lang="en-US" sz="2000" dirty="0" err="1"/>
              <a:t>dakika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expired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işaretlenirler</a:t>
            </a:r>
            <a:r>
              <a:rPr lang="en-US" sz="2000" dirty="0"/>
              <a:t>. </a:t>
            </a:r>
            <a:r>
              <a:rPr lang="en-US" sz="2000" dirty="0" err="1"/>
              <a:t>Dolayısı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, </a:t>
            </a:r>
            <a:r>
              <a:rPr lang="en-US" sz="2000" dirty="0" err="1"/>
              <a:t>CreateClient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HttpClient</a:t>
            </a:r>
            <a:r>
              <a:rPr lang="en-US" sz="2000" dirty="0"/>
              <a:t> instance I </a:t>
            </a:r>
            <a:r>
              <a:rPr lang="en-US" sz="2000" dirty="0" err="1"/>
              <a:t>oluşturulduğunda</a:t>
            </a:r>
            <a:r>
              <a:rPr lang="en-US" sz="2000" dirty="0"/>
              <a:t>, </a:t>
            </a:r>
            <a:r>
              <a:rPr lang="en-US" sz="2000" dirty="0" err="1"/>
              <a:t>onun</a:t>
            </a:r>
            <a:r>
              <a:rPr lang="en-US" sz="2000" dirty="0"/>
              <a:t> </a:t>
            </a:r>
            <a:r>
              <a:rPr lang="en-US" sz="2000" dirty="0" err="1"/>
              <a:t>kullanabileceği</a:t>
            </a:r>
            <a:r>
              <a:rPr lang="en-US" sz="2000" dirty="0"/>
              <a:t> </a:t>
            </a:r>
            <a:r>
              <a:rPr lang="en-US" sz="2000" dirty="0" err="1"/>
              <a:t>durumda</a:t>
            </a:r>
            <a:r>
              <a:rPr lang="en-US" sz="2000" dirty="0"/>
              <a:t> </a:t>
            </a:r>
            <a:r>
              <a:rPr lang="en-US" sz="2000" dirty="0" err="1"/>
              <a:t>olmaz</a:t>
            </a:r>
            <a:r>
              <a:rPr lang="en-US" sz="2000" dirty="0"/>
              <a:t>. </a:t>
            </a:r>
            <a:r>
              <a:rPr lang="en-US" sz="2000" dirty="0" err="1"/>
              <a:t>Hemen</a:t>
            </a:r>
            <a:r>
              <a:rPr lang="en-US" sz="2000" dirty="0"/>
              <a:t> dispose </a:t>
            </a:r>
            <a:r>
              <a:rPr lang="en-US" sz="2000" dirty="0" err="1"/>
              <a:t>olmaz</a:t>
            </a:r>
            <a:r>
              <a:rPr lang="en-US" sz="2000" dirty="0"/>
              <a:t>, </a:t>
            </a:r>
            <a:r>
              <a:rPr lang="en-US" sz="2000" dirty="0" err="1"/>
              <a:t>çünkü</a:t>
            </a:r>
            <a:r>
              <a:rPr lang="en-US" sz="2000" dirty="0"/>
              <a:t> </a:t>
            </a:r>
            <a:r>
              <a:rPr lang="en-US" sz="2000" dirty="0" err="1"/>
              <a:t>başka</a:t>
            </a:r>
            <a:r>
              <a:rPr lang="en-US" sz="2000" dirty="0"/>
              <a:t> dispose </a:t>
            </a:r>
            <a:r>
              <a:rPr lang="en-US" sz="2000" dirty="0" err="1"/>
              <a:t>olmamış</a:t>
            </a:r>
            <a:r>
              <a:rPr lang="en-US" sz="2000" dirty="0"/>
              <a:t> </a:t>
            </a:r>
            <a:r>
              <a:rPr lang="en-US" sz="2000" dirty="0" err="1"/>
              <a:t>HttpClient</a:t>
            </a:r>
            <a:r>
              <a:rPr lang="en-US" sz="2000" dirty="0"/>
              <a:t> </a:t>
            </a:r>
            <a:r>
              <a:rPr lang="en-US" sz="2000" dirty="0" err="1"/>
              <a:t>ların</a:t>
            </a:r>
            <a:r>
              <a:rPr lang="en-US" sz="2000" dirty="0"/>
              <a:t> </a:t>
            </a:r>
            <a:r>
              <a:rPr lang="en-US" sz="2000" dirty="0" err="1"/>
              <a:t>önceden</a:t>
            </a:r>
            <a:r>
              <a:rPr lang="en-US" sz="2000" dirty="0"/>
              <a:t> </a:t>
            </a:r>
            <a:r>
              <a:rPr lang="en-US" sz="2000" dirty="0" err="1"/>
              <a:t>kullanımına</a:t>
            </a:r>
            <a:r>
              <a:rPr lang="en-US" sz="2000" dirty="0"/>
              <a:t> </a:t>
            </a:r>
            <a:r>
              <a:rPr lang="en-US" sz="2000" dirty="0" err="1"/>
              <a:t>alınmış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HttpClientFactory</a:t>
            </a:r>
            <a:r>
              <a:rPr lang="en-US" sz="2000" dirty="0"/>
              <a:t>, </a:t>
            </a:r>
            <a:r>
              <a:rPr lang="en-US" sz="2000" dirty="0" err="1"/>
              <a:t>arkada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background service </a:t>
            </a:r>
            <a:r>
              <a:rPr lang="en-US" sz="2000" dirty="0" err="1"/>
              <a:t>kullanır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expire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işaretlenmiş</a:t>
            </a:r>
            <a:r>
              <a:rPr 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I </a:t>
            </a:r>
            <a:r>
              <a:rPr lang="en-US" sz="2000" dirty="0" err="1"/>
              <a:t>takip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  <a:r>
              <a:rPr lang="en-US" sz="2000" dirty="0" err="1"/>
              <a:t>Artık</a:t>
            </a:r>
            <a:r>
              <a:rPr lang="en-US" sz="2000" dirty="0"/>
              <a:t> </a:t>
            </a:r>
            <a:r>
              <a:rPr lang="en-US" sz="2000" dirty="0" err="1"/>
              <a:t>referans</a:t>
            </a:r>
            <a:r>
              <a:rPr lang="en-US" sz="2000" dirty="0"/>
              <a:t> </a:t>
            </a:r>
            <a:r>
              <a:rPr lang="en-US" sz="2000" dirty="0" err="1"/>
              <a:t>edilmediklerinde</a:t>
            </a:r>
            <a:r>
              <a:rPr lang="en-US" sz="2000" dirty="0"/>
              <a:t> de dispose </a:t>
            </a:r>
            <a:r>
              <a:rPr lang="en-US" sz="2000" dirty="0" err="1"/>
              <a:t>eder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connectionları</a:t>
            </a:r>
            <a:r>
              <a:rPr lang="en-US" sz="2000" dirty="0"/>
              <a:t> </a:t>
            </a:r>
            <a:r>
              <a:rPr lang="en-US" sz="2000" dirty="0" err="1"/>
              <a:t>kapar</a:t>
            </a:r>
            <a:r>
              <a:rPr lang="en-US" sz="2000" dirty="0"/>
              <a:t>. </a:t>
            </a:r>
          </a:p>
          <a:p>
            <a:r>
              <a:rPr lang="en-US" sz="2000" dirty="0"/>
              <a:t>Pooling feature </a:t>
            </a:r>
            <a:r>
              <a:rPr lang="en-US" sz="2000" dirty="0" err="1"/>
              <a:t>sayesinde</a:t>
            </a:r>
            <a:r>
              <a:rPr lang="en-US" sz="2000" dirty="0"/>
              <a:t>, Socket exhaustion </a:t>
            </a:r>
            <a:r>
              <a:rPr lang="en-US" sz="2000" dirty="0" err="1"/>
              <a:t>riskini</a:t>
            </a:r>
            <a:r>
              <a:rPr lang="en-US" sz="2000" dirty="0"/>
              <a:t> </a:t>
            </a:r>
            <a:r>
              <a:rPr lang="en-US" sz="2000" dirty="0" err="1"/>
              <a:t>azaltır</a:t>
            </a:r>
            <a:r>
              <a:rPr lang="en-US" sz="2000" dirty="0"/>
              <a:t>. </a:t>
            </a:r>
            <a:r>
              <a:rPr lang="en-US" sz="2000" dirty="0" err="1"/>
              <a:t>Refreshleme</a:t>
            </a:r>
            <a:r>
              <a:rPr lang="en-US" sz="2000" dirty="0"/>
              <a:t> </a:t>
            </a:r>
            <a:r>
              <a:rPr lang="en-US" sz="2000" dirty="0" err="1"/>
              <a:t>mekanizması</a:t>
            </a:r>
            <a:r>
              <a:rPr lang="en-US" sz="2000" dirty="0"/>
              <a:t> da DNS update I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problemlere</a:t>
            </a:r>
            <a:r>
              <a:rPr lang="en-US" sz="2000" dirty="0"/>
              <a:t> (long lived </a:t>
            </a:r>
            <a:r>
              <a:rPr lang="en-US" sz="2000" dirty="0" err="1"/>
              <a:t>httpclienthandler</a:t>
            </a:r>
            <a:r>
              <a:rPr lang="en-US" sz="2000" dirty="0"/>
              <a:t> lar yok </a:t>
            </a:r>
            <a:r>
              <a:rPr lang="en-US" sz="2000" dirty="0" err="1"/>
              <a:t>artık</a:t>
            </a:r>
            <a:r>
              <a:rPr lang="en-US" sz="2000" dirty="0"/>
              <a:t> =) ) </a:t>
            </a:r>
            <a:r>
              <a:rPr lang="en-US" sz="2000" dirty="0" err="1"/>
              <a:t>çözüm</a:t>
            </a:r>
            <a:r>
              <a:rPr lang="en-US" sz="2000" dirty="0"/>
              <a:t> </a:t>
            </a:r>
            <a:r>
              <a:rPr lang="en-US" sz="2000" dirty="0" err="1"/>
              <a:t>getirir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20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2ACA-FCEF-4E85-95A0-1E3D0A4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Named Clients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550AE-F8B2-487F-8378-FB4855A3FD9B}"/>
              </a:ext>
            </a:extLst>
          </p:cNvPr>
          <p:cNvSpPr txBox="1"/>
          <p:nvPr/>
        </p:nvSpPr>
        <p:spPr>
          <a:xfrm>
            <a:off x="677334" y="1485900"/>
            <a:ext cx="89789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1)  </a:t>
            </a:r>
            <a:r>
              <a:rPr lang="en-US" dirty="0"/>
              <a:t>	</a:t>
            </a:r>
            <a:r>
              <a:rPr lang="en-US" dirty="0" err="1"/>
              <a:t>ConfiureServices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IServiceCollection</a:t>
            </a:r>
            <a:r>
              <a:rPr lang="en-US" dirty="0"/>
              <a:t> services) {</a:t>
            </a:r>
          </a:p>
          <a:p>
            <a:r>
              <a:rPr lang="en-US" dirty="0"/>
              <a:t>		</a:t>
            </a:r>
            <a:r>
              <a:rPr lang="en-US" dirty="0" err="1"/>
              <a:t>services.AddHttpClient</a:t>
            </a:r>
            <a:r>
              <a:rPr lang="en-US" dirty="0"/>
              <a:t>(“</a:t>
            </a:r>
            <a:r>
              <a:rPr lang="en-US" dirty="0" err="1">
                <a:solidFill>
                  <a:srgbClr val="C00000"/>
                </a:solidFill>
              </a:rPr>
              <a:t>randomuserclient</a:t>
            </a:r>
            <a:r>
              <a:rPr lang="en-US" dirty="0"/>
              <a:t>", client =&gt;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client.BaseAddress</a:t>
            </a:r>
            <a:r>
              <a:rPr lang="en-US" dirty="0"/>
              <a:t> = new Uri("</a:t>
            </a:r>
            <a:r>
              <a:rPr lang="en-US" dirty="0">
                <a:solidFill>
                  <a:srgbClr val="C00000"/>
                </a:solidFill>
              </a:rPr>
              <a:t>https://randomuser.	me/api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client.DefaultRequestHeaders.Add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Accept</a:t>
            </a:r>
            <a:r>
              <a:rPr lang="en-US" dirty="0"/>
              <a:t>", "</a:t>
            </a:r>
            <a:r>
              <a:rPr lang="en-US" dirty="0">
                <a:solidFill>
                  <a:srgbClr val="C00000"/>
                </a:solidFill>
              </a:rPr>
              <a:t>application/json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client.DefaultRequestHeaders.Add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User-Agent</a:t>
            </a:r>
            <a:r>
              <a:rPr lang="en-US" dirty="0"/>
              <a:t>", "</a:t>
            </a:r>
            <a:r>
              <a:rPr lang="en-US" dirty="0" err="1">
                <a:solidFill>
                  <a:srgbClr val="C00000"/>
                </a:solidFill>
              </a:rPr>
              <a:t>HttpClientFactoryTesting</a:t>
            </a:r>
            <a:r>
              <a:rPr lang="en-US" dirty="0"/>
              <a:t>");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2)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IHttpClientFactory</a:t>
            </a:r>
            <a:r>
              <a:rPr lang="en-US" dirty="0"/>
              <a:t> _</a:t>
            </a:r>
            <a:r>
              <a:rPr lang="en-US" dirty="0" err="1"/>
              <a:t>httpClientFactory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HomeController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IHttpClientFactory</a:t>
            </a:r>
            <a:r>
              <a:rPr lang="en-US" dirty="0"/>
              <a:t> </a:t>
            </a:r>
            <a:r>
              <a:rPr lang="en-US" dirty="0" err="1"/>
              <a:t>httpClientFactory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</a:t>
            </a:r>
            <a:r>
              <a:rPr lang="en-US" dirty="0" err="1"/>
              <a:t>httpClientFactory</a:t>
            </a:r>
            <a:r>
              <a:rPr lang="en-US" dirty="0"/>
              <a:t> = </a:t>
            </a:r>
            <a:r>
              <a:rPr lang="en-US" dirty="0" err="1"/>
              <a:t>httpClientFactory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2"/>
                </a:solidFill>
              </a:rPr>
              <a:t>3) 	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client = _</a:t>
            </a:r>
            <a:r>
              <a:rPr lang="en-US" dirty="0" err="1"/>
              <a:t>httpClientFactory.CreateClient</a:t>
            </a:r>
            <a:r>
              <a:rPr lang="en-US" dirty="0"/>
              <a:t>("</a:t>
            </a:r>
            <a:r>
              <a:rPr lang="en-US" dirty="0" err="1">
                <a:solidFill>
                  <a:srgbClr val="C00000"/>
                </a:solidFill>
              </a:rPr>
              <a:t>randomuserclient</a:t>
            </a:r>
            <a:r>
              <a:rPr lang="en-US" dirty="0"/>
              <a:t>");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accent2"/>
                </a:solidFill>
              </a:rPr>
              <a:t>await </a:t>
            </a:r>
            <a:r>
              <a:rPr lang="en-US" dirty="0" err="1"/>
              <a:t>client.GetAsync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?results=5</a:t>
            </a:r>
            <a:r>
              <a:rPr lang="en-US" dirty="0"/>
              <a:t>");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8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C3A-B55C-4AB8-BFBD-54190717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Typed Clients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4088-BD07-42FE-B4D4-F1B831E06A5E}"/>
              </a:ext>
            </a:extLst>
          </p:cNvPr>
          <p:cNvSpPr txBox="1"/>
          <p:nvPr/>
        </p:nvSpPr>
        <p:spPr>
          <a:xfrm>
            <a:off x="677334" y="1533525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inject </a:t>
            </a:r>
            <a:r>
              <a:rPr lang="en-US" dirty="0" err="1"/>
              <a:t>edebileceğimiz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C19B-0C58-4C79-A811-F126B7C027ED}"/>
              </a:ext>
            </a:extLst>
          </p:cNvPr>
          <p:cNvSpPr txBox="1"/>
          <p:nvPr/>
        </p:nvSpPr>
        <p:spPr>
          <a:xfrm>
            <a:off x="677334" y="2136338"/>
            <a:ext cx="52838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3"/>
                </a:solidFill>
              </a:rPr>
              <a:t>RandomUserClient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 err="1"/>
              <a:t>RandomUserClient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HttpClient</a:t>
            </a:r>
            <a:r>
              <a:rPr lang="en-US" dirty="0"/>
              <a:t> client)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Client = client;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HttpClient</a:t>
            </a:r>
            <a:r>
              <a:rPr lang="en-US" dirty="0"/>
              <a:t> Client { </a:t>
            </a:r>
            <a:r>
              <a:rPr lang="en-US" dirty="0">
                <a:solidFill>
                  <a:schemeClr val="accent2"/>
                </a:solidFill>
              </a:rPr>
              <a:t>get</a:t>
            </a:r>
            <a:r>
              <a:rPr lang="en-US" dirty="0"/>
              <a:t>;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8436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88CCC-CD4F-4D2C-9089-B2FB92DCD69A}"/>
              </a:ext>
            </a:extLst>
          </p:cNvPr>
          <p:cNvSpPr txBox="1"/>
          <p:nvPr/>
        </p:nvSpPr>
        <p:spPr>
          <a:xfrm>
            <a:off x="333375" y="685800"/>
            <a:ext cx="928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services.AddHttpClient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2"/>
                </a:solidFill>
              </a:rPr>
              <a:t>RandomUserClient</a:t>
            </a:r>
            <a:r>
              <a:rPr lang="en-US" dirty="0"/>
              <a:t>&gt;(client =&gt;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client.BaseAddress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Uri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https://randomuser.me/</a:t>
            </a:r>
            <a:r>
              <a:rPr lang="en-US" dirty="0" err="1">
                <a:solidFill>
                  <a:srgbClr val="C00000"/>
                </a:solidFill>
              </a:rPr>
              <a:t>api</a:t>
            </a:r>
            <a:r>
              <a:rPr lang="en-US" dirty="0"/>
              <a:t>");</a:t>
            </a:r>
          </a:p>
          <a:p>
            <a:r>
              <a:rPr lang="en-US" dirty="0"/>
              <a:t>                </a:t>
            </a:r>
            <a:r>
              <a:rPr lang="en-US" dirty="0" err="1"/>
              <a:t>client.DefaultRequestHeaders.Add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Accept</a:t>
            </a:r>
            <a:r>
              <a:rPr lang="en-US" dirty="0"/>
              <a:t>", "</a:t>
            </a:r>
            <a:r>
              <a:rPr lang="en-US" dirty="0">
                <a:solidFill>
                  <a:srgbClr val="C00000"/>
                </a:solidFill>
              </a:rPr>
              <a:t>application/json</a:t>
            </a:r>
            <a:r>
              <a:rPr lang="en-US" dirty="0"/>
              <a:t>");</a:t>
            </a:r>
          </a:p>
          <a:p>
            <a:r>
              <a:rPr lang="en-US" dirty="0"/>
              <a:t>                </a:t>
            </a:r>
            <a:r>
              <a:rPr lang="en-US" dirty="0" err="1"/>
              <a:t>client.DefaultRequestHeaders.Add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User-Agent</a:t>
            </a:r>
            <a:r>
              <a:rPr lang="en-US" dirty="0"/>
              <a:t>", "</a:t>
            </a:r>
            <a:r>
              <a:rPr lang="en-US" dirty="0" err="1">
                <a:solidFill>
                  <a:srgbClr val="C00000"/>
                </a:solidFill>
              </a:rPr>
              <a:t>HttpClientFactoryTesting</a:t>
            </a:r>
            <a:r>
              <a:rPr lang="en-US" dirty="0"/>
              <a:t>");</a:t>
            </a:r>
          </a:p>
          <a:p>
            <a:r>
              <a:rPr lang="en-US" dirty="0"/>
              <a:t>           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A1DD1-4829-4756-BCC9-68F328208A3F}"/>
              </a:ext>
            </a:extLst>
          </p:cNvPr>
          <p:cNvSpPr txBox="1"/>
          <p:nvPr/>
        </p:nvSpPr>
        <p:spPr>
          <a:xfrm>
            <a:off x="333375" y="2867025"/>
            <a:ext cx="10451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RandomUserClient</a:t>
            </a:r>
            <a:r>
              <a:rPr lang="en-US" dirty="0"/>
              <a:t> </a:t>
            </a:r>
            <a:r>
              <a:rPr lang="en-US" dirty="0" err="1"/>
              <a:t>nesnemizi</a:t>
            </a:r>
            <a:r>
              <a:rPr lang="en-US" dirty="0"/>
              <a:t> generic </a:t>
            </a:r>
            <a:r>
              <a:rPr lang="en-US" dirty="0" err="1"/>
              <a:t>arguman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AddHttpClient</a:t>
            </a:r>
            <a:r>
              <a:rPr lang="en-US" dirty="0"/>
              <a:t> </a:t>
            </a:r>
            <a:r>
              <a:rPr lang="en-US" dirty="0" err="1"/>
              <a:t>metoduna</a:t>
            </a:r>
            <a:r>
              <a:rPr lang="en-US" dirty="0"/>
              <a:t> </a:t>
            </a:r>
            <a:r>
              <a:rPr lang="en-US" dirty="0" err="1"/>
              <a:t>geçiyoruz</a:t>
            </a:r>
            <a:r>
              <a:rPr lang="en-US" dirty="0"/>
              <a:t>. </a:t>
            </a:r>
          </a:p>
          <a:p>
            <a:r>
              <a:rPr lang="en-US" dirty="0"/>
              <a:t>Client </a:t>
            </a:r>
            <a:r>
              <a:rPr lang="en-US" dirty="0" err="1"/>
              <a:t>ımız</a:t>
            </a:r>
            <a:r>
              <a:rPr lang="en-US" dirty="0"/>
              <a:t> </a:t>
            </a:r>
            <a:r>
              <a:rPr lang="en-US" b="1" dirty="0"/>
              <a:t>Transient</a:t>
            </a:r>
            <a:r>
              <a:rPr lang="en-US" dirty="0"/>
              <a:t> scope </a:t>
            </a:r>
            <a:r>
              <a:rPr lang="en-US" dirty="0" err="1"/>
              <a:t>olarak</a:t>
            </a:r>
            <a:r>
              <a:rPr lang="en-US" dirty="0"/>
              <a:t> register </a:t>
            </a:r>
            <a:r>
              <a:rPr lang="en-US" dirty="0" err="1"/>
              <a:t>edilecek</a:t>
            </a:r>
            <a:r>
              <a:rPr lang="en-US" dirty="0"/>
              <a:t>. Factory, </a:t>
            </a:r>
            <a:r>
              <a:rPr lang="en-US" dirty="0" err="1"/>
              <a:t>nesnemizin</a:t>
            </a:r>
            <a:r>
              <a:rPr lang="en-US" dirty="0"/>
              <a:t> constructor una </a:t>
            </a:r>
            <a:r>
              <a:rPr lang="en-US" dirty="0" err="1"/>
              <a:t>ilgili</a:t>
            </a:r>
            <a:endParaRPr lang="en-US" dirty="0"/>
          </a:p>
          <a:p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nesnesini</a:t>
            </a:r>
            <a:r>
              <a:rPr lang="en-US" dirty="0"/>
              <a:t> parameter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geçecek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herşey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35BB9-A6BE-4D40-AFB4-B05BCDDDDE3C}"/>
              </a:ext>
            </a:extLst>
          </p:cNvPr>
          <p:cNvSpPr/>
          <p:nvPr/>
        </p:nvSpPr>
        <p:spPr>
          <a:xfrm>
            <a:off x="762000" y="3955614"/>
            <a:ext cx="9086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5703E-AE5D-4196-808E-45FF72577299}"/>
              </a:ext>
            </a:extLst>
          </p:cNvPr>
          <p:cNvSpPr/>
          <p:nvPr/>
        </p:nvSpPr>
        <p:spPr>
          <a:xfrm>
            <a:off x="933449" y="5843885"/>
            <a:ext cx="9229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randomUserClient.Client.GetAsync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"?results=5"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0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FA-4B3C-4C90-B210-CBD58717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Delegating Handlers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F489-CAF3-40AC-B02E-FB68027F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Asp.net core middleware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aynısı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tersi</a:t>
            </a:r>
            <a:r>
              <a:rPr lang="en-US" dirty="0"/>
              <a:t> </a:t>
            </a:r>
            <a:r>
              <a:rPr lang="en-US" dirty="0" err="1"/>
              <a:t>yönünde</a:t>
            </a:r>
            <a:r>
              <a:rPr lang="en-US" dirty="0"/>
              <a:t> </a:t>
            </a:r>
            <a:r>
              <a:rPr lang="en-US" dirty="0" err="1"/>
              <a:t>çalışırlar.Requestler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Pipelanı</a:t>
            </a:r>
            <a:r>
              <a:rPr lang="en-US" dirty="0"/>
              <a:t> </a:t>
            </a:r>
            <a:r>
              <a:rPr lang="en-US" dirty="0" err="1"/>
              <a:t>biribirine</a:t>
            </a:r>
            <a:r>
              <a:rPr lang="en-US" dirty="0"/>
              <a:t> </a:t>
            </a:r>
            <a:r>
              <a:rPr lang="en-US" dirty="0" err="1"/>
              <a:t>zincirleme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handler lar </a:t>
            </a:r>
            <a:r>
              <a:rPr lang="en-US" dirty="0" err="1"/>
              <a:t>eklenebilir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Ör</a:t>
            </a:r>
            <a:r>
              <a:rPr lang="en-US" dirty="0"/>
              <a:t>: Header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izleyip</a:t>
            </a:r>
            <a:r>
              <a:rPr lang="en-US" dirty="0"/>
              <a:t> update </a:t>
            </a:r>
            <a:r>
              <a:rPr lang="en-US" dirty="0" err="1"/>
              <a:t>etmek</a:t>
            </a:r>
            <a:endParaRPr lang="en-US" dirty="0"/>
          </a:p>
          <a:p>
            <a:pPr lvl="1"/>
            <a:r>
              <a:rPr lang="en-US" dirty="0" err="1"/>
              <a:t>Ör</a:t>
            </a:r>
            <a:r>
              <a:rPr lang="en-US" dirty="0"/>
              <a:t>: Request in body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izleyip</a:t>
            </a:r>
            <a:r>
              <a:rPr lang="en-US" dirty="0"/>
              <a:t> </a:t>
            </a:r>
            <a:r>
              <a:rPr lang="en-US" dirty="0" err="1"/>
              <a:t>aksiyon</a:t>
            </a:r>
            <a:r>
              <a:rPr lang="en-US" dirty="0"/>
              <a:t> </a:t>
            </a:r>
            <a:r>
              <a:rPr lang="en-US" dirty="0" err="1"/>
              <a:t>almak</a:t>
            </a:r>
            <a:endParaRPr lang="en-US" dirty="0"/>
          </a:p>
          <a:p>
            <a:pPr lvl="1"/>
            <a:r>
              <a:rPr lang="en-US" dirty="0" err="1"/>
              <a:t>Ör</a:t>
            </a:r>
            <a:r>
              <a:rPr lang="en-US" dirty="0"/>
              <a:t>: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loglama</a:t>
            </a:r>
            <a:r>
              <a:rPr lang="en-US" dirty="0"/>
              <a:t> </a:t>
            </a:r>
            <a:r>
              <a:rPr lang="en-US" dirty="0" err="1"/>
              <a:t>mekanizmaları</a:t>
            </a:r>
            <a:r>
              <a:rPr lang="en-US" dirty="0"/>
              <a:t> vs</a:t>
            </a:r>
          </a:p>
          <a:p>
            <a:r>
              <a:rPr lang="en-US" dirty="0" err="1"/>
              <a:t>HttpRequestMessage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handler dan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geçip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içteki</a:t>
            </a:r>
            <a:r>
              <a:rPr lang="en-US" dirty="0"/>
              <a:t> handler a(</a:t>
            </a:r>
            <a:r>
              <a:rPr lang="en-US" dirty="0" err="1"/>
              <a:t>HttpClientHandler</a:t>
            </a:r>
            <a:r>
              <a:rPr lang="en-US" dirty="0"/>
              <a:t>) a </a:t>
            </a:r>
            <a:r>
              <a:rPr lang="en-US" dirty="0" err="1"/>
              <a:t>gelip</a:t>
            </a:r>
            <a:r>
              <a:rPr lang="en-US" dirty="0"/>
              <a:t> </a:t>
            </a:r>
            <a:r>
              <a:rPr lang="en-US" dirty="0" err="1"/>
              <a:t>nihai</a:t>
            </a:r>
            <a:r>
              <a:rPr lang="en-US" dirty="0"/>
              <a:t> request dispatch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içteki</a:t>
            </a:r>
            <a:r>
              <a:rPr lang="en-US" dirty="0"/>
              <a:t> handler da, response ilk </a:t>
            </a:r>
            <a:r>
              <a:rPr lang="en-US" dirty="0" err="1"/>
              <a:t>karşılayacak</a:t>
            </a:r>
            <a:r>
              <a:rPr lang="en-US" dirty="0"/>
              <a:t> </a:t>
            </a:r>
            <a:r>
              <a:rPr lang="en-US" dirty="0" err="1"/>
              <a:t>olandır.Aynı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aksiyonlar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sefer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response da, </a:t>
            </a:r>
            <a:r>
              <a:rPr lang="en-US" dirty="0" err="1"/>
              <a:t>dıştan</a:t>
            </a:r>
            <a:r>
              <a:rPr lang="en-US" dirty="0"/>
              <a:t> </a:t>
            </a:r>
            <a:r>
              <a:rPr lang="en-US" dirty="0" err="1"/>
              <a:t>içeri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handlerlar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geçerler</a:t>
            </a:r>
            <a:r>
              <a:rPr lang="en-US" dirty="0"/>
              <a:t>.</a:t>
            </a:r>
          </a:p>
          <a:p>
            <a:r>
              <a:rPr lang="en-US" dirty="0" err="1"/>
              <a:t>Aynı</a:t>
            </a:r>
            <a:r>
              <a:rPr lang="en-US" dirty="0"/>
              <a:t> Middleware </a:t>
            </a:r>
            <a:r>
              <a:rPr lang="en-US" dirty="0" err="1"/>
              <a:t>yapısındaki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handler request I </a:t>
            </a:r>
            <a:r>
              <a:rPr lang="en-US" dirty="0" err="1"/>
              <a:t>diğerlerine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response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döndürebilir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36922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476559-DCDD-4D84-8EE6-113D8066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02" y="647335"/>
            <a:ext cx="372479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DBD8-89AA-4A83-8E23-41D7ABBE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/>
              <a:t>Delegation Handler – Token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ADF38-E0B7-4B85-8597-1BB85C8FB757}"/>
              </a:ext>
            </a:extLst>
          </p:cNvPr>
          <p:cNvSpPr/>
          <p:nvPr/>
        </p:nvSpPr>
        <p:spPr>
          <a:xfrm>
            <a:off x="267760" y="1685211"/>
            <a:ext cx="101049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TokenValidationHandler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DelegatingHandler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request,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request.Headers.Contains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"API_KEY"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System.Net.HttpStatusCode.BadRequest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"API_KEY header validation error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occured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(request,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4B9-E85F-4B9D-BC6A-F4920CE3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Register Handlers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3B36E-AC09-4267-8CBF-C0101FFE2F26}"/>
              </a:ext>
            </a:extLst>
          </p:cNvPr>
          <p:cNvSpPr/>
          <p:nvPr/>
        </p:nvSpPr>
        <p:spPr>
          <a:xfrm>
            <a:off x="401109" y="1870919"/>
            <a:ext cx="1000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TokenValidationHandler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client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client.BaseAddress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Uri(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"https://randomuser.me/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client.DefaultRequestHeaders.Add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"Accept"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client.DefaultRequestHeaders.Add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"User-Agent"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HttpClientFactoryTesting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AddHttpMessageHandler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TokenValidationHandler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D638-C1A1-4F6D-9B62-E36437E6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HttpClientFactory</a:t>
            </a:r>
            <a:r>
              <a:rPr lang="en-US" dirty="0">
                <a:solidFill>
                  <a:schemeClr val="tx2"/>
                </a:solidFill>
              </a:rPr>
              <a:t> &amp; Refit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89E784-BE9F-429E-81A9-78EA72E43FC5}"/>
              </a:ext>
            </a:extLst>
          </p:cNvPr>
          <p:cNvSpPr/>
          <p:nvPr/>
        </p:nvSpPr>
        <p:spPr>
          <a:xfrm>
            <a:off x="677334" y="15023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[Headers(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"Content-Type : application-json"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IRandomUserApi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[Get(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2241C-844C-4049-AF9E-A19C75543EC7}"/>
              </a:ext>
            </a:extLst>
          </p:cNvPr>
          <p:cNvSpPr/>
          <p:nvPr/>
        </p:nvSpPr>
        <p:spPr>
          <a:xfrm>
            <a:off x="677334" y="37043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services.AddRefitClient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(client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client.BaseAddress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Uri(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"https://randomuser.me/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B2158-C6DF-42A9-9C45-495A5B5A3C48}"/>
              </a:ext>
            </a:extLst>
          </p:cNvPr>
          <p:cNvSpPr txBox="1"/>
          <p:nvPr/>
        </p:nvSpPr>
        <p:spPr>
          <a:xfrm>
            <a:off x="6162675" y="840120"/>
            <a:ext cx="261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Refit.HttpClientFactory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78580ED-4025-4C80-8951-B4EB9589B06E}"/>
              </a:ext>
            </a:extLst>
          </p:cNvPr>
          <p:cNvSpPr/>
          <p:nvPr/>
        </p:nvSpPr>
        <p:spPr>
          <a:xfrm>
            <a:off x="1609725" y="1114426"/>
            <a:ext cx="2733675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329DC0-AF77-432B-AD3A-89E733A706D4}"/>
              </a:ext>
            </a:extLst>
          </p:cNvPr>
          <p:cNvSpPr/>
          <p:nvPr/>
        </p:nvSpPr>
        <p:spPr>
          <a:xfrm>
            <a:off x="2600325" y="4559855"/>
            <a:ext cx="220980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HttpClient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F66836-26BF-441B-B735-C34DE5841056}"/>
              </a:ext>
            </a:extLst>
          </p:cNvPr>
          <p:cNvSpPr/>
          <p:nvPr/>
        </p:nvSpPr>
        <p:spPr>
          <a:xfrm>
            <a:off x="5494381" y="2807493"/>
            <a:ext cx="2478043" cy="12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C749C-19CB-4351-8937-2A91CABBEACA}"/>
              </a:ext>
            </a:extLst>
          </p:cNvPr>
          <p:cNvSpPr txBox="1"/>
          <p:nvPr/>
        </p:nvSpPr>
        <p:spPr>
          <a:xfrm>
            <a:off x="4656182" y="43815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System.Net</a:t>
            </a:r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CD590-1B6D-48A5-997D-5FC90F3A7012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943063" y="2187599"/>
            <a:ext cx="1914219" cy="8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9B488D-2204-48AF-B1A0-88DDA05AC75C}"/>
              </a:ext>
            </a:extLst>
          </p:cNvPr>
          <p:cNvCxnSpPr>
            <a:stCxn id="8" idx="4"/>
            <a:endCxn id="7" idx="7"/>
          </p:cNvCxnSpPr>
          <p:nvPr/>
        </p:nvCxnSpPr>
        <p:spPr>
          <a:xfrm flipH="1">
            <a:off x="4486507" y="4050506"/>
            <a:ext cx="2246896" cy="72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0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306A-89C0-4D38-B5BD-7BDD063A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HttpClientFactory</a:t>
            </a:r>
            <a:r>
              <a:rPr lang="en-US" dirty="0">
                <a:solidFill>
                  <a:schemeClr val="tx2"/>
                </a:solidFill>
              </a:rPr>
              <a:t> &amp; Refit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BD017-C3CA-4647-A72F-88CD3006412C}"/>
              </a:ext>
            </a:extLst>
          </p:cNvPr>
          <p:cNvSpPr/>
          <p:nvPr/>
        </p:nvSpPr>
        <p:spPr>
          <a:xfrm>
            <a:off x="752474" y="2029242"/>
            <a:ext cx="9553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Index()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randomUserApi.GetUser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7807-CE83-4DDE-B0D3-B6D57856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HttpClientFactory</a:t>
            </a:r>
            <a:r>
              <a:rPr lang="en-US" dirty="0">
                <a:solidFill>
                  <a:schemeClr val="tx2"/>
                </a:solidFill>
              </a:rPr>
              <a:t> &amp; Polly </a:t>
            </a:r>
            <a:r>
              <a:rPr lang="en-US" sz="2000" dirty="0" err="1">
                <a:solidFill>
                  <a:srgbClr val="C00000"/>
                </a:solidFill>
              </a:rPr>
              <a:t>Microsoft.Extensions.Http.Polly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F692F-B706-463C-94A5-7D2CFC0D560D}"/>
              </a:ext>
            </a:extLst>
          </p:cNvPr>
          <p:cNvSpPr/>
          <p:nvPr/>
        </p:nvSpPr>
        <p:spPr>
          <a:xfrm>
            <a:off x="614892" y="2447060"/>
            <a:ext cx="10962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randomuserclient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AddPolicyHandler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.TimeoutAsync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AddTransientHttpErrorPolicy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p.RetryAsync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EB80-732F-4709-B4FD-C11C7EA42ABC}"/>
              </a:ext>
            </a:extLst>
          </p:cNvPr>
          <p:cNvSpPr txBox="1"/>
          <p:nvPr/>
        </p:nvSpPr>
        <p:spPr>
          <a:xfrm>
            <a:off x="614892" y="4438650"/>
            <a:ext cx="55876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TransientHttpError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1)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HttpRequestException</a:t>
            </a:r>
            <a:r>
              <a:rPr lang="en-US" dirty="0"/>
              <a:t> (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çökmesi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2) </a:t>
            </a:r>
            <a:r>
              <a:rPr lang="en-US" dirty="0" err="1"/>
              <a:t>responsestatus</a:t>
            </a:r>
            <a:r>
              <a:rPr lang="en-US" dirty="0"/>
              <a:t> code - 408 Request Timeout.</a:t>
            </a:r>
          </a:p>
          <a:p>
            <a:r>
              <a:rPr lang="en-US" dirty="0">
                <a:solidFill>
                  <a:srgbClr val="C00000"/>
                </a:solidFill>
              </a:rPr>
              <a:t>3) </a:t>
            </a:r>
            <a:r>
              <a:rPr lang="en-US" dirty="0"/>
              <a:t>response status code - 500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üzeri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8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Kaynaklar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https://github.com/paulcbetts/refit</a:t>
            </a:r>
            <a:endParaRPr lang="tr-TR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https://github.com/App-vNext/Polly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tr-T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https://github.com/aspnet/HttpClientFactory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https://docs.microsoft.com/en-us/aspnet/core/fundamentals/http-requests?view=aspnetcore-2.1</a:t>
            </a:r>
          </a:p>
          <a:p>
            <a:r>
              <a:rPr lang="tr-TR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https://www.stevejgordon.co.uk/introduction-to-httpclientfactory-aspnetcore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https://www.stevejgordon.co.uk/httpclientfactory-using-polly-for-transient-fault-handling</a:t>
            </a:r>
          </a:p>
          <a:p>
            <a:r>
              <a:rPr lang="tr-TR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https://www.hanselman.com/blog/HttpClientFactoryForTypedHttpClientInstancesInASPNETCore21.aspx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rgbClr val="002060"/>
                </a:solidFill>
              </a:rPr>
              <a:t>https://www.hanselman.com/blog/UsingASPNETCore21sHttpClientFactoryWithRefitsRESTLibrary.aspx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2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45" y="3030828"/>
            <a:ext cx="8596668" cy="1320800"/>
          </a:xfrm>
        </p:spPr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TEŞEKKÜRLER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7445-D337-489F-BC18-78216F11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IDisposable</a:t>
            </a:r>
            <a:r>
              <a:rPr lang="en-US" dirty="0">
                <a:solidFill>
                  <a:srgbClr val="002060"/>
                </a:solidFill>
              </a:rPr>
              <a:t> – using(…)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6252F-7405-4A35-8D31-0DA9A963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530" y="2159327"/>
            <a:ext cx="3665538" cy="7849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D616C-97F6-4772-ABE1-A10B8B7CC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7" y="3786511"/>
            <a:ext cx="534208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1F89B-1A6D-4FF3-AE8A-547FDB900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462" y="4338638"/>
            <a:ext cx="8596667" cy="674024"/>
          </a:xfrm>
        </p:spPr>
        <p:txBody>
          <a:bodyPr>
            <a:normAutofit/>
          </a:bodyPr>
          <a:lstStyle/>
          <a:p>
            <a:r>
              <a:rPr lang="en-US" sz="1600" dirty="0"/>
              <a:t>Netstat.exe </a:t>
            </a:r>
            <a:r>
              <a:rPr lang="en-US" sz="1600" dirty="0" err="1"/>
              <a:t>ile</a:t>
            </a:r>
            <a:r>
              <a:rPr lang="en-US" sz="1600" dirty="0"/>
              <a:t> pc </a:t>
            </a:r>
            <a:r>
              <a:rPr lang="en-US" sz="1600" dirty="0" err="1"/>
              <a:t>deki</a:t>
            </a:r>
            <a:r>
              <a:rPr lang="en-US" sz="1600" dirty="0"/>
              <a:t> socket </a:t>
            </a:r>
            <a:r>
              <a:rPr lang="en-US" sz="1600" dirty="0" err="1"/>
              <a:t>durumunu</a:t>
            </a:r>
            <a:r>
              <a:rPr lang="en-US" sz="1600" dirty="0"/>
              <a:t> </a:t>
            </a:r>
            <a:r>
              <a:rPr lang="en-US" sz="1600" dirty="0" err="1"/>
              <a:t>inceleyelim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DF22A-59B5-4C86-A89C-4E909367F34B}"/>
              </a:ext>
            </a:extLst>
          </p:cNvPr>
          <p:cNvSpPr txBox="1"/>
          <p:nvPr/>
        </p:nvSpPr>
        <p:spPr>
          <a:xfrm>
            <a:off x="133350" y="1738312"/>
            <a:ext cx="94448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solidFill>
                  <a:schemeClr val="accent2"/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2"/>
                </a:solidFill>
              </a:rPr>
              <a:t>int</a:t>
            </a:r>
            <a:r>
              <a:rPr lang="nn-NO" dirty="0"/>
              <a:t> i = 0; i &lt; 13;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accent2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HttpClient</a:t>
            </a:r>
            <a:r>
              <a:rPr lang="en-US" dirty="0"/>
              <a:t>())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accent2"/>
                </a:solidFill>
              </a:rPr>
              <a:t>await</a:t>
            </a:r>
            <a:r>
              <a:rPr lang="en-US" dirty="0"/>
              <a:t> </a:t>
            </a:r>
            <a:r>
              <a:rPr lang="en-US" dirty="0" err="1"/>
              <a:t>httpClient.GetAsync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chemeClr val="accent1"/>
                </a:solidFill>
              </a:rPr>
              <a:t>https://randomuser.me/</a:t>
            </a:r>
            <a:r>
              <a:rPr lang="en-US" dirty="0" err="1">
                <a:solidFill>
                  <a:schemeClr val="accent1"/>
                </a:solidFill>
              </a:rPr>
              <a:t>api?results</a:t>
            </a:r>
            <a:r>
              <a:rPr lang="en-US" dirty="0">
                <a:solidFill>
                  <a:schemeClr val="accent1"/>
                </a:solidFill>
              </a:rPr>
              <a:t>=5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chemeClr val="accent1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</a:t>
            </a:r>
            <a:r>
              <a:rPr lang="en-US" dirty="0"/>
              <a:t>{</a:t>
            </a:r>
            <a:r>
              <a:rPr lang="en-US" dirty="0" err="1"/>
              <a:t>result.StatusCode</a:t>
            </a:r>
            <a:r>
              <a:rPr lang="en-US" dirty="0"/>
              <a:t>} - {</a:t>
            </a:r>
            <a:r>
              <a:rPr lang="en-US" dirty="0" err="1"/>
              <a:t>result.IsSuccessStatusCode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06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BF20CD-382D-4C7E-ACFE-AAF054B8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SOCKET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1D31E-BC67-492E-A1CD-AE95FB7E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83612"/>
          </a:xfrm>
        </p:spPr>
        <p:txBody>
          <a:bodyPr/>
          <a:lstStyle/>
          <a:p>
            <a:r>
              <a:rPr lang="en-US" dirty="0" err="1"/>
              <a:t>Oturduğunuz</a:t>
            </a:r>
            <a:r>
              <a:rPr lang="en-US" dirty="0"/>
              <a:t> </a:t>
            </a:r>
            <a:r>
              <a:rPr lang="en-US" dirty="0" err="1"/>
              <a:t>apartmanın</a:t>
            </a:r>
            <a:r>
              <a:rPr lang="en-US" dirty="0"/>
              <a:t> </a:t>
            </a:r>
            <a:r>
              <a:rPr lang="en-US" dirty="0" err="1"/>
              <a:t>caddesi</a:t>
            </a:r>
            <a:r>
              <a:rPr lang="en-US" dirty="0"/>
              <a:t> -&gt; IP </a:t>
            </a:r>
            <a:r>
              <a:rPr lang="en-US" dirty="0" err="1"/>
              <a:t>adresi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Caddenin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-&gt; </a:t>
            </a:r>
            <a:r>
              <a:rPr lang="en-US" dirty="0" err="1"/>
              <a:t>ör</a:t>
            </a:r>
            <a:r>
              <a:rPr lang="en-US" dirty="0"/>
              <a:t>: Atatürk Cad.</a:t>
            </a:r>
          </a:p>
          <a:p>
            <a:r>
              <a:rPr lang="en-US" dirty="0" err="1"/>
              <a:t>Apartman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-&gt; Port </a:t>
            </a:r>
            <a:r>
              <a:rPr lang="en-US" dirty="0" err="1"/>
              <a:t>numarası</a:t>
            </a:r>
            <a:endParaRPr lang="en-US" dirty="0"/>
          </a:p>
          <a:p>
            <a:pPr lvl="1"/>
            <a:r>
              <a:rPr lang="en-US" dirty="0"/>
              <a:t>Atatürk </a:t>
            </a:r>
            <a:r>
              <a:rPr lang="en-US" dirty="0" err="1"/>
              <a:t>Caddesindeki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apartmanlar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cadde</a:t>
            </a:r>
            <a:r>
              <a:rPr lang="en-US" dirty="0"/>
              <a:t> </a:t>
            </a:r>
            <a:r>
              <a:rPr lang="en-US" dirty="0" err="1"/>
              <a:t>adresinde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numaraları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olucaktır</a:t>
            </a:r>
            <a:r>
              <a:rPr lang="en-US" dirty="0"/>
              <a:t>. -&gt; </a:t>
            </a:r>
            <a:r>
              <a:rPr lang="en-US" dirty="0" err="1"/>
              <a:t>ör</a:t>
            </a:r>
            <a:r>
              <a:rPr lang="en-US" dirty="0"/>
              <a:t>: Gazi Apt. No:13</a:t>
            </a:r>
          </a:p>
          <a:p>
            <a:endParaRPr lang="en-US" dirty="0"/>
          </a:p>
          <a:p>
            <a:r>
              <a:rPr lang="en-US" dirty="0"/>
              <a:t>IP </a:t>
            </a:r>
            <a:r>
              <a:rPr lang="en-US" dirty="0" err="1"/>
              <a:t>Adresi</a:t>
            </a:r>
            <a:r>
              <a:rPr lang="en-US" dirty="0"/>
              <a:t> + </a:t>
            </a:r>
            <a:r>
              <a:rPr lang="en-US" dirty="0" err="1"/>
              <a:t>PortNumarası</a:t>
            </a:r>
            <a:r>
              <a:rPr lang="en-US" dirty="0"/>
              <a:t> = Socket</a:t>
            </a:r>
          </a:p>
          <a:p>
            <a:r>
              <a:rPr lang="en-US" dirty="0"/>
              <a:t>Pc </a:t>
            </a:r>
            <a:r>
              <a:rPr lang="en-US" dirty="0" err="1"/>
              <a:t>nizden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açtığınız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socket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Ör</a:t>
            </a:r>
            <a:r>
              <a:rPr lang="en-US" dirty="0"/>
              <a:t>: browser dan google.com u </a:t>
            </a:r>
            <a:r>
              <a:rPr lang="en-US" dirty="0" err="1"/>
              <a:t>açtınız</a:t>
            </a:r>
            <a:r>
              <a:rPr lang="en-US" dirty="0"/>
              <a:t>. Client </a:t>
            </a:r>
            <a:r>
              <a:rPr lang="en-US" dirty="0" err="1"/>
              <a:t>tarafındaki</a:t>
            </a:r>
            <a:r>
              <a:rPr lang="en-US" dirty="0"/>
              <a:t> socket </a:t>
            </a:r>
            <a:r>
              <a:rPr lang="en-US" dirty="0" err="1"/>
              <a:t>adresi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ClientIP+60432(dynamic port number)</a:t>
            </a:r>
          </a:p>
          <a:p>
            <a:pPr lvl="2"/>
            <a:r>
              <a:rPr lang="en-US" dirty="0" err="1"/>
              <a:t>Aradaki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: </a:t>
            </a:r>
            <a:r>
              <a:rPr lang="en-US" dirty="0" err="1"/>
              <a:t>ClientIP+dynamicPort</a:t>
            </a:r>
            <a:r>
              <a:rPr lang="en-US" dirty="0"/>
              <a:t> ---- GoogleIP+80(</a:t>
            </a:r>
            <a:r>
              <a:rPr lang="en-US" dirty="0" err="1"/>
              <a:t>standart</a:t>
            </a:r>
            <a:r>
              <a:rPr lang="en-US" dirty="0"/>
              <a:t> port)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olucaktır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port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3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5C380-2564-410C-B516-371B88EF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55318"/>
            <a:ext cx="8596667" cy="566738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IDisposable</a:t>
            </a:r>
            <a:r>
              <a:rPr lang="en-US" dirty="0">
                <a:solidFill>
                  <a:schemeClr val="accent2"/>
                </a:solidFill>
              </a:rPr>
              <a:t>??</a:t>
            </a:r>
            <a:r>
              <a:rPr lang="en-US" dirty="0"/>
              <a:t>	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CF95C3B-1B32-4420-9701-613822FF43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13" r="381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8A763-B917-4B03-B970-17926972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067300"/>
            <a:ext cx="8596667" cy="1466850"/>
          </a:xfrm>
        </p:spPr>
        <p:txBody>
          <a:bodyPr>
            <a:normAutofit/>
          </a:bodyPr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kapanmış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ragmen,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objesinin</a:t>
            </a:r>
            <a:r>
              <a:rPr lang="en-US" dirty="0"/>
              <a:t> </a:t>
            </a:r>
            <a:r>
              <a:rPr lang="en-US" dirty="0" err="1"/>
              <a:t>açmış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socket </a:t>
            </a:r>
            <a:r>
              <a:rPr lang="en-US" dirty="0" err="1"/>
              <a:t>bağlantısı</a:t>
            </a:r>
            <a:r>
              <a:rPr lang="en-US" dirty="0"/>
              <a:t> TIME_WAIT state </a:t>
            </a:r>
            <a:r>
              <a:rPr lang="en-US" dirty="0" err="1"/>
              <a:t>inde</a:t>
            </a:r>
            <a:r>
              <a:rPr lang="en-US" dirty="0"/>
              <a:t> </a:t>
            </a:r>
            <a:r>
              <a:rPr lang="en-US" dirty="0" err="1"/>
              <a:t>duruyor</a:t>
            </a:r>
            <a:r>
              <a:rPr lang="en-US" dirty="0"/>
              <a:t> (connection client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kapanmış</a:t>
            </a:r>
            <a:r>
              <a:rPr lang="en-US" dirty="0"/>
              <a:t>,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de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olabileceği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beklemede</a:t>
            </a:r>
            <a:r>
              <a:rPr lang="en-US" dirty="0"/>
              <a:t>)</a:t>
            </a:r>
          </a:p>
          <a:p>
            <a:r>
              <a:rPr lang="en-US" dirty="0" err="1"/>
              <a:t>Windows’da</a:t>
            </a:r>
            <a:r>
              <a:rPr lang="en-US" dirty="0"/>
              <a:t> default </a:t>
            </a:r>
            <a:r>
              <a:rPr lang="en-US" dirty="0" err="1"/>
              <a:t>bekleme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240 </a:t>
            </a:r>
            <a:r>
              <a:rPr lang="en-US" dirty="0" err="1"/>
              <a:t>sn</a:t>
            </a:r>
            <a:r>
              <a:rPr lang="en-US" dirty="0"/>
              <a:t>. </a:t>
            </a:r>
          </a:p>
          <a:p>
            <a:r>
              <a:rPr lang="en-US" dirty="0"/>
              <a:t>HKEY_LOCAL_MACHINE\SYSTEM\</a:t>
            </a:r>
            <a:r>
              <a:rPr lang="en-US" dirty="0" err="1"/>
              <a:t>CurrentControlSet</a:t>
            </a:r>
            <a:r>
              <a:rPr lang="en-US" dirty="0"/>
              <a:t>\Services\</a:t>
            </a:r>
            <a:r>
              <a:rPr lang="en-US" dirty="0" err="1"/>
              <a:t>Tcpip</a:t>
            </a:r>
            <a:r>
              <a:rPr lang="en-US" dirty="0"/>
              <a:t>\Parameters\</a:t>
            </a:r>
            <a:r>
              <a:rPr lang="en-US" dirty="0" err="1"/>
              <a:t>TcpTimedWaitDelay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set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1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A96A48-CFDA-46B1-859C-CE9CB882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1600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Unable to connect to the remote server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System.Net.Sockets.SocketException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Only one usage of each socket address (protocol/network address/port) is normally permitted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45F42-DEDC-4AE7-80DE-DFBAAB8EFB91}"/>
              </a:ext>
            </a:extLst>
          </p:cNvPr>
          <p:cNvSpPr txBox="1"/>
          <p:nvPr/>
        </p:nvSpPr>
        <p:spPr>
          <a:xfrm>
            <a:off x="628650" y="1317188"/>
            <a:ext cx="84798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solidFill>
                  <a:schemeClr val="tx2"/>
                </a:solidFill>
              </a:rPr>
              <a:t>private</a:t>
            </a:r>
            <a:r>
              <a:rPr lang="nn-NO" dirty="0">
                <a:solidFill>
                  <a:schemeClr val="accent2"/>
                </a:solidFill>
              </a:rPr>
              <a:t> </a:t>
            </a:r>
            <a:r>
              <a:rPr lang="nn-NO" dirty="0">
                <a:solidFill>
                  <a:schemeClr val="tx2"/>
                </a:solidFill>
              </a:rPr>
              <a:t>static</a:t>
            </a:r>
            <a:r>
              <a:rPr lang="nn-NO" dirty="0">
                <a:solidFill>
                  <a:schemeClr val="accent2"/>
                </a:solidFill>
              </a:rPr>
              <a:t> HttpClient </a:t>
            </a:r>
            <a:r>
              <a:rPr lang="nn-NO" dirty="0"/>
              <a:t>client</a:t>
            </a:r>
            <a:r>
              <a:rPr lang="nn-NO" dirty="0">
                <a:solidFill>
                  <a:schemeClr val="accent2"/>
                </a:solidFill>
              </a:rPr>
              <a:t> = </a:t>
            </a:r>
            <a:r>
              <a:rPr lang="nn-NO" dirty="0">
                <a:solidFill>
                  <a:schemeClr val="tx2"/>
                </a:solidFill>
              </a:rPr>
              <a:t>new</a:t>
            </a:r>
            <a:r>
              <a:rPr lang="nn-NO" dirty="0">
                <a:solidFill>
                  <a:schemeClr val="accent2"/>
                </a:solidFill>
              </a:rPr>
              <a:t> HttpClient();</a:t>
            </a:r>
          </a:p>
          <a:p>
            <a:endParaRPr lang="nn-NO" dirty="0">
              <a:solidFill>
                <a:schemeClr val="accent2"/>
              </a:solidFill>
            </a:endParaRPr>
          </a:p>
          <a:p>
            <a:r>
              <a:rPr lang="nn-NO" dirty="0">
                <a:solidFill>
                  <a:schemeClr val="accent2"/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2"/>
                </a:solidFill>
              </a:rPr>
              <a:t>int</a:t>
            </a:r>
            <a:r>
              <a:rPr lang="nn-NO" dirty="0"/>
              <a:t> i = 0; i &lt; 13; i++)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accent2"/>
                </a:solidFill>
              </a:rPr>
              <a:t>	var</a:t>
            </a:r>
            <a:r>
              <a:rPr lang="en-US" dirty="0"/>
              <a:t> result = </a:t>
            </a:r>
            <a:r>
              <a:rPr lang="en-US" dirty="0">
                <a:solidFill>
                  <a:schemeClr val="accent2"/>
                </a:solidFill>
              </a:rPr>
              <a:t>await</a:t>
            </a:r>
            <a:r>
              <a:rPr lang="en-US" dirty="0"/>
              <a:t> </a:t>
            </a:r>
            <a:r>
              <a:rPr lang="nn-NO" dirty="0"/>
              <a:t>client</a:t>
            </a:r>
            <a:r>
              <a:rPr lang="en-US" dirty="0"/>
              <a:t>.</a:t>
            </a:r>
            <a:r>
              <a:rPr lang="en-US" dirty="0" err="1"/>
              <a:t>GetAsync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chemeClr val="accent1"/>
                </a:solidFill>
              </a:rPr>
              <a:t>https://randomuser.me/</a:t>
            </a:r>
            <a:r>
              <a:rPr lang="en-US" dirty="0" err="1">
                <a:solidFill>
                  <a:schemeClr val="accent1"/>
                </a:solidFill>
              </a:rPr>
              <a:t>api?results</a:t>
            </a:r>
            <a:r>
              <a:rPr lang="en-US" dirty="0">
                <a:solidFill>
                  <a:schemeClr val="accent1"/>
                </a:solidFill>
              </a:rPr>
              <a:t>=5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1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</a:t>
            </a:r>
            <a:r>
              <a:rPr lang="en-US" dirty="0"/>
              <a:t>{</a:t>
            </a:r>
            <a:r>
              <a:rPr lang="en-US" dirty="0" err="1"/>
              <a:t>result.StatusCode</a:t>
            </a:r>
            <a:r>
              <a:rPr lang="en-US" dirty="0"/>
              <a:t>} - {</a:t>
            </a:r>
            <a:r>
              <a:rPr lang="en-US" dirty="0" err="1"/>
              <a:t>result.IsSuccessStatusCode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Sorunun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asıl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kaynağı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HttpClient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değil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aslında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HttpClientHandler</a:t>
            </a:r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BE9DE-9012-4C1F-9D39-74A651D8B3CC}"/>
              </a:ext>
            </a:extLst>
          </p:cNvPr>
          <p:cNvSpPr txBox="1"/>
          <p:nvPr/>
        </p:nvSpPr>
        <p:spPr>
          <a:xfrm>
            <a:off x="628650" y="390525"/>
            <a:ext cx="621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Çözüm</a:t>
            </a:r>
            <a:r>
              <a:rPr lang="en-US" sz="3600" dirty="0">
                <a:solidFill>
                  <a:schemeClr val="tx2"/>
                </a:solidFill>
              </a:rPr>
              <a:t> – Singleton </a:t>
            </a:r>
            <a:r>
              <a:rPr lang="en-US" sz="3600" dirty="0" err="1">
                <a:solidFill>
                  <a:schemeClr val="tx2"/>
                </a:solidFill>
              </a:rPr>
              <a:t>HttpClient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C9053-FEA7-480F-B784-7362FA4319F6}"/>
              </a:ext>
            </a:extLst>
          </p:cNvPr>
          <p:cNvSpPr txBox="1"/>
          <p:nvPr/>
        </p:nvSpPr>
        <p:spPr>
          <a:xfrm>
            <a:off x="628650" y="410527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DNS Bugs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FEAEB-F1A9-4439-81F3-F000A3EE704A}"/>
              </a:ext>
            </a:extLst>
          </p:cNvPr>
          <p:cNvSpPr txBox="1"/>
          <p:nvPr/>
        </p:nvSpPr>
        <p:spPr>
          <a:xfrm>
            <a:off x="723900" y="4593193"/>
            <a:ext cx="106700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Failover Scenarios, Azure blue black deployment (staging – production slots </a:t>
            </a:r>
            <a:r>
              <a:rPr lang="en-US" dirty="0" err="1"/>
              <a:t>swaping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HttpClient</a:t>
            </a:r>
            <a:r>
              <a:rPr lang="en-US" dirty="0"/>
              <a:t> issue ??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Client.DefaultRequestHeaders.ConnectionClose = </a:t>
            </a:r>
            <a:r>
              <a:rPr lang="nn-NO" dirty="0">
                <a:solidFill>
                  <a:schemeClr val="accent1"/>
                </a:solidFill>
              </a:rPr>
              <a:t>true</a:t>
            </a:r>
            <a:r>
              <a:rPr lang="nn-NO" dirty="0"/>
              <a:t>; (http </a:t>
            </a:r>
            <a:r>
              <a:rPr lang="en-US" dirty="0"/>
              <a:t>keep-alive header =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1"/>
                </a:solidFill>
              </a:rPr>
              <a:t>ServicePointManager</a:t>
            </a:r>
            <a:r>
              <a:rPr lang="en-US" dirty="0" err="1"/>
              <a:t>.FindServicePoint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Uri</a:t>
            </a:r>
            <a:r>
              <a:rPr lang="en-US" dirty="0"/>
              <a:t>("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https://randomuser.me/api?results=5 </a:t>
            </a:r>
            <a:r>
              <a:rPr lang="en-US" dirty="0"/>
              <a:t>"));</a:t>
            </a:r>
          </a:p>
          <a:p>
            <a:r>
              <a:rPr lang="en-US" dirty="0"/>
              <a:t>    </a:t>
            </a:r>
            <a:r>
              <a:rPr lang="en-US" dirty="0" err="1"/>
              <a:t>sp.ConnectionLeaseTimeout</a:t>
            </a:r>
            <a:r>
              <a:rPr lang="en-US" dirty="0"/>
              <a:t> = 60*1000; // 1 minute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https://github.com/dotnet/corefx/issues/11224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5BD6-541E-4DA8-AE5C-9A18C3B8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HttpClientFactory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ED64-7E07-4CDE-85FD-878CE2B8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614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*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tanımalama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imkanı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Polly-based middleware </a:t>
            </a:r>
            <a:r>
              <a:rPr lang="en-US" dirty="0" err="1"/>
              <a:t>extensionlar</a:t>
            </a:r>
            <a:r>
              <a:rPr lang="en-US" dirty="0"/>
              <a:t>, delegation handler lar </a:t>
            </a:r>
            <a:r>
              <a:rPr lang="en-US" dirty="0" err="1"/>
              <a:t>ile</a:t>
            </a:r>
            <a:r>
              <a:rPr lang="en-US" dirty="0"/>
              <a:t> outgoing request         middleware </a:t>
            </a:r>
            <a:r>
              <a:rPr lang="en-US" dirty="0" err="1"/>
              <a:t>konsepti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* </a:t>
            </a:r>
            <a:r>
              <a:rPr lang="en-US" dirty="0" err="1"/>
              <a:t>HttpClientHandler</a:t>
            </a:r>
            <a:r>
              <a:rPr lang="en-US" dirty="0"/>
              <a:t> </a:t>
            </a:r>
            <a:r>
              <a:rPr lang="en-US" dirty="0" err="1"/>
              <a:t>objesinin</a:t>
            </a:r>
            <a:r>
              <a:rPr lang="en-US" dirty="0"/>
              <a:t> pooling </a:t>
            </a:r>
            <a:r>
              <a:rPr lang="en-US" dirty="0" err="1"/>
              <a:t>ve</a:t>
            </a:r>
            <a:r>
              <a:rPr lang="en-US" dirty="0"/>
              <a:t> lifetime </a:t>
            </a:r>
            <a:r>
              <a:rPr lang="en-US" dirty="0" err="1"/>
              <a:t>ını</a:t>
            </a:r>
            <a:r>
              <a:rPr lang="en-US" dirty="0"/>
              <a:t> </a:t>
            </a:r>
            <a:r>
              <a:rPr lang="en-US" dirty="0" err="1"/>
              <a:t>yürüterek</a:t>
            </a:r>
            <a:r>
              <a:rPr lang="en-US" dirty="0"/>
              <a:t>, </a:t>
            </a:r>
            <a:r>
              <a:rPr lang="en-US" i="1" dirty="0" err="1"/>
              <a:t>HttpClient</a:t>
            </a:r>
            <a:r>
              <a:rPr lang="en-US" i="1" dirty="0"/>
              <a:t> </a:t>
            </a:r>
            <a:r>
              <a:rPr lang="en-US" i="1" dirty="0" err="1"/>
              <a:t>sebepli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görünen</a:t>
            </a:r>
            <a:r>
              <a:rPr lang="en-US" dirty="0"/>
              <a:t> </a:t>
            </a:r>
            <a:r>
              <a:rPr lang="en-US" dirty="0" err="1"/>
              <a:t>hatalardan</a:t>
            </a:r>
            <a:r>
              <a:rPr lang="en-US" dirty="0"/>
              <a:t> </a:t>
            </a:r>
            <a:r>
              <a:rPr lang="en-US" dirty="0" err="1"/>
              <a:t>kurtarır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* Factory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oluşturulmuş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requestlerin</a:t>
            </a:r>
            <a:r>
              <a:rPr lang="en-US" dirty="0"/>
              <a:t> </a:t>
            </a:r>
            <a:r>
              <a:rPr lang="en-US" dirty="0" err="1"/>
              <a:t>Ilogger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default </a:t>
            </a:r>
            <a:r>
              <a:rPr lang="en-US" dirty="0" err="1"/>
              <a:t>loglamasını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Usage</a:t>
            </a:r>
          </a:p>
          <a:p>
            <a:r>
              <a:rPr lang="en-US" dirty="0"/>
              <a:t>Named Clients</a:t>
            </a:r>
          </a:p>
          <a:p>
            <a:r>
              <a:rPr lang="en-US" dirty="0"/>
              <a:t>Typed Clients</a:t>
            </a:r>
          </a:p>
          <a:p>
            <a:r>
              <a:rPr lang="en-US" dirty="0"/>
              <a:t>Generated Clients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1820</TotalTime>
  <Words>1358</Words>
  <Application>Microsoft Office PowerPoint</Application>
  <PresentationFormat>Widescreen</PresentationFormat>
  <Paragraphs>210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 3</vt:lpstr>
      <vt:lpstr>Facet</vt:lpstr>
      <vt:lpstr>Asp.Net Core 2.1 Networking  </vt:lpstr>
      <vt:lpstr>PowerPoint Presentation</vt:lpstr>
      <vt:lpstr>IDisposable – using(…)</vt:lpstr>
      <vt:lpstr>PowerPoint Presentation</vt:lpstr>
      <vt:lpstr>SOCKET </vt:lpstr>
      <vt:lpstr>IDisposable?? </vt:lpstr>
      <vt:lpstr>Unable to connect to the remote server  System.Net.Sockets.SocketException: Only one usage of each socket address (protocol/network address/port) is normally permitted </vt:lpstr>
      <vt:lpstr>PowerPoint Presentation</vt:lpstr>
      <vt:lpstr>HttpClientFactory</vt:lpstr>
      <vt:lpstr>Basic Usage </vt:lpstr>
      <vt:lpstr>PowerPoint Presentation</vt:lpstr>
      <vt:lpstr>Named Clients</vt:lpstr>
      <vt:lpstr>Typed Clients</vt:lpstr>
      <vt:lpstr>PowerPoint Presentation</vt:lpstr>
      <vt:lpstr>Delegating Handlers </vt:lpstr>
      <vt:lpstr>PowerPoint Presentation</vt:lpstr>
      <vt:lpstr>Delegation Handler – Token Control</vt:lpstr>
      <vt:lpstr>Register Handlers</vt:lpstr>
      <vt:lpstr>HttpClientFactory &amp; Refit</vt:lpstr>
      <vt:lpstr>HttpClientFactory &amp; Refit</vt:lpstr>
      <vt:lpstr>HttpClientFactory &amp; Polly Microsoft.Extensions.Http.Polly</vt:lpstr>
      <vt:lpstr>Kaynaklar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RESILIENT NETWORK SERVICES</dc:title>
  <dc:creator>Erhan Ballıeker</dc:creator>
  <cp:lastModifiedBy>Erhan Ballıeker</cp:lastModifiedBy>
  <cp:revision>68</cp:revision>
  <dcterms:created xsi:type="dcterms:W3CDTF">2017-10-24T19:47:37Z</dcterms:created>
  <dcterms:modified xsi:type="dcterms:W3CDTF">2018-09-20T01:28:07Z</dcterms:modified>
</cp:coreProperties>
</file>