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70" r:id="rId10"/>
    <p:sldId id="271" r:id="rId11"/>
    <p:sldId id="267" r:id="rId12"/>
    <p:sldId id="273" r:id="rId13"/>
    <p:sldId id="278" r:id="rId14"/>
    <p:sldId id="274" r:id="rId15"/>
    <p:sldId id="275" r:id="rId16"/>
    <p:sldId id="276" r:id="rId17"/>
    <p:sldId id="277" r:id="rId18"/>
    <p:sldId id="25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809D5-9464-4C86-908C-8AC18F72B68A}">
          <p14:sldIdLst/>
        </p14:section>
        <p14:section name="Cover Depan" id="{387B323B-7277-446F-8290-0644BE8971DE}">
          <p14:sldIdLst>
            <p14:sldId id="256"/>
            <p14:sldId id="260"/>
            <p14:sldId id="261"/>
            <p14:sldId id="263"/>
            <p14:sldId id="262"/>
            <p14:sldId id="264"/>
            <p14:sldId id="265"/>
            <p14:sldId id="266"/>
            <p14:sldId id="270"/>
            <p14:sldId id="271"/>
            <p14:sldId id="267"/>
            <p14:sldId id="273"/>
            <p14:sldId id="278"/>
            <p14:sldId id="274"/>
            <p14:sldId id="275"/>
            <p14:sldId id="276"/>
            <p14:sldId id="277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93452" y="0"/>
            <a:ext cx="506152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-1"/>
            <a:ext cx="9156452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9498"/>
            <a:ext cx="8515350" cy="95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 userDrawn="1"/>
        </p:nvGrpSpPr>
        <p:grpSpPr>
          <a:xfrm>
            <a:off x="71968" y="6511126"/>
            <a:ext cx="2170463" cy="378419"/>
            <a:chOff x="4279782" y="5408838"/>
            <a:chExt cx="2170463" cy="3784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u.int/ITU-T/recommendations/rec.aspx?id=13394&amp;lang=en" TargetMode="Externa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u.int/ITU-T/recommendations/rec.aspx?id=13394&amp;lang=en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minfo.go.id/content/detail/15354/potensi-pasar-internet-of-things-di-indonesia-capai-rp-444-t/0/sorotan_medi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u.int/ITU-T/recommendations/rec.aspx?rec=y.206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92410" y="0"/>
            <a:ext cx="5061527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457989" cy="263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DTS 2019</a:t>
            </a:r>
          </a:p>
          <a:p>
            <a:pPr fontAlgn="base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Internet of Things</a:t>
            </a:r>
          </a:p>
          <a:p>
            <a:pPr fontAlgn="base"/>
            <a:endParaRPr lang="en-US" sz="11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#1 </a:t>
            </a:r>
          </a:p>
          <a:p>
            <a:pPr fontAlgn="base"/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Pengantar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Internet of Things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8B03E-A3C0-4036-B5FF-4A4EA31F27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437420" y="-32039"/>
            <a:ext cx="1591241" cy="7538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048B0D-7EE5-4956-ABC9-E39237BC7E5A}"/>
              </a:ext>
            </a:extLst>
          </p:cNvPr>
          <p:cNvSpPr/>
          <p:nvPr/>
        </p:nvSpPr>
        <p:spPr>
          <a:xfrm>
            <a:off x="44304" y="33889"/>
            <a:ext cx="1514628" cy="684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3C4CFB-7223-4818-9769-4661CF9ECB0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18" y="103343"/>
            <a:ext cx="590012" cy="6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DC1-2C03-4D91-9EA8-55C96997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Konsep</a:t>
            </a:r>
            <a:r>
              <a:rPr lang="en-AU" dirty="0"/>
              <a:t> IoT: </a:t>
            </a:r>
            <a:r>
              <a:rPr lang="en-AU" dirty="0" err="1"/>
              <a:t>Paradigma</a:t>
            </a:r>
            <a:r>
              <a:rPr lang="en-AU" dirty="0"/>
              <a:t> </a:t>
            </a:r>
            <a:r>
              <a:rPr lang="en-AU" dirty="0" err="1"/>
              <a:t>Komunikasi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D14428-FB2C-4136-96C4-7515915A3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287" y="2016782"/>
            <a:ext cx="7333426" cy="3415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444D29-EB13-407D-B105-943D5650ECFA}"/>
              </a:ext>
            </a:extLst>
          </p:cNvPr>
          <p:cNvSpPr/>
          <p:nvPr/>
        </p:nvSpPr>
        <p:spPr>
          <a:xfrm>
            <a:off x="905286" y="5757886"/>
            <a:ext cx="3508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(</a:t>
            </a:r>
            <a:r>
              <a:rPr lang="en-AU" sz="1400" dirty="0" err="1"/>
              <a:t>sumber</a:t>
            </a:r>
            <a:r>
              <a:rPr lang="en-AU" sz="1400" dirty="0"/>
              <a:t>: </a:t>
            </a:r>
            <a:r>
              <a:rPr lang="fr-FR" sz="1400" dirty="0"/>
              <a:t>ITU-T Y.4000/Y.2060 (06/2012)</a:t>
            </a:r>
            <a:r>
              <a:rPr lang="en-AU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057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7EE9-0CB6-4FD1-8DCD-A2BC03F8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24538"/>
            <a:ext cx="8515350" cy="951191"/>
          </a:xfrm>
        </p:spPr>
        <p:txBody>
          <a:bodyPr/>
          <a:lstStyle/>
          <a:p>
            <a:r>
              <a:rPr lang="en-AU" dirty="0" err="1"/>
              <a:t>Konsep</a:t>
            </a:r>
            <a:r>
              <a:rPr lang="en-AU" dirty="0"/>
              <a:t> IoT: </a:t>
            </a:r>
            <a:r>
              <a:rPr lang="en-AU" dirty="0" err="1"/>
              <a:t>Komponen</a:t>
            </a:r>
            <a:r>
              <a:rPr lang="en-AU" dirty="0"/>
              <a:t> </a:t>
            </a:r>
            <a:r>
              <a:rPr lang="en-AU" dirty="0" err="1"/>
              <a:t>Penyusun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FB0D7A-AAA6-4E00-ADB4-5E29B3A7F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43" t="8689" r="1011"/>
          <a:stretch/>
        </p:blipFill>
        <p:spPr>
          <a:xfrm>
            <a:off x="3006504" y="1624778"/>
            <a:ext cx="5714508" cy="32312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4B21A3-B08B-419B-9D98-6A31273A9CB3}"/>
              </a:ext>
            </a:extLst>
          </p:cNvPr>
          <p:cNvSpPr txBox="1">
            <a:spLocks/>
          </p:cNvSpPr>
          <p:nvPr/>
        </p:nvSpPr>
        <p:spPr>
          <a:xfrm>
            <a:off x="476250" y="1550133"/>
            <a:ext cx="2347815" cy="4395748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dirty="0" err="1"/>
              <a:t>Penyusun</a:t>
            </a:r>
            <a:r>
              <a:rPr lang="en-AU" sz="2000" dirty="0"/>
              <a:t> </a:t>
            </a:r>
            <a:r>
              <a:rPr lang="en-AU" sz="2000" dirty="0" err="1"/>
              <a:t>lengkap</a:t>
            </a:r>
            <a:r>
              <a:rPr lang="en-AU" sz="2000" dirty="0"/>
              <a:t> </a:t>
            </a:r>
            <a:r>
              <a:rPr lang="en-AU" sz="2000" dirty="0" err="1"/>
              <a:t>dari</a:t>
            </a:r>
            <a:r>
              <a:rPr lang="en-AU" sz="2000" dirty="0"/>
              <a:t> </a:t>
            </a:r>
            <a:r>
              <a:rPr lang="en-AU" sz="2000" dirty="0" err="1"/>
              <a:t>bawah</a:t>
            </a:r>
            <a:r>
              <a:rPr lang="en-AU" sz="2000" dirty="0"/>
              <a:t> </a:t>
            </a:r>
            <a:r>
              <a:rPr lang="en-AU" sz="2000" dirty="0" err="1"/>
              <a:t>ke</a:t>
            </a:r>
            <a:r>
              <a:rPr lang="en-AU" sz="2000" dirty="0"/>
              <a:t> </a:t>
            </a:r>
            <a:r>
              <a:rPr lang="en-AU" sz="2000" dirty="0" err="1"/>
              <a:t>atas</a:t>
            </a:r>
            <a:r>
              <a:rPr lang="en-AU" sz="2000" dirty="0"/>
              <a:t>.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b="1" dirty="0"/>
              <a:t>Things</a:t>
            </a:r>
            <a:r>
              <a:rPr lang="en-AU" sz="2000" dirty="0"/>
              <a:t>: </a:t>
            </a:r>
          </a:p>
          <a:p>
            <a:pPr marL="0" indent="0">
              <a:buNone/>
            </a:pPr>
            <a:r>
              <a:rPr lang="en-AU" sz="2000" dirty="0" err="1"/>
              <a:t>Perangkat</a:t>
            </a:r>
            <a:r>
              <a:rPr lang="en-AU" sz="2000" dirty="0"/>
              <a:t> </a:t>
            </a:r>
            <a:r>
              <a:rPr lang="en-AU" sz="2000" dirty="0" err="1"/>
              <a:t>komputasi</a:t>
            </a:r>
            <a:r>
              <a:rPr lang="en-AU" sz="2000" dirty="0"/>
              <a:t> “</a:t>
            </a:r>
            <a:r>
              <a:rPr lang="en-AU" sz="2000" dirty="0" err="1"/>
              <a:t>kecil</a:t>
            </a:r>
            <a:r>
              <a:rPr lang="en-AU" sz="2000" dirty="0"/>
              <a:t>”, </a:t>
            </a:r>
            <a:r>
              <a:rPr lang="en-AU" sz="2000" dirty="0" err="1"/>
              <a:t>untuk</a:t>
            </a:r>
            <a:r>
              <a:rPr lang="en-AU" sz="2000" dirty="0"/>
              <a:t> </a:t>
            </a:r>
            <a:r>
              <a:rPr lang="en-AU" sz="2000" dirty="0" err="1"/>
              <a:t>penginderaan</a:t>
            </a:r>
            <a:r>
              <a:rPr lang="en-AU" sz="2000" dirty="0"/>
              <a:t> dan </a:t>
            </a:r>
            <a:r>
              <a:rPr lang="en-AU" sz="2000" dirty="0" err="1"/>
              <a:t>aksi</a:t>
            </a:r>
            <a:r>
              <a:rPr lang="en-AU" sz="2000" dirty="0"/>
              <a:t>.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b="1" dirty="0"/>
              <a:t>Cloud</a:t>
            </a:r>
            <a:r>
              <a:rPr lang="en-AU" sz="2000" dirty="0"/>
              <a:t>:</a:t>
            </a:r>
          </a:p>
          <a:p>
            <a:pPr marL="0" indent="0">
              <a:buNone/>
            </a:pPr>
            <a:r>
              <a:rPr lang="en-AU" sz="2000" dirty="0"/>
              <a:t>Server </a:t>
            </a:r>
            <a:r>
              <a:rPr lang="en-AU" sz="2000" dirty="0" err="1"/>
              <a:t>untuk</a:t>
            </a:r>
            <a:r>
              <a:rPr lang="en-AU" sz="2000" dirty="0"/>
              <a:t> </a:t>
            </a:r>
            <a:r>
              <a:rPr lang="en-AU" sz="2000" dirty="0" err="1"/>
              <a:t>komputasi</a:t>
            </a:r>
            <a:r>
              <a:rPr lang="en-AU" sz="2000" dirty="0"/>
              <a:t> dan </a:t>
            </a:r>
            <a:r>
              <a:rPr lang="en-AU" sz="2000" dirty="0" err="1"/>
              <a:t>penyimpanan</a:t>
            </a:r>
            <a:r>
              <a:rPr lang="en-AU" sz="2000" dirty="0"/>
              <a:t>.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b="1" dirty="0"/>
              <a:t>Intelligence</a:t>
            </a:r>
            <a:r>
              <a:rPr lang="en-AU" sz="2000" dirty="0"/>
              <a:t>:</a:t>
            </a:r>
          </a:p>
          <a:p>
            <a:pPr marL="0" indent="0">
              <a:buNone/>
            </a:pPr>
            <a:r>
              <a:rPr lang="en-AU" sz="2000" dirty="0" err="1"/>
              <a:t>Algoritma</a:t>
            </a:r>
            <a:r>
              <a:rPr lang="en-AU" sz="2000" dirty="0"/>
              <a:t> </a:t>
            </a:r>
            <a:r>
              <a:rPr lang="en-AU" sz="2000" dirty="0" err="1"/>
              <a:t>analisis</a:t>
            </a:r>
            <a:r>
              <a:rPr lang="en-AU" sz="2000" dirty="0"/>
              <a:t> data dan </a:t>
            </a:r>
            <a:r>
              <a:rPr lang="en-AU" sz="2000" dirty="0" err="1"/>
              <a:t>pengambilan</a:t>
            </a:r>
            <a:r>
              <a:rPr lang="en-AU" sz="2000" dirty="0"/>
              <a:t> </a:t>
            </a:r>
            <a:r>
              <a:rPr lang="en-AU" sz="2000" dirty="0" err="1"/>
              <a:t>keputusan</a:t>
            </a:r>
            <a:r>
              <a:rPr lang="en-AU" sz="2000" dirty="0"/>
              <a:t> </a:t>
            </a:r>
            <a:r>
              <a:rPr lang="en-AU" sz="2000" dirty="0" err="1"/>
              <a:t>dari</a:t>
            </a:r>
            <a:r>
              <a:rPr lang="en-AU" sz="2000" dirty="0"/>
              <a:t> data.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3C1EB2-056E-4EB7-ACB8-4C31E9B57E48}"/>
              </a:ext>
            </a:extLst>
          </p:cNvPr>
          <p:cNvSpPr/>
          <p:nvPr/>
        </p:nvSpPr>
        <p:spPr>
          <a:xfrm>
            <a:off x="3006504" y="4856035"/>
            <a:ext cx="3115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(</a:t>
            </a:r>
            <a:r>
              <a:rPr lang="en-AU" dirty="0" err="1"/>
              <a:t>sumber</a:t>
            </a:r>
            <a:r>
              <a:rPr lang="en-AU" dirty="0"/>
              <a:t>: AWS, “AWS </a:t>
            </a:r>
            <a:r>
              <a:rPr lang="en-AU" dirty="0" err="1"/>
              <a:t>re:Invent</a:t>
            </a:r>
            <a:r>
              <a:rPr lang="en-AU" dirty="0"/>
              <a:t>” )</a:t>
            </a:r>
          </a:p>
        </p:txBody>
      </p:sp>
    </p:spTree>
    <p:extLst>
      <p:ext uri="{BB962C8B-B14F-4D97-AF65-F5344CB8AC3E}">
        <p14:creationId xmlns:p14="http://schemas.microsoft.com/office/powerpoint/2010/main" val="315746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33D6-0892-4197-9E18-20C69F39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434698"/>
            <a:ext cx="8515350" cy="951191"/>
          </a:xfrm>
        </p:spPr>
        <p:txBody>
          <a:bodyPr/>
          <a:lstStyle/>
          <a:p>
            <a:r>
              <a:rPr lang="en-AU" dirty="0" err="1"/>
              <a:t>Ekosistem</a:t>
            </a:r>
            <a:r>
              <a:rPr lang="en-AU" dirty="0"/>
              <a:t> IoT: Model </a:t>
            </a:r>
            <a:r>
              <a:rPr lang="en-AU" dirty="0" err="1"/>
              <a:t>Bisnis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6BC5E7-81D9-4D5E-B6BB-31C1D7859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730" y="1330389"/>
            <a:ext cx="5563897" cy="44833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F9B023-31AE-44B0-84E4-AC94FA3E6909}"/>
              </a:ext>
            </a:extLst>
          </p:cNvPr>
          <p:cNvSpPr/>
          <p:nvPr/>
        </p:nvSpPr>
        <p:spPr>
          <a:xfrm>
            <a:off x="3118730" y="5956041"/>
            <a:ext cx="3508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/>
              <a:t>(</a:t>
            </a:r>
            <a:r>
              <a:rPr lang="en-AU" sz="1400" dirty="0" err="1"/>
              <a:t>sumber</a:t>
            </a:r>
            <a:r>
              <a:rPr lang="en-AU" sz="1400" dirty="0"/>
              <a:t>: </a:t>
            </a:r>
            <a:r>
              <a:rPr lang="fr-FR" sz="1400" dirty="0"/>
              <a:t>ITU-T Y.4000/Y.2060 (06/2012)</a:t>
            </a:r>
            <a:r>
              <a:rPr lang="en-AU" sz="1400" dirty="0"/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343282-9C3C-4D37-8B6F-082C608068A1}"/>
              </a:ext>
            </a:extLst>
          </p:cNvPr>
          <p:cNvSpPr txBox="1">
            <a:spLocks/>
          </p:cNvSpPr>
          <p:nvPr/>
        </p:nvSpPr>
        <p:spPr>
          <a:xfrm>
            <a:off x="445770" y="1560293"/>
            <a:ext cx="2347815" cy="43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err="1"/>
              <a:t>Secara</a:t>
            </a:r>
            <a:r>
              <a:rPr lang="en-AU" sz="2000" dirty="0"/>
              <a:t> </a:t>
            </a:r>
            <a:r>
              <a:rPr lang="en-AU" sz="2000" dirty="0" err="1"/>
              <a:t>utuh</a:t>
            </a:r>
            <a:r>
              <a:rPr lang="en-AU" sz="2000" dirty="0"/>
              <a:t>, </a:t>
            </a:r>
            <a:r>
              <a:rPr lang="en-AU" sz="2000" dirty="0" err="1"/>
              <a:t>dalam</a:t>
            </a:r>
            <a:r>
              <a:rPr lang="en-AU" sz="2000" dirty="0"/>
              <a:t> model </a:t>
            </a:r>
            <a:r>
              <a:rPr lang="en-AU" sz="2000" dirty="0" err="1"/>
              <a:t>bisnis</a:t>
            </a:r>
            <a:r>
              <a:rPr lang="en-AU" sz="2000" dirty="0"/>
              <a:t> IoT </a:t>
            </a:r>
            <a:r>
              <a:rPr lang="en-AU" sz="2000" dirty="0" err="1"/>
              <a:t>dikenal</a:t>
            </a:r>
            <a:r>
              <a:rPr lang="en-AU" sz="2000" dirty="0"/>
              <a:t> </a:t>
            </a:r>
            <a:r>
              <a:rPr lang="en-AU" sz="2000" dirty="0" err="1"/>
              <a:t>adanya</a:t>
            </a:r>
            <a:r>
              <a:rPr lang="en-AU" sz="2000" dirty="0"/>
              <a:t> </a:t>
            </a:r>
            <a:r>
              <a:rPr lang="en-AU" sz="2000" dirty="0" err="1"/>
              <a:t>pelanggan</a:t>
            </a:r>
            <a:r>
              <a:rPr lang="en-AU" sz="2000" dirty="0"/>
              <a:t> </a:t>
            </a:r>
            <a:r>
              <a:rPr lang="en-AU" sz="2000" dirty="0" err="1"/>
              <a:t>aplikasi</a:t>
            </a:r>
            <a:r>
              <a:rPr lang="en-AU" sz="2000" dirty="0"/>
              <a:t> dan provider.</a:t>
            </a:r>
          </a:p>
          <a:p>
            <a:r>
              <a:rPr lang="en-AU" sz="2000" dirty="0"/>
              <a:t>Satu </a:t>
            </a:r>
            <a:r>
              <a:rPr lang="en-AU" sz="2000" dirty="0" err="1"/>
              <a:t>pemain</a:t>
            </a:r>
            <a:r>
              <a:rPr lang="en-AU" sz="2000" dirty="0"/>
              <a:t> di </a:t>
            </a:r>
            <a:r>
              <a:rPr lang="en-AU" sz="2000" dirty="0" err="1"/>
              <a:t>bisnis</a:t>
            </a:r>
            <a:r>
              <a:rPr lang="en-AU" sz="2000" dirty="0"/>
              <a:t> IoT </a:t>
            </a:r>
            <a:r>
              <a:rPr lang="en-AU" sz="2000" dirty="0" err="1"/>
              <a:t>dapat</a:t>
            </a:r>
            <a:r>
              <a:rPr lang="en-AU" sz="2000" dirty="0"/>
              <a:t> </a:t>
            </a:r>
            <a:r>
              <a:rPr lang="en-AU" sz="2000" dirty="0" err="1"/>
              <a:t>menjadi</a:t>
            </a:r>
            <a:r>
              <a:rPr lang="en-AU" sz="2000" dirty="0"/>
              <a:t> provider salah </a:t>
            </a:r>
            <a:r>
              <a:rPr lang="en-AU" sz="2000" dirty="0" err="1"/>
              <a:t>satu</a:t>
            </a:r>
            <a:r>
              <a:rPr lang="en-AU" sz="2000" dirty="0"/>
              <a:t> </a:t>
            </a:r>
            <a:r>
              <a:rPr lang="en-AU" sz="2000" dirty="0" err="1"/>
              <a:t>bagian</a:t>
            </a:r>
            <a:r>
              <a:rPr lang="en-AU" sz="2000" dirty="0"/>
              <a:t>, </a:t>
            </a:r>
            <a:r>
              <a:rPr lang="en-AU" sz="2000" dirty="0" err="1"/>
              <a:t>atau</a:t>
            </a:r>
            <a:r>
              <a:rPr lang="en-AU" sz="2000" dirty="0"/>
              <a:t> </a:t>
            </a:r>
            <a:r>
              <a:rPr lang="en-AU" sz="2000" dirty="0" err="1"/>
              <a:t>lebih</a:t>
            </a:r>
            <a:r>
              <a:rPr lang="en-A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71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6195-F142-411E-84B0-4218971B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8" y="33441"/>
            <a:ext cx="8244762" cy="1399424"/>
          </a:xfrm>
        </p:spPr>
        <p:txBody>
          <a:bodyPr>
            <a:normAutofit fontScale="90000"/>
          </a:bodyPr>
          <a:lstStyle/>
          <a:p>
            <a:r>
              <a:rPr lang="en-AU" dirty="0"/>
              <a:t>IoT </a:t>
            </a:r>
            <a:r>
              <a:rPr lang="en-AU" dirty="0" err="1"/>
              <a:t>sangat</a:t>
            </a:r>
            <a:r>
              <a:rPr lang="en-AU" dirty="0"/>
              <a:t> </a:t>
            </a:r>
            <a:r>
              <a:rPr lang="en-AU" dirty="0" err="1"/>
              <a:t>luas</a:t>
            </a:r>
            <a:r>
              <a:rPr lang="en-AU" dirty="0"/>
              <a:t>, </a:t>
            </a:r>
            <a:r>
              <a:rPr lang="en-AU" dirty="0" err="1"/>
              <a:t>pemain</a:t>
            </a:r>
            <a:r>
              <a:rPr lang="en-AU" dirty="0"/>
              <a:t> / </a:t>
            </a:r>
            <a:r>
              <a:rPr lang="en-AU" dirty="0" err="1"/>
              <a:t>vendornya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berbagai</a:t>
            </a:r>
            <a:r>
              <a:rPr lang="en-AU" dirty="0"/>
              <a:t> </a:t>
            </a:r>
            <a:r>
              <a:rPr lang="en-AU" dirty="0" err="1"/>
              <a:t>sektor</a:t>
            </a:r>
            <a:r>
              <a:rPr lang="en-AU" dirty="0"/>
              <a:t> / </a:t>
            </a:r>
            <a:r>
              <a:rPr lang="en-AU" dirty="0" err="1"/>
              <a:t>arah</a:t>
            </a:r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DB8B2D-78BA-4ECB-86BE-29FC6F944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70" y="1432865"/>
            <a:ext cx="6740660" cy="5210531"/>
          </a:xfrm>
        </p:spPr>
      </p:pic>
    </p:spTree>
    <p:extLst>
      <p:ext uri="{BB962C8B-B14F-4D97-AF65-F5344CB8AC3E}">
        <p14:creationId xmlns:p14="http://schemas.microsoft.com/office/powerpoint/2010/main" val="317513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3B22-9A78-4BE2-99C4-CB11EFDA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66878"/>
            <a:ext cx="8515350" cy="951191"/>
          </a:xfrm>
        </p:spPr>
        <p:txBody>
          <a:bodyPr/>
          <a:lstStyle/>
          <a:p>
            <a:r>
              <a:rPr lang="en-AU" dirty="0" err="1"/>
              <a:t>Contoh</a:t>
            </a:r>
            <a:r>
              <a:rPr lang="en-AU" dirty="0"/>
              <a:t> </a:t>
            </a:r>
            <a:r>
              <a:rPr lang="en-AU" dirty="0" err="1"/>
              <a:t>Penggunaan</a:t>
            </a:r>
            <a:r>
              <a:rPr lang="en-AU" dirty="0"/>
              <a:t> IoT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509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9E37-7053-42EE-9F24-A2492665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IoT di </a:t>
            </a:r>
            <a:r>
              <a:rPr lang="en-AU" dirty="0" err="1"/>
              <a:t>Kesehatan</a:t>
            </a:r>
            <a:r>
              <a:rPr lang="en-AU" dirty="0"/>
              <a:t>	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CD2434-DCAC-4041-9B91-1D2F03BD6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08" y="1616044"/>
            <a:ext cx="7025984" cy="42809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6BD596-78EB-4267-BBF6-E1EAE8BEB612}"/>
              </a:ext>
            </a:extLst>
          </p:cNvPr>
          <p:cNvSpPr/>
          <p:nvPr/>
        </p:nvSpPr>
        <p:spPr>
          <a:xfrm>
            <a:off x="970383" y="5933836"/>
            <a:ext cx="657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AU" dirty="0" err="1">
                <a:hlinkClick r:id="rId3" tooltip="ITU-T Y.4000-series - An overview of smart cities and communities and the role of information and communication technologies"/>
              </a:rPr>
              <a:t>Sumber</a:t>
            </a:r>
            <a:r>
              <a:rPr lang="en-AU" dirty="0">
                <a:hlinkClick r:id="rId3" tooltip="ITU-T Y.4000-series - An overview of smart cities and communities and the role of information and communication technologies"/>
              </a:rPr>
              <a:t>: ITU-T Supplement </a:t>
            </a:r>
            <a:r>
              <a:rPr lang="id-ID" dirty="0">
                <a:hlinkClick r:id="rId3" tooltip="ITU-T Y.4000-series - An overview of smart cities and communities and the role of information and communication technologies"/>
              </a:rPr>
              <a:t>Y </a:t>
            </a:r>
            <a:r>
              <a:rPr lang="id-ID" dirty="0" err="1">
                <a:hlinkClick r:id="rId3" tooltip="ITU-T Y.4000-series - An overview of smart cities and communities and the role of information and communication technologies"/>
              </a:rPr>
              <a:t>Suppl</a:t>
            </a:r>
            <a:r>
              <a:rPr lang="id-ID" dirty="0">
                <a:hlinkClick r:id="rId3" tooltip="ITU-T Y.4000-series - An overview of smart cities and communities and the role of information and communication technologies"/>
              </a:rPr>
              <a:t>. 45 (09/2017)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15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AF9-68DA-401A-843C-92B71D64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57" y="261978"/>
            <a:ext cx="8515350" cy="951191"/>
          </a:xfrm>
        </p:spPr>
        <p:txBody>
          <a:bodyPr/>
          <a:lstStyle/>
          <a:p>
            <a:r>
              <a:rPr lang="en-AU" dirty="0"/>
              <a:t>Smart Home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55C07E-8233-4CE0-BB87-315F1CE1E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57" y="1422977"/>
            <a:ext cx="8156485" cy="42264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5A03B7-DAE0-4226-8864-35C6D3AE14B4}"/>
              </a:ext>
            </a:extLst>
          </p:cNvPr>
          <p:cNvSpPr/>
          <p:nvPr/>
        </p:nvSpPr>
        <p:spPr>
          <a:xfrm>
            <a:off x="493757" y="5859191"/>
            <a:ext cx="6578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AU" dirty="0" err="1">
                <a:hlinkClick r:id="rId3" tooltip="ITU-T Y.4000-series - An overview of smart cities and communities and the role of information and communication technologies"/>
              </a:rPr>
              <a:t>Sumber</a:t>
            </a:r>
            <a:r>
              <a:rPr lang="en-AU" dirty="0">
                <a:hlinkClick r:id="rId3" tooltip="ITU-T Y.4000-series - An overview of smart cities and communities and the role of information and communication technologies"/>
              </a:rPr>
              <a:t>: ITU-T Supplement </a:t>
            </a:r>
            <a:r>
              <a:rPr lang="id-ID" dirty="0">
                <a:hlinkClick r:id="rId3" tooltip="ITU-T Y.4000-series - An overview of smart cities and communities and the role of information and communication technologies"/>
              </a:rPr>
              <a:t>Y </a:t>
            </a:r>
            <a:r>
              <a:rPr lang="id-ID" dirty="0" err="1">
                <a:hlinkClick r:id="rId3" tooltip="ITU-T Y.4000-series - An overview of smart cities and communities and the role of information and communication technologies"/>
              </a:rPr>
              <a:t>Suppl</a:t>
            </a:r>
            <a:r>
              <a:rPr lang="id-ID" dirty="0">
                <a:hlinkClick r:id="rId3" tooltip="ITU-T Y.4000-series - An overview of smart cities and communities and the role of information and communication technologies"/>
              </a:rPr>
              <a:t>. 45 (09/2017)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886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2681-A52E-48CA-85B7-5788930E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53418"/>
            <a:ext cx="8515350" cy="951191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Kegiatan</a:t>
            </a:r>
            <a:r>
              <a:rPr lang="en-AU" dirty="0"/>
              <a:t> Kelas: </a:t>
            </a:r>
            <a:br>
              <a:rPr lang="en-AU" dirty="0"/>
            </a:br>
            <a:r>
              <a:rPr lang="en-AU" dirty="0" err="1"/>
              <a:t>Presentasi</a:t>
            </a:r>
            <a:r>
              <a:rPr lang="en-AU" dirty="0"/>
              <a:t> </a:t>
            </a:r>
            <a:r>
              <a:rPr lang="en-AU" dirty="0" err="1"/>
              <a:t>sangat</a:t>
            </a:r>
            <a:r>
              <a:rPr lang="en-AU" dirty="0"/>
              <a:t> </a:t>
            </a:r>
            <a:r>
              <a:rPr lang="en-AU" dirty="0" err="1"/>
              <a:t>singkat</a:t>
            </a:r>
            <a:r>
              <a:rPr lang="en-AU" dirty="0"/>
              <a:t> </a:t>
            </a:r>
            <a:r>
              <a:rPr lang="en-AU" dirty="0" err="1"/>
              <a:t>berkelompok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9716-4550-46DC-B840-BEAEFC69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0" y="1622425"/>
            <a:ext cx="8515350" cy="4351338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 err="1"/>
              <a:t>Tujuan</a:t>
            </a:r>
            <a:r>
              <a:rPr lang="en-AU" b="1" dirty="0"/>
              <a:t> </a:t>
            </a:r>
            <a:r>
              <a:rPr lang="en-AU" b="1" dirty="0" err="1"/>
              <a:t>kegiatan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Ice breaking / </a:t>
            </a:r>
            <a:r>
              <a:rPr lang="en-AU" dirty="0" err="1"/>
              <a:t>perkenalan</a:t>
            </a:r>
            <a:endParaRPr lang="en-AU" dirty="0"/>
          </a:p>
          <a:p>
            <a:pPr lvl="1"/>
            <a:r>
              <a:rPr lang="en-AU" dirty="0" err="1"/>
              <a:t>Memahami</a:t>
            </a:r>
            <a:r>
              <a:rPr lang="en-AU" dirty="0"/>
              <a:t> IoT </a:t>
            </a:r>
            <a:r>
              <a:rPr lang="en-AU" dirty="0" err="1"/>
              <a:t>secara</a:t>
            </a:r>
            <a:r>
              <a:rPr lang="en-AU" dirty="0"/>
              <a:t> global dan </a:t>
            </a:r>
            <a:r>
              <a:rPr lang="en-AU" dirty="0" err="1"/>
              <a:t>menyadari</a:t>
            </a:r>
            <a:r>
              <a:rPr lang="en-AU" dirty="0"/>
              <a:t> </a:t>
            </a:r>
            <a:r>
              <a:rPr lang="en-AU" dirty="0" err="1"/>
              <a:t>luasnya</a:t>
            </a:r>
            <a:r>
              <a:rPr lang="en-AU" dirty="0"/>
              <a:t> </a:t>
            </a:r>
            <a:r>
              <a:rPr lang="en-AU" dirty="0" err="1"/>
              <a:t>cakupan</a:t>
            </a:r>
            <a:r>
              <a:rPr lang="en-AU" dirty="0"/>
              <a:t>, </a:t>
            </a:r>
            <a:r>
              <a:rPr lang="en-AU" dirty="0" err="1"/>
              <a:t>potensi</a:t>
            </a:r>
            <a:r>
              <a:rPr lang="en-AU" dirty="0"/>
              <a:t>, </a:t>
            </a:r>
            <a:r>
              <a:rPr lang="en-AU" dirty="0" err="1"/>
              <a:t>maupun</a:t>
            </a:r>
            <a:r>
              <a:rPr lang="en-AU" dirty="0"/>
              <a:t> </a:t>
            </a:r>
            <a:r>
              <a:rPr lang="en-AU" dirty="0" err="1"/>
              <a:t>pemahanan</a:t>
            </a:r>
            <a:r>
              <a:rPr lang="en-AU" dirty="0"/>
              <a:t> </a:t>
            </a:r>
            <a:r>
              <a:rPr lang="en-AU" dirty="0" err="1"/>
              <a:t>mengenai</a:t>
            </a:r>
            <a:r>
              <a:rPr lang="en-AU" dirty="0"/>
              <a:t> IoT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berbagai</a:t>
            </a:r>
            <a:r>
              <a:rPr lang="en-AU" dirty="0"/>
              <a:t> </a:t>
            </a:r>
            <a:r>
              <a:rPr lang="en-AU" dirty="0" err="1"/>
              <a:t>sudut</a:t>
            </a:r>
            <a:r>
              <a:rPr lang="en-AU" dirty="0"/>
              <a:t> </a:t>
            </a:r>
            <a:r>
              <a:rPr lang="en-AU" dirty="0" err="1"/>
              <a:t>pandang</a:t>
            </a:r>
            <a:r>
              <a:rPr lang="en-AU" dirty="0"/>
              <a:t>.</a:t>
            </a:r>
          </a:p>
          <a:p>
            <a:r>
              <a:rPr lang="en-AU" b="1" dirty="0" err="1"/>
              <a:t>Langkah</a:t>
            </a:r>
            <a:r>
              <a:rPr lang="en-AU" b="1" dirty="0"/>
              <a:t> </a:t>
            </a:r>
            <a:r>
              <a:rPr lang="en-AU" b="1" dirty="0" err="1"/>
              <a:t>kegiatan</a:t>
            </a:r>
            <a:r>
              <a:rPr lang="en-AU" dirty="0"/>
              <a:t>:</a:t>
            </a:r>
          </a:p>
          <a:p>
            <a:pPr lvl="1"/>
            <a:r>
              <a:rPr lang="en-AU" dirty="0" err="1"/>
              <a:t>Seluruh</a:t>
            </a:r>
            <a:r>
              <a:rPr lang="en-AU" dirty="0"/>
              <a:t> </a:t>
            </a:r>
            <a:r>
              <a:rPr lang="en-AU" dirty="0" err="1"/>
              <a:t>peserta</a:t>
            </a:r>
            <a:r>
              <a:rPr lang="en-AU" dirty="0"/>
              <a:t> </a:t>
            </a:r>
            <a:r>
              <a:rPr lang="en-AU" dirty="0" err="1"/>
              <a:t>membentuk</a:t>
            </a:r>
            <a:r>
              <a:rPr lang="en-AU" dirty="0"/>
              <a:t> </a:t>
            </a:r>
            <a:r>
              <a:rPr lang="en-AU" dirty="0" err="1"/>
              <a:t>kelompok</a:t>
            </a:r>
            <a:r>
              <a:rPr lang="en-AU" dirty="0"/>
              <a:t> 4 – 5 orang.</a:t>
            </a:r>
          </a:p>
          <a:p>
            <a:pPr lvl="1"/>
            <a:r>
              <a:rPr lang="en-AU" dirty="0" err="1"/>
              <a:t>Tiap</a:t>
            </a:r>
            <a:r>
              <a:rPr lang="en-AU" dirty="0"/>
              <a:t> </a:t>
            </a:r>
            <a:r>
              <a:rPr lang="en-AU" dirty="0" err="1"/>
              <a:t>kelompok</a:t>
            </a:r>
            <a:r>
              <a:rPr lang="en-AU" dirty="0"/>
              <a:t> </a:t>
            </a:r>
            <a:r>
              <a:rPr lang="en-AU" dirty="0" err="1"/>
              <a:t>merumuskan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waktu</a:t>
            </a:r>
            <a:r>
              <a:rPr lang="en-AU" dirty="0"/>
              <a:t> 15 </a:t>
            </a:r>
            <a:r>
              <a:rPr lang="en-AU" dirty="0" err="1"/>
              <a:t>menit</a:t>
            </a:r>
            <a:r>
              <a:rPr lang="en-AU" dirty="0"/>
              <a:t>:</a:t>
            </a:r>
          </a:p>
          <a:p>
            <a:pPr lvl="2"/>
            <a:r>
              <a:rPr lang="en-AU" b="1" dirty="0" err="1"/>
              <a:t>Definisi</a:t>
            </a:r>
            <a:r>
              <a:rPr lang="en-AU" b="1" dirty="0"/>
              <a:t> IoT </a:t>
            </a:r>
            <a:r>
              <a:rPr lang="en-AU" b="1" dirty="0" err="1"/>
              <a:t>dalam</a:t>
            </a:r>
            <a:r>
              <a:rPr lang="en-AU" b="1" dirty="0"/>
              <a:t> </a:t>
            </a:r>
            <a:r>
              <a:rPr lang="en-AU" b="1" dirty="0" err="1"/>
              <a:t>satu</a:t>
            </a:r>
            <a:r>
              <a:rPr lang="en-AU" b="1" dirty="0"/>
              <a:t> </a:t>
            </a:r>
            <a:r>
              <a:rPr lang="en-AU" b="1" dirty="0" err="1"/>
              <a:t>kalimat</a:t>
            </a:r>
            <a:r>
              <a:rPr lang="en-AU" b="1" dirty="0"/>
              <a:t> </a:t>
            </a:r>
            <a:r>
              <a:rPr lang="en-AU" dirty="0" err="1"/>
              <a:t>buatan</a:t>
            </a:r>
            <a:r>
              <a:rPr lang="en-AU" dirty="0"/>
              <a:t> </a:t>
            </a:r>
            <a:r>
              <a:rPr lang="en-AU" dirty="0" err="1"/>
              <a:t>kelompok</a:t>
            </a:r>
            <a:r>
              <a:rPr lang="en-AU" dirty="0"/>
              <a:t> </a:t>
            </a:r>
            <a:r>
              <a:rPr lang="en-AU" dirty="0" err="1"/>
              <a:t>sendiri</a:t>
            </a:r>
            <a:r>
              <a:rPr lang="en-AU" dirty="0"/>
              <a:t>,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mempertimbangkan</a:t>
            </a:r>
            <a:r>
              <a:rPr lang="en-AU" dirty="0"/>
              <a:t>: </a:t>
            </a:r>
            <a:r>
              <a:rPr lang="en-AU" dirty="0" err="1"/>
              <a:t>ciri-ciri</a:t>
            </a:r>
            <a:r>
              <a:rPr lang="en-AU" dirty="0"/>
              <a:t> IoT, </a:t>
            </a:r>
            <a:r>
              <a:rPr lang="en-AU" dirty="0" err="1"/>
              <a:t>nilai</a:t>
            </a:r>
            <a:r>
              <a:rPr lang="en-AU" dirty="0"/>
              <a:t> </a:t>
            </a:r>
            <a:r>
              <a:rPr lang="en-AU" dirty="0" err="1"/>
              <a:t>tambah</a:t>
            </a:r>
            <a:r>
              <a:rPr lang="en-AU" dirty="0"/>
              <a:t> yang </a:t>
            </a:r>
            <a:r>
              <a:rPr lang="en-AU" dirty="0" err="1"/>
              <a:t>ditawarkan</a:t>
            </a:r>
            <a:r>
              <a:rPr lang="en-AU" dirty="0"/>
              <a:t>, </a:t>
            </a:r>
            <a:r>
              <a:rPr lang="en-AU" dirty="0" err="1"/>
              <a:t>dll</a:t>
            </a:r>
            <a:r>
              <a:rPr lang="en-AU" dirty="0"/>
              <a:t>.</a:t>
            </a:r>
          </a:p>
          <a:p>
            <a:pPr lvl="2"/>
            <a:r>
              <a:rPr lang="en-AU" dirty="0"/>
              <a:t>Satu </a:t>
            </a:r>
            <a:r>
              <a:rPr lang="en-AU" dirty="0" err="1"/>
              <a:t>contoh</a:t>
            </a:r>
            <a:r>
              <a:rPr lang="en-AU" dirty="0"/>
              <a:t> </a:t>
            </a:r>
            <a:r>
              <a:rPr lang="en-AU" dirty="0" err="1"/>
              <a:t>aplikasi</a:t>
            </a:r>
            <a:r>
              <a:rPr lang="en-AU" dirty="0"/>
              <a:t> IoT yang </a:t>
            </a:r>
            <a:r>
              <a:rPr lang="en-AU" dirty="0" err="1"/>
              <a:t>dirasa</a:t>
            </a:r>
            <a:r>
              <a:rPr lang="en-AU" dirty="0"/>
              <a:t>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b="1" dirty="0" err="1"/>
              <a:t>dampak</a:t>
            </a:r>
            <a:r>
              <a:rPr lang="en-AU" b="1" dirty="0"/>
              <a:t> </a:t>
            </a:r>
            <a:r>
              <a:rPr lang="en-AU" b="1" dirty="0" err="1"/>
              <a:t>besar</a:t>
            </a:r>
            <a:r>
              <a:rPr lang="en-AU" dirty="0"/>
              <a:t>, </a:t>
            </a:r>
            <a:r>
              <a:rPr lang="en-AU" dirty="0" err="1"/>
              <a:t>boleh</a:t>
            </a:r>
            <a:r>
              <a:rPr lang="en-AU" dirty="0"/>
              <a:t> </a:t>
            </a:r>
            <a:r>
              <a:rPr lang="en-AU" dirty="0" err="1"/>
              <a:t>secara</a:t>
            </a:r>
            <a:r>
              <a:rPr lang="en-AU" dirty="0"/>
              <a:t> </a:t>
            </a:r>
            <a:r>
              <a:rPr lang="en-AU" dirty="0" err="1"/>
              <a:t>finansial</a:t>
            </a:r>
            <a:r>
              <a:rPr lang="en-AU" dirty="0"/>
              <a:t>, 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kemanusiaan</a:t>
            </a:r>
            <a:r>
              <a:rPr lang="en-AU" dirty="0"/>
              <a:t>/</a:t>
            </a:r>
            <a:r>
              <a:rPr lang="en-AU" dirty="0" err="1"/>
              <a:t>lingkungan</a:t>
            </a:r>
            <a:r>
              <a:rPr lang="en-AU" dirty="0"/>
              <a:t>, 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lainnya</a:t>
            </a:r>
            <a:r>
              <a:rPr lang="en-AU" dirty="0"/>
              <a:t>, dan </a:t>
            </a:r>
            <a:r>
              <a:rPr lang="en-AU" dirty="0" err="1"/>
              <a:t>boleh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yang </a:t>
            </a:r>
            <a:r>
              <a:rPr lang="en-AU" dirty="0" err="1"/>
              <a:t>sudah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Hasil </a:t>
            </a:r>
            <a:r>
              <a:rPr lang="en-AU" dirty="0" err="1"/>
              <a:t>pembahasan</a:t>
            </a:r>
            <a:r>
              <a:rPr lang="en-AU" dirty="0"/>
              <a:t> </a:t>
            </a:r>
            <a:r>
              <a:rPr lang="en-AU" dirty="0" err="1"/>
              <a:t>langsung</a:t>
            </a:r>
            <a:r>
              <a:rPr lang="en-AU" dirty="0"/>
              <a:t> </a:t>
            </a:r>
            <a:r>
              <a:rPr lang="en-AU" dirty="0" err="1"/>
              <a:t>dipresentasikan</a:t>
            </a:r>
            <a:r>
              <a:rPr lang="en-AU" dirty="0"/>
              <a:t> di </a:t>
            </a:r>
            <a:r>
              <a:rPr lang="en-AU" dirty="0" err="1"/>
              <a:t>depan</a:t>
            </a:r>
            <a:r>
              <a:rPr lang="en-AU" dirty="0"/>
              <a:t> </a:t>
            </a:r>
            <a:r>
              <a:rPr lang="en-AU" dirty="0" err="1"/>
              <a:t>kelas</a:t>
            </a:r>
            <a:r>
              <a:rPr lang="en-AU" dirty="0"/>
              <a:t>, </a:t>
            </a:r>
            <a:r>
              <a:rPr lang="en-AU" dirty="0" err="1"/>
              <a:t>tiap</a:t>
            </a:r>
            <a:r>
              <a:rPr lang="en-AU" dirty="0"/>
              <a:t> </a:t>
            </a:r>
            <a:r>
              <a:rPr lang="en-AU" dirty="0" err="1"/>
              <a:t>kelompok</a:t>
            </a:r>
            <a:r>
              <a:rPr lang="en-AU" dirty="0"/>
              <a:t> 3 </a:t>
            </a:r>
            <a:r>
              <a:rPr lang="en-AU" dirty="0" err="1"/>
              <a:t>menit</a:t>
            </a:r>
            <a:r>
              <a:rPr lang="en-AU" dirty="0"/>
              <a:t> </a:t>
            </a:r>
            <a:r>
              <a:rPr lang="en-AU" dirty="0" err="1"/>
              <a:t>saja</a:t>
            </a:r>
            <a:r>
              <a:rPr lang="en-AU" dirty="0"/>
              <a:t> </a:t>
            </a:r>
            <a:r>
              <a:rPr lang="en-AU" dirty="0" err="1"/>
              <a:t>harus</a:t>
            </a:r>
            <a:r>
              <a:rPr lang="en-AU" dirty="0"/>
              <a:t> </a:t>
            </a:r>
            <a:r>
              <a:rPr lang="en-AU" dirty="0" err="1"/>
              <a:t>cepat</a:t>
            </a:r>
            <a:r>
              <a:rPr lang="en-AU" dirty="0"/>
              <a:t>.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872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195051" y="0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A5A3-B51F-457D-A638-C6D19CD1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Pengantar</a:t>
            </a:r>
            <a:r>
              <a:rPr lang="en-AU" dirty="0"/>
              <a:t> Internet of Things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B70C-C3E1-49A2-926D-00EBD8A9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Sejarah, </a:t>
            </a:r>
            <a:r>
              <a:rPr lang="id-ID" dirty="0" err="1"/>
              <a:t>Trend</a:t>
            </a:r>
            <a:r>
              <a:rPr lang="id-ID" dirty="0"/>
              <a:t>, Revolusi Industri 4.0</a:t>
            </a:r>
          </a:p>
          <a:p>
            <a:r>
              <a:rPr lang="id-ID" dirty="0"/>
              <a:t>Potensi Aplikasi </a:t>
            </a:r>
            <a:r>
              <a:rPr lang="id-ID" dirty="0" err="1"/>
              <a:t>IoT</a:t>
            </a:r>
            <a:endParaRPr lang="id-ID" dirty="0"/>
          </a:p>
          <a:p>
            <a:r>
              <a:rPr lang="id-ID" dirty="0"/>
              <a:t>Contoh-contoh penggunaan teknologi </a:t>
            </a:r>
            <a:r>
              <a:rPr lang="id-ID" dirty="0" err="1"/>
              <a:t>IoT</a:t>
            </a:r>
            <a:endParaRPr lang="en-AU" dirty="0"/>
          </a:p>
          <a:p>
            <a:r>
              <a:rPr lang="id-ID" dirty="0"/>
              <a:t>Arsitektur dan Infrastruktur </a:t>
            </a:r>
            <a:r>
              <a:rPr lang="id-ID" dirty="0" err="1"/>
              <a:t>IoT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585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5E0D-6F2A-405F-B818-5BA79591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30" y="576938"/>
            <a:ext cx="8515350" cy="951191"/>
          </a:xfrm>
        </p:spPr>
        <p:txBody>
          <a:bodyPr/>
          <a:lstStyle/>
          <a:p>
            <a:r>
              <a:rPr lang="en-AU" dirty="0"/>
              <a:t>Trend </a:t>
            </a:r>
            <a:r>
              <a:rPr lang="en-AU" dirty="0" err="1"/>
              <a:t>Revolusi</a:t>
            </a:r>
            <a:r>
              <a:rPr lang="en-AU" dirty="0"/>
              <a:t> Industri 4.0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60A6-4D88-4194-8A46-0260CA05D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30" y="1663065"/>
            <a:ext cx="8515350" cy="4351338"/>
          </a:xfrm>
        </p:spPr>
        <p:txBody>
          <a:bodyPr>
            <a:normAutofit fontScale="77500" lnSpcReduction="20000"/>
          </a:bodyPr>
          <a:lstStyle/>
          <a:p>
            <a:r>
              <a:rPr lang="en-AU" b="1" dirty="0" err="1"/>
              <a:t>Revolusi</a:t>
            </a:r>
            <a:r>
              <a:rPr lang="en-AU" b="1" dirty="0"/>
              <a:t> industri 4.0 </a:t>
            </a:r>
            <a:r>
              <a:rPr lang="en-AU" dirty="0" err="1"/>
              <a:t>memiliki</a:t>
            </a:r>
            <a:r>
              <a:rPr lang="en-AU" dirty="0"/>
              <a:t> </a:t>
            </a:r>
            <a:r>
              <a:rPr lang="en-AU" dirty="0" err="1"/>
              <a:t>ciri</a:t>
            </a:r>
            <a:r>
              <a:rPr lang="en-AU" dirty="0"/>
              <a:t> </a:t>
            </a:r>
            <a:r>
              <a:rPr lang="en-AU" dirty="0" err="1"/>
              <a:t>adanya</a:t>
            </a:r>
            <a:r>
              <a:rPr lang="en-AU" dirty="0"/>
              <a:t> </a:t>
            </a:r>
            <a:r>
              <a:rPr lang="en-AU" b="1" dirty="0" err="1"/>
              <a:t>transformasi</a:t>
            </a:r>
            <a:r>
              <a:rPr lang="en-AU" b="1" dirty="0"/>
              <a:t> digital </a:t>
            </a:r>
            <a:r>
              <a:rPr lang="en-AU" dirty="0"/>
              <a:t>yang </a:t>
            </a:r>
            <a:r>
              <a:rPr lang="en-AU" dirty="0" err="1"/>
              <a:t>merubah</a:t>
            </a:r>
            <a:r>
              <a:rPr lang="en-AU" dirty="0"/>
              <a:t> </a:t>
            </a:r>
            <a:r>
              <a:rPr lang="en-AU" dirty="0" err="1"/>
              <a:t>cara</a:t>
            </a:r>
            <a:r>
              <a:rPr lang="en-AU" dirty="0"/>
              <a:t> </a:t>
            </a:r>
            <a:r>
              <a:rPr lang="en-AU" dirty="0" err="1"/>
              <a:t>organisasi</a:t>
            </a:r>
            <a:r>
              <a:rPr lang="en-AU" dirty="0"/>
              <a:t> </a:t>
            </a:r>
            <a:r>
              <a:rPr lang="en-AU" dirty="0" err="1"/>
              <a:t>beroperasi</a:t>
            </a:r>
            <a:r>
              <a:rPr lang="en-AU" dirty="0"/>
              <a:t> dan </a:t>
            </a:r>
            <a:r>
              <a:rPr lang="en-AU" dirty="0" err="1"/>
              <a:t>bekerja</a:t>
            </a:r>
            <a:r>
              <a:rPr lang="en-AU" dirty="0"/>
              <a:t>.</a:t>
            </a:r>
          </a:p>
          <a:p>
            <a:r>
              <a:rPr lang="en-AU" b="1" dirty="0" err="1"/>
              <a:t>Transformasi</a:t>
            </a:r>
            <a:r>
              <a:rPr lang="en-AU" b="1" dirty="0"/>
              <a:t> digital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didukung</a:t>
            </a:r>
            <a:r>
              <a:rPr lang="en-AU" dirty="0"/>
              <a:t> </a:t>
            </a:r>
            <a:r>
              <a:rPr lang="en-AU" dirty="0" err="1"/>
              <a:t>teknologi</a:t>
            </a:r>
            <a:r>
              <a:rPr lang="en-AU" dirty="0"/>
              <a:t>:</a:t>
            </a:r>
          </a:p>
          <a:p>
            <a:pPr lvl="1"/>
            <a:r>
              <a:rPr lang="en-US" dirty="0"/>
              <a:t>Cloud computing,</a:t>
            </a:r>
          </a:p>
          <a:p>
            <a:pPr lvl="1"/>
            <a:r>
              <a:rPr lang="en-US" dirty="0"/>
              <a:t>Artificial intelligence(AI), </a:t>
            </a:r>
          </a:p>
          <a:p>
            <a:pPr lvl="1"/>
            <a:r>
              <a:rPr lang="en-US" dirty="0"/>
              <a:t>Internet of Things, </a:t>
            </a:r>
          </a:p>
          <a:p>
            <a:pPr lvl="1"/>
            <a:r>
              <a:rPr lang="en-US" dirty="0"/>
              <a:t>Machine learning</a:t>
            </a:r>
          </a:p>
          <a:p>
            <a:r>
              <a:rPr lang="en-US" dirty="0" err="1"/>
              <a:t>Teknologi-teknologi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pun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terwujud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oleh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mikroelektronika</a:t>
            </a:r>
            <a:r>
              <a:rPr lang="en-US" dirty="0"/>
              <a:t> yang </a:t>
            </a:r>
            <a:r>
              <a:rPr lang="en-US" dirty="0" err="1"/>
              <a:t>terus-menerus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Teori</a:t>
            </a:r>
            <a:r>
              <a:rPr lang="en-US" dirty="0"/>
              <a:t> artificial neural network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1980-an,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belakangan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dirasakan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, </a:t>
            </a:r>
            <a:r>
              <a:rPr lang="en-US" dirty="0" err="1"/>
              <a:t>antar</a:t>
            </a:r>
            <a:r>
              <a:rPr lang="en-US" dirty="0"/>
              <a:t> lain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memadai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Cloud computing dan IoT juga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dan </a:t>
            </a:r>
            <a:r>
              <a:rPr lang="en-US" dirty="0" err="1"/>
              <a:t>telekomunikasi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880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B5E2-F815-42BE-989B-8085950C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26" y="444858"/>
            <a:ext cx="8515350" cy="951191"/>
          </a:xfrm>
        </p:spPr>
        <p:txBody>
          <a:bodyPr/>
          <a:lstStyle/>
          <a:p>
            <a:r>
              <a:rPr lang="en-AU" dirty="0" err="1"/>
              <a:t>Potensi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</a:t>
            </a:r>
            <a:r>
              <a:rPr lang="en-AU" dirty="0" err="1"/>
              <a:t>Transformasi</a:t>
            </a:r>
            <a:r>
              <a:rPr lang="en-AU" dirty="0"/>
              <a:t> Digital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48BDBC-6311-4EDD-AC96-A86A92A9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36" y="1396049"/>
            <a:ext cx="8437728" cy="47567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DEF93-2E42-42B3-8E18-D907376AE9F6}"/>
              </a:ext>
            </a:extLst>
          </p:cNvPr>
          <p:cNvSpPr/>
          <p:nvPr/>
        </p:nvSpPr>
        <p:spPr>
          <a:xfrm>
            <a:off x="3365436" y="6488668"/>
            <a:ext cx="449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(</a:t>
            </a:r>
            <a:r>
              <a:rPr lang="en-AU" dirty="0" err="1"/>
              <a:t>sumber</a:t>
            </a:r>
            <a:r>
              <a:rPr lang="en-AU" dirty="0"/>
              <a:t>: </a:t>
            </a:r>
            <a:r>
              <a:rPr lang="en-AU" dirty="0" err="1"/>
              <a:t>Kemenperin</a:t>
            </a:r>
            <a:r>
              <a:rPr lang="en-AU" dirty="0"/>
              <a:t>, “Making Indonesia 4.0” )</a:t>
            </a:r>
          </a:p>
        </p:txBody>
      </p:sp>
    </p:spTree>
    <p:extLst>
      <p:ext uri="{BB962C8B-B14F-4D97-AF65-F5344CB8AC3E}">
        <p14:creationId xmlns:p14="http://schemas.microsoft.com/office/powerpoint/2010/main" val="426019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FD5A-9668-4A2C-AC77-104BF272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Potensi</a:t>
            </a:r>
            <a:r>
              <a:rPr lang="en-AU" dirty="0"/>
              <a:t> Internet of Things di Indonesia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A528-4042-4AFC-95E5-8A202AA3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Pangsa pasar </a:t>
            </a:r>
            <a:r>
              <a:rPr lang="id-ID" dirty="0" err="1"/>
              <a:t>IoT</a:t>
            </a:r>
            <a:r>
              <a:rPr lang="id-ID" dirty="0"/>
              <a:t> di Indonesia diprediksi mencapai </a:t>
            </a:r>
            <a:endParaRPr lang="en-AU" dirty="0"/>
          </a:p>
          <a:p>
            <a:pPr lvl="1"/>
            <a:r>
              <a:rPr lang="id-ID" dirty="0"/>
              <a:t>Rp 444 triliun pada 2022</a:t>
            </a:r>
            <a:endParaRPr lang="en-AU" dirty="0"/>
          </a:p>
          <a:p>
            <a:pPr lvl="1"/>
            <a:r>
              <a:rPr lang="id-ID" dirty="0"/>
              <a:t>lebih dari 400 juta perangkat sensor terpasang. </a:t>
            </a:r>
            <a:endParaRPr lang="en-AU" dirty="0"/>
          </a:p>
          <a:p>
            <a:r>
              <a:rPr lang="en-AU" dirty="0"/>
              <a:t>T</a:t>
            </a:r>
            <a:r>
              <a:rPr lang="id-ID" dirty="0" err="1"/>
              <a:t>erdiri</a:t>
            </a:r>
            <a:r>
              <a:rPr lang="id-ID" dirty="0"/>
              <a:t> dari</a:t>
            </a:r>
            <a:r>
              <a:rPr lang="en-AU" dirty="0"/>
              <a:t>:</a:t>
            </a:r>
          </a:p>
          <a:p>
            <a:pPr lvl="1"/>
            <a:r>
              <a:rPr lang="id-ID" dirty="0"/>
              <a:t>konten dan aplikasi </a:t>
            </a:r>
            <a:r>
              <a:rPr lang="en-AU" dirty="0"/>
              <a:t>: </a:t>
            </a:r>
            <a:r>
              <a:rPr lang="id-ID" dirty="0"/>
              <a:t>Rp 192,1 triliun, </a:t>
            </a:r>
            <a:endParaRPr lang="en-AU" dirty="0"/>
          </a:p>
          <a:p>
            <a:pPr lvl="1"/>
            <a:r>
              <a:rPr lang="id-ID" dirty="0"/>
              <a:t>platform </a:t>
            </a:r>
            <a:r>
              <a:rPr lang="en-AU" dirty="0"/>
              <a:t>: </a:t>
            </a:r>
            <a:r>
              <a:rPr lang="id-ID" dirty="0"/>
              <a:t>Rp 156,8 triliun, </a:t>
            </a:r>
            <a:endParaRPr lang="en-AU" dirty="0"/>
          </a:p>
          <a:p>
            <a:pPr lvl="1"/>
            <a:r>
              <a:rPr lang="id-ID" dirty="0"/>
              <a:t>perangkat </a:t>
            </a:r>
            <a:r>
              <a:rPr lang="id-ID" dirty="0" err="1"/>
              <a:t>IoT</a:t>
            </a:r>
            <a:r>
              <a:rPr lang="id-ID" dirty="0"/>
              <a:t> </a:t>
            </a:r>
            <a:r>
              <a:rPr lang="en-AU" dirty="0"/>
              <a:t>: </a:t>
            </a:r>
            <a:r>
              <a:rPr lang="id-ID" dirty="0"/>
              <a:t>Rp56 triliun</a:t>
            </a:r>
            <a:endParaRPr lang="en-AU" dirty="0"/>
          </a:p>
          <a:p>
            <a:pPr lvl="1"/>
            <a:r>
              <a:rPr lang="id-ID" dirty="0" err="1"/>
              <a:t>network</a:t>
            </a:r>
            <a:r>
              <a:rPr lang="id-ID" dirty="0"/>
              <a:t> dan </a:t>
            </a:r>
            <a:r>
              <a:rPr lang="id-ID" dirty="0" err="1"/>
              <a:t>gateway</a:t>
            </a:r>
            <a:r>
              <a:rPr lang="id-ID" dirty="0"/>
              <a:t> </a:t>
            </a:r>
            <a:r>
              <a:rPr lang="en-AU" dirty="0"/>
              <a:t>:</a:t>
            </a:r>
            <a:r>
              <a:rPr lang="id-ID" dirty="0"/>
              <a:t> Rp 39,1 triliun.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(</a:t>
            </a:r>
            <a:r>
              <a:rPr lang="en-AU" dirty="0" err="1"/>
              <a:t>sumber</a:t>
            </a:r>
            <a:r>
              <a:rPr lang="en-AU" dirty="0"/>
              <a:t>: </a:t>
            </a:r>
            <a:r>
              <a:rPr lang="en-AU" dirty="0" err="1"/>
              <a:t>Kominfo</a:t>
            </a:r>
            <a:r>
              <a:rPr lang="en-AU" dirty="0"/>
              <a:t> )</a:t>
            </a:r>
          </a:p>
          <a:p>
            <a:pPr marL="0" indent="0">
              <a:buNone/>
            </a:pPr>
            <a:r>
              <a:rPr lang="id-ID" sz="1100" dirty="0">
                <a:hlinkClick r:id="rId2"/>
              </a:rPr>
              <a:t>https://www.kominfo.go.id/content/detail/15354/potensi-pasar-internet-of-things-di-indonesia-capai-rp-444-t/0/sorotan_media</a:t>
            </a:r>
            <a:r>
              <a:rPr lang="en-AU" sz="1100" dirty="0"/>
              <a:t> 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356337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43EA-AEBC-4FE2-9040-63FD99F3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7" y="302535"/>
            <a:ext cx="2879971" cy="2733869"/>
          </a:xfrm>
        </p:spPr>
        <p:txBody>
          <a:bodyPr>
            <a:normAutofit/>
          </a:bodyPr>
          <a:lstStyle/>
          <a:p>
            <a:r>
              <a:rPr lang="en-AU" sz="3600" dirty="0" err="1"/>
              <a:t>Potensi</a:t>
            </a:r>
            <a:r>
              <a:rPr lang="en-AU" sz="3600" dirty="0"/>
              <a:t> </a:t>
            </a:r>
            <a:r>
              <a:rPr lang="en-AU" sz="3600" dirty="0" err="1"/>
              <a:t>digitalisasi</a:t>
            </a:r>
            <a:r>
              <a:rPr lang="en-AU" sz="3600" dirty="0"/>
              <a:t> di </a:t>
            </a:r>
            <a:r>
              <a:rPr lang="en-AU" sz="3600" dirty="0" err="1"/>
              <a:t>berbagai</a:t>
            </a:r>
            <a:r>
              <a:rPr lang="en-AU" sz="3600" dirty="0"/>
              <a:t> </a:t>
            </a:r>
            <a:r>
              <a:rPr lang="en-AU" sz="3600" dirty="0" err="1"/>
              <a:t>sektor</a:t>
            </a:r>
            <a:r>
              <a:rPr lang="en-AU" sz="3600" dirty="0"/>
              <a:t> di Indonesia</a:t>
            </a:r>
            <a:endParaRPr lang="id-ID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3C0E10-5A52-4987-9507-6BAC703C3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816" y="393235"/>
            <a:ext cx="6307184" cy="56916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B2A36A-2E28-4BF3-81EA-DDB0F7AD8A0B}"/>
              </a:ext>
            </a:extLst>
          </p:cNvPr>
          <p:cNvSpPr txBox="1">
            <a:spLocks/>
          </p:cNvSpPr>
          <p:nvPr/>
        </p:nvSpPr>
        <p:spPr>
          <a:xfrm>
            <a:off x="114637" y="2957094"/>
            <a:ext cx="2879971" cy="3127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err="1">
                <a:latin typeface="+mj-lt"/>
              </a:rPr>
              <a:t>Manufaktur</a:t>
            </a:r>
            <a:endParaRPr lang="en-AU" sz="2000" dirty="0">
              <a:latin typeface="+mj-lt"/>
            </a:endParaRPr>
          </a:p>
          <a:p>
            <a:r>
              <a:rPr lang="en-AU" sz="2000" dirty="0" err="1">
                <a:latin typeface="+mj-lt"/>
              </a:rPr>
              <a:t>Ritel</a:t>
            </a:r>
            <a:endParaRPr lang="en-AU" sz="2000" dirty="0">
              <a:latin typeface="+mj-lt"/>
            </a:endParaRPr>
          </a:p>
          <a:p>
            <a:r>
              <a:rPr lang="en-AU" sz="2000" dirty="0" err="1">
                <a:latin typeface="+mj-lt"/>
              </a:rPr>
              <a:t>Transportasi</a:t>
            </a:r>
            <a:endParaRPr lang="en-AU" sz="2000" dirty="0">
              <a:latin typeface="+mj-lt"/>
            </a:endParaRPr>
          </a:p>
          <a:p>
            <a:r>
              <a:rPr lang="en-AU" sz="2000" dirty="0">
                <a:latin typeface="+mj-lt"/>
              </a:rPr>
              <a:t>Tambang</a:t>
            </a:r>
          </a:p>
          <a:p>
            <a:r>
              <a:rPr lang="en-AU" sz="2000" dirty="0" err="1">
                <a:latin typeface="+mj-lt"/>
              </a:rPr>
              <a:t>Pertanian</a:t>
            </a:r>
            <a:endParaRPr lang="en-AU" sz="2000" dirty="0">
              <a:latin typeface="+mj-lt"/>
            </a:endParaRPr>
          </a:p>
          <a:p>
            <a:r>
              <a:rPr lang="en-AU" sz="2000" dirty="0">
                <a:latin typeface="+mj-lt"/>
              </a:rPr>
              <a:t>Media dan </a:t>
            </a:r>
            <a:r>
              <a:rPr lang="en-AU" sz="2000" dirty="0" err="1">
                <a:latin typeface="+mj-lt"/>
              </a:rPr>
              <a:t>telekomunikasi</a:t>
            </a:r>
            <a:endParaRPr lang="en-AU" sz="2000" dirty="0">
              <a:latin typeface="+mj-lt"/>
            </a:endParaRPr>
          </a:p>
          <a:p>
            <a:r>
              <a:rPr lang="en-AU" sz="2000" dirty="0" err="1">
                <a:latin typeface="+mj-lt"/>
              </a:rPr>
              <a:t>Kesehatan</a:t>
            </a:r>
            <a:endParaRPr lang="en-AU" sz="2000" dirty="0">
              <a:latin typeface="+mj-lt"/>
            </a:endParaRPr>
          </a:p>
          <a:p>
            <a:r>
              <a:rPr lang="en-AU" sz="2000" dirty="0" err="1">
                <a:latin typeface="+mj-lt"/>
              </a:rPr>
              <a:t>Pelayanan</a:t>
            </a:r>
            <a:r>
              <a:rPr lang="en-AU" sz="2000" dirty="0">
                <a:latin typeface="+mj-lt"/>
              </a:rPr>
              <a:t> </a:t>
            </a:r>
            <a:r>
              <a:rPr lang="en-AU" sz="2000" dirty="0" err="1">
                <a:latin typeface="+mj-lt"/>
              </a:rPr>
              <a:t>Umum</a:t>
            </a:r>
            <a:endParaRPr lang="en-AU" sz="2000" dirty="0">
              <a:latin typeface="+mj-lt"/>
            </a:endParaRPr>
          </a:p>
          <a:p>
            <a:r>
              <a:rPr lang="en-AU" sz="2000" dirty="0" err="1">
                <a:latin typeface="+mj-lt"/>
              </a:rPr>
              <a:t>Finansial</a:t>
            </a:r>
            <a:endParaRPr lang="en-A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89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995D-9AD0-46C8-AF41-D589BCBC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24" y="323628"/>
            <a:ext cx="7234176" cy="951191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Siapa</a:t>
            </a:r>
            <a:r>
              <a:rPr lang="en-AU" dirty="0"/>
              <a:t> </a:t>
            </a:r>
            <a:r>
              <a:rPr lang="en-AU" dirty="0" err="1"/>
              <a:t>pengguna</a:t>
            </a:r>
            <a:r>
              <a:rPr lang="en-AU" dirty="0"/>
              <a:t> IoT? </a:t>
            </a:r>
            <a:br>
              <a:rPr lang="en-AU" dirty="0"/>
            </a:br>
            <a:r>
              <a:rPr lang="en-AU" dirty="0" err="1"/>
              <a:t>Sudut</a:t>
            </a:r>
            <a:r>
              <a:rPr lang="en-AU" dirty="0"/>
              <a:t> </a:t>
            </a:r>
            <a:r>
              <a:rPr lang="en-AU" dirty="0" err="1"/>
              <a:t>pandang</a:t>
            </a:r>
            <a:r>
              <a:rPr lang="en-AU" dirty="0"/>
              <a:t> developer</a:t>
            </a:r>
            <a:endParaRPr lang="id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E82444-127E-4D4C-9257-CB8B2526F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027" y="1452715"/>
            <a:ext cx="7234176" cy="508165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F1D995-2815-4DA2-8D26-778E406DC80A}"/>
              </a:ext>
            </a:extLst>
          </p:cNvPr>
          <p:cNvSpPr txBox="1">
            <a:spLocks/>
          </p:cNvSpPr>
          <p:nvPr/>
        </p:nvSpPr>
        <p:spPr>
          <a:xfrm>
            <a:off x="124797" y="1452715"/>
            <a:ext cx="1785027" cy="47726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000" b="1" dirty="0"/>
              <a:t>Developer</a:t>
            </a:r>
            <a:r>
              <a:rPr lang="en-AU" sz="2000" dirty="0"/>
              <a:t>:</a:t>
            </a:r>
          </a:p>
          <a:p>
            <a:r>
              <a:rPr lang="en-AU" sz="2000" dirty="0"/>
              <a:t>Software</a:t>
            </a:r>
          </a:p>
          <a:p>
            <a:r>
              <a:rPr lang="en-AU" sz="2000" dirty="0"/>
              <a:t>Hardware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b="1" dirty="0" err="1"/>
              <a:t>Segmen</a:t>
            </a:r>
            <a:r>
              <a:rPr lang="en-AU" sz="2000" dirty="0"/>
              <a:t>:</a:t>
            </a:r>
          </a:p>
          <a:p>
            <a:r>
              <a:rPr lang="en-AU" sz="2000" dirty="0"/>
              <a:t>Smart home</a:t>
            </a:r>
          </a:p>
          <a:p>
            <a:r>
              <a:rPr lang="en-AU" sz="2000" dirty="0" err="1"/>
              <a:t>Ritel</a:t>
            </a:r>
            <a:endParaRPr lang="en-AU" sz="2000" dirty="0"/>
          </a:p>
          <a:p>
            <a:r>
              <a:rPr lang="en-AU" sz="2000" dirty="0"/>
              <a:t>Industri</a:t>
            </a:r>
          </a:p>
          <a:p>
            <a:r>
              <a:rPr lang="en-AU" sz="2000" dirty="0"/>
              <a:t>Wearable</a:t>
            </a:r>
          </a:p>
          <a:p>
            <a:r>
              <a:rPr lang="en-AU" sz="2000" dirty="0"/>
              <a:t>Smart city</a:t>
            </a:r>
          </a:p>
          <a:p>
            <a:r>
              <a:rPr lang="en-AU" sz="2000" dirty="0" err="1"/>
              <a:t>Kesehatan</a:t>
            </a:r>
            <a:endParaRPr lang="en-AU" sz="2000" dirty="0"/>
          </a:p>
          <a:p>
            <a:r>
              <a:rPr lang="en-AU" sz="2000" dirty="0" err="1"/>
              <a:t>Transportasi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0455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5682-BAFC-49C7-AF4D-9B1EA120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90" y="383898"/>
            <a:ext cx="8515350" cy="951191"/>
          </a:xfrm>
        </p:spPr>
        <p:txBody>
          <a:bodyPr/>
          <a:lstStyle/>
          <a:p>
            <a:r>
              <a:rPr lang="en-AU" dirty="0" err="1"/>
              <a:t>Peringkat</a:t>
            </a:r>
            <a:r>
              <a:rPr lang="en-AU" dirty="0"/>
              <a:t> </a:t>
            </a:r>
            <a:r>
              <a:rPr lang="en-AU" dirty="0" err="1"/>
              <a:t>segmen</a:t>
            </a:r>
            <a:r>
              <a:rPr lang="en-AU" dirty="0"/>
              <a:t> IoT</a:t>
            </a:r>
            <a:endParaRPr lang="id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47C83C-63AF-48DE-87BB-735AA23DD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30" y="1335089"/>
            <a:ext cx="8268540" cy="4943376"/>
          </a:xfrm>
        </p:spPr>
      </p:pic>
    </p:spTree>
    <p:extLst>
      <p:ext uri="{BB962C8B-B14F-4D97-AF65-F5344CB8AC3E}">
        <p14:creationId xmlns:p14="http://schemas.microsoft.com/office/powerpoint/2010/main" val="76755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D89-14C1-4F6D-9F69-AA03FE29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34698"/>
            <a:ext cx="8515350" cy="951191"/>
          </a:xfrm>
        </p:spPr>
        <p:txBody>
          <a:bodyPr/>
          <a:lstStyle/>
          <a:p>
            <a:r>
              <a:rPr lang="en-AU" dirty="0" err="1"/>
              <a:t>Definisi</a:t>
            </a:r>
            <a:r>
              <a:rPr lang="en-AU" dirty="0"/>
              <a:t> Internet of Things (IoT)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6196-0F77-4C7F-A624-DC05D667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520825"/>
            <a:ext cx="851535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Internet of Things (IoT)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oleh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ITU-T Y.2060</a:t>
            </a:r>
            <a:r>
              <a:rPr lang="en-US" dirty="0"/>
              <a:t> (06/2012)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i="1" dirty="0"/>
              <a:t>a </a:t>
            </a:r>
            <a:r>
              <a:rPr lang="en-US" i="1" u="sng" dirty="0"/>
              <a:t>global infrastructure </a:t>
            </a:r>
            <a:r>
              <a:rPr lang="en-US" i="1" dirty="0"/>
              <a:t>for the information society, enabling advanced services by </a:t>
            </a:r>
            <a:r>
              <a:rPr lang="en-US" i="1" u="sng" dirty="0"/>
              <a:t>interconnecting (physical and virtual) things based on </a:t>
            </a:r>
            <a:r>
              <a:rPr lang="en-US" i="1" dirty="0"/>
              <a:t>existing and evolving interoperable information and </a:t>
            </a:r>
            <a:r>
              <a:rPr lang="en-US" i="1" u="sng" dirty="0"/>
              <a:t>communication technologies.</a:t>
            </a:r>
          </a:p>
          <a:p>
            <a:pPr marL="457200" lvl="1" indent="0">
              <a:buNone/>
            </a:pPr>
            <a:endParaRPr lang="en-US" i="1" u="sng" dirty="0"/>
          </a:p>
          <a:p>
            <a:r>
              <a:rPr lang="en-US" b="1" dirty="0"/>
              <a:t>device</a:t>
            </a:r>
            <a:r>
              <a:rPr lang="en-US" dirty="0"/>
              <a:t>: With regard to the Internet of things, this is a piece of equipment with the </a:t>
            </a:r>
            <a:r>
              <a:rPr lang="en-US" b="1" u="sng" dirty="0"/>
              <a:t>mandatory capabilities of communication</a:t>
            </a:r>
            <a:r>
              <a:rPr lang="en-US" u="sng" dirty="0"/>
              <a:t> </a:t>
            </a:r>
            <a:r>
              <a:rPr lang="en-US" dirty="0"/>
              <a:t>and the optional capabilities of sensing, actuation, data </a:t>
            </a:r>
            <a:r>
              <a:rPr lang="id-ID" dirty="0" err="1"/>
              <a:t>capture</a:t>
            </a:r>
            <a:r>
              <a:rPr lang="id-ID" dirty="0"/>
              <a:t>, data </a:t>
            </a:r>
            <a:r>
              <a:rPr lang="id-ID" dirty="0" err="1"/>
              <a:t>storage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data </a:t>
            </a:r>
            <a:r>
              <a:rPr lang="id-ID" dirty="0" err="1"/>
              <a:t>processing</a:t>
            </a:r>
            <a:r>
              <a:rPr lang="id-ID" dirty="0"/>
              <a:t>.</a:t>
            </a:r>
            <a:endParaRPr lang="en-AU" dirty="0"/>
          </a:p>
          <a:p>
            <a:endParaRPr lang="en-AU" dirty="0"/>
          </a:p>
          <a:p>
            <a:r>
              <a:rPr lang="en-US" b="1" dirty="0"/>
              <a:t>thing</a:t>
            </a:r>
            <a:r>
              <a:rPr lang="en-US" dirty="0"/>
              <a:t>: With regard to the Internet of things, this is an object of the physical world (</a:t>
            </a:r>
            <a:r>
              <a:rPr lang="en-US" b="1" u="sng" dirty="0"/>
              <a:t>physical things</a:t>
            </a:r>
            <a:r>
              <a:rPr lang="en-US" dirty="0"/>
              <a:t>) or the information world (</a:t>
            </a:r>
            <a:r>
              <a:rPr lang="en-US" b="1" u="sng" dirty="0"/>
              <a:t>virtual things</a:t>
            </a:r>
            <a:r>
              <a:rPr lang="en-US" dirty="0"/>
              <a:t>), which is capable of being identified and integrated </a:t>
            </a:r>
            <a:r>
              <a:rPr lang="id-ID" dirty="0" err="1"/>
              <a:t>into</a:t>
            </a:r>
            <a:r>
              <a:rPr lang="id-ID" dirty="0"/>
              <a:t> </a:t>
            </a:r>
            <a:r>
              <a:rPr lang="id-ID" dirty="0" err="1"/>
              <a:t>communication</a:t>
            </a:r>
            <a:r>
              <a:rPr lang="id-ID" dirty="0"/>
              <a:t> </a:t>
            </a:r>
            <a:r>
              <a:rPr lang="id-ID" dirty="0" err="1"/>
              <a:t>networks</a:t>
            </a:r>
            <a:r>
              <a:rPr lang="id-ID" dirty="0"/>
              <a:t>.</a:t>
            </a:r>
            <a:br>
              <a:rPr lang="en-US" i="1" u="sng" dirty="0"/>
            </a:br>
            <a:endParaRPr lang="en-US" i="1" u="sng" dirty="0"/>
          </a:p>
          <a:p>
            <a:pPr marL="457200" lvl="1" indent="0">
              <a:buNone/>
            </a:pP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58087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HP Simplified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</TotalTime>
  <Words>774</Words>
  <Application>Microsoft Office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HP Simplified</vt:lpstr>
      <vt:lpstr>HP Simplified Light</vt:lpstr>
      <vt:lpstr>Office Theme</vt:lpstr>
      <vt:lpstr>PowerPoint Presentation</vt:lpstr>
      <vt:lpstr>Pengantar Internet of Things</vt:lpstr>
      <vt:lpstr>Trend Revolusi Industri 4.0</vt:lpstr>
      <vt:lpstr>Potensi dari Transformasi Digital</vt:lpstr>
      <vt:lpstr>Potensi Internet of Things di Indonesia</vt:lpstr>
      <vt:lpstr>Potensi digitalisasi di berbagai sektor di Indonesia</vt:lpstr>
      <vt:lpstr>Siapa pengguna IoT?  Sudut pandang developer</vt:lpstr>
      <vt:lpstr>Peringkat segmen IoT</vt:lpstr>
      <vt:lpstr>Definisi Internet of Things (IoT)</vt:lpstr>
      <vt:lpstr>Konsep IoT: Paradigma Komunikasi</vt:lpstr>
      <vt:lpstr>Konsep IoT: Komponen Penyusun</vt:lpstr>
      <vt:lpstr>Ekosistem IoT: Model Bisnis</vt:lpstr>
      <vt:lpstr>IoT sangat luas, pemain / vendornya dari berbagai sektor / arah</vt:lpstr>
      <vt:lpstr>Contoh Penggunaan IoT</vt:lpstr>
      <vt:lpstr>IoT di Kesehatan </vt:lpstr>
      <vt:lpstr>Smart Home</vt:lpstr>
      <vt:lpstr>Kegiatan Kelas:  Presentasi sangat singkat berkelompok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Astria Irfansyah</cp:lastModifiedBy>
  <cp:revision>85</cp:revision>
  <dcterms:created xsi:type="dcterms:W3CDTF">2019-04-10T03:52:40Z</dcterms:created>
  <dcterms:modified xsi:type="dcterms:W3CDTF">2019-06-19T01:37:07Z</dcterms:modified>
</cp:coreProperties>
</file>