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90" r:id="rId3"/>
    <p:sldId id="287" r:id="rId4"/>
    <p:sldId id="268" r:id="rId5"/>
    <p:sldId id="305" r:id="rId6"/>
    <p:sldId id="283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260" r:id="rId15"/>
    <p:sldId id="294" r:id="rId16"/>
    <p:sldId id="295" r:id="rId17"/>
    <p:sldId id="306" r:id="rId18"/>
    <p:sldId id="293" r:id="rId19"/>
    <p:sldId id="284" r:id="rId20"/>
    <p:sldId id="296" r:id="rId21"/>
    <p:sldId id="297" r:id="rId22"/>
    <p:sldId id="288" r:id="rId23"/>
    <p:sldId id="291" r:id="rId24"/>
    <p:sldId id="263" r:id="rId25"/>
    <p:sldId id="289" r:id="rId26"/>
    <p:sldId id="264" r:id="rId27"/>
    <p:sldId id="265" r:id="rId28"/>
    <p:sldId id="25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1A1809D5-9464-4C86-908C-8AC18F72B68A}">
          <p14:sldIdLst/>
        </p14:section>
        <p14:section name="Cover Depan" id="{387B323B-7277-446F-8290-0644BE8971DE}">
          <p14:sldIdLst>
            <p14:sldId id="256"/>
            <p14:sldId id="290"/>
            <p14:sldId id="287"/>
            <p14:sldId id="268"/>
            <p14:sldId id="305"/>
            <p14:sldId id="283"/>
            <p14:sldId id="298"/>
            <p14:sldId id="299"/>
            <p14:sldId id="300"/>
            <p14:sldId id="301"/>
            <p14:sldId id="302"/>
            <p14:sldId id="303"/>
            <p14:sldId id="304"/>
            <p14:sldId id="260"/>
            <p14:sldId id="294"/>
            <p14:sldId id="295"/>
            <p14:sldId id="306"/>
            <p14:sldId id="293"/>
            <p14:sldId id="284"/>
            <p14:sldId id="296"/>
            <p14:sldId id="297"/>
            <p14:sldId id="288"/>
            <p14:sldId id="291"/>
            <p14:sldId id="262"/>
            <p14:sldId id="263"/>
            <p14:sldId id="289"/>
            <p14:sldId id="264"/>
            <p14:sldId id="280"/>
            <p14:sldId id="281"/>
            <p14:sldId id="265"/>
            <p14:sldId id="282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95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3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383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068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793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868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026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971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843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224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186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734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651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3251" y="742122"/>
            <a:ext cx="9289774" cy="59767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8B8B-1B1C-42C4-BE9B-2D1516377903}" type="datetimeFigureOut">
              <a:rPr lang="en-US" smtClean="0"/>
              <a:pPr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7E39DBC-BF39-4AA8-A8D4-8190CF567658}"/>
              </a:ext>
            </a:extLst>
          </p:cNvPr>
          <p:cNvSpPr/>
          <p:nvPr/>
        </p:nvSpPr>
        <p:spPr>
          <a:xfrm>
            <a:off x="0" y="-32037"/>
            <a:ext cx="1514628" cy="75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103343"/>
            <a:ext cx="590012" cy="61507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B60F85D-D540-4735-B378-D7D9225FE7F3}"/>
              </a:ext>
            </a:extLst>
          </p:cNvPr>
          <p:cNvGrpSpPr/>
          <p:nvPr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xmlns="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39080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Wi-Fi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mcu-build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demcu/nodemcu-flasher/tree/master/Win64/Release" TargetMode="External"/><Relationship Id="rId2" Type="http://schemas.openxmlformats.org/officeDocument/2006/relationships/hyperlink" Target="https://github.com/nodemcu/nodemcu-flasher/tree/master/Win32/Relea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418810" y="1625257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DTS 2019</a:t>
            </a:r>
          </a:p>
          <a:p>
            <a:pPr fontAlgn="base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Internet of Things</a:t>
            </a:r>
          </a:p>
          <a:p>
            <a:pPr fontAlgn="base"/>
            <a:endParaRPr lang="en-US" sz="11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Pertemuan-10</a:t>
            </a:r>
          </a:p>
          <a:p>
            <a:pPr fontAlgn="base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Mikrokontroler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10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tal firmware NodeMCU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035" y="1463040"/>
            <a:ext cx="5295265" cy="19788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123949" y="3441896"/>
            <a:ext cx="7829550" cy="784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ikon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Pengaturan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firmware yang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diunduh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langkah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endParaRPr lang="en-US" sz="1600" dirty="0">
              <a:solidFill>
                <a:srgbClr val="333333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nstal firmware NodeMCU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348" y="4382086"/>
            <a:ext cx="5318125" cy="21783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123949" y="940552"/>
            <a:ext cx="5735637" cy="31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Buka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600" b="1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ESP8266Flasher.exe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600" b="1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sz="1600" b="1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727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4525" y="1146991"/>
            <a:ext cx="7477125" cy="31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port COM (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kasus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 7)</a:t>
            </a:r>
            <a:endParaRPr lang="en-US" sz="16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instal firmware nodemcu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690" y="1983543"/>
            <a:ext cx="6823393" cy="28561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02956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9149" y="978072"/>
            <a:ext cx="7667625" cy="786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Hubungkan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kabel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USB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ke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modul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NodeMCU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seperti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ditunjukkan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pada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gambar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di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bawah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ini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dan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kemudian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klik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Flash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 descr="Koneksi NodeMCU dengan PC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634" y="2156948"/>
            <a:ext cx="6163140" cy="3321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23921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391" y="1114019"/>
            <a:ext cx="7353300" cy="31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Centang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hijau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muncul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firmware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dipasang</a:t>
            </a:r>
            <a:endParaRPr lang="en-US" sz="16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instal firmware nodemcu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884" y="1794705"/>
            <a:ext cx="5480050" cy="3206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202005" y="5201733"/>
            <a:ext cx="7654925" cy="794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menyiapkan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ESP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firmware Node-MCU,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mari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lihat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IDE </a:t>
            </a:r>
            <a:r>
              <a:rPr lang="en-US" sz="1600" dirty="0" smtClean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(Integrated Development Environment) 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diperlukan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US" sz="1600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NodeMCU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24741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1515" y="923300"/>
            <a:ext cx="80200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hip 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ESP8266 (chip yang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diaktifkan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menggabungkan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Development Board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menjadikannya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berdiri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Mari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lihat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Kit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pinout-nya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ditunjukkan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+mj-lt"/>
            </a:endParaRPr>
          </a:p>
        </p:txBody>
      </p:sp>
      <p:pic>
        <p:nvPicPr>
          <p:cNvPr id="3" name="Picture 2" descr="NodeMCU Dev Kit v0.9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" y="3007677"/>
            <a:ext cx="3726180" cy="268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NodeMCU Dev Kit v0.9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7" y="4350067"/>
            <a:ext cx="3857625" cy="2158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43799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deMCU Dev Board v0.9 Pinouts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1" y="857250"/>
            <a:ext cx="7943849" cy="59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533900" y="419100"/>
            <a:ext cx="25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PinOut</a:t>
            </a:r>
            <a:r>
              <a:rPr lang="en-US" dirty="0" smtClean="0"/>
              <a:t> </a:t>
            </a:r>
            <a:r>
              <a:rPr lang="en-US" dirty="0" err="1" smtClean="0"/>
              <a:t>NodeMCU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313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29442" y="228600"/>
            <a:ext cx="25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PinOut</a:t>
            </a:r>
            <a:r>
              <a:rPr lang="en-US" dirty="0" smtClean="0"/>
              <a:t> </a:t>
            </a:r>
            <a:r>
              <a:rPr lang="en-US" dirty="0" err="1" smtClean="0"/>
              <a:t>NodeMCU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857250"/>
            <a:ext cx="7805738" cy="58007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828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253" y="923107"/>
            <a:ext cx="8925747" cy="4524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969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5775" y="951490"/>
            <a:ext cx="84772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 GPIO (</a:t>
            </a:r>
            <a:r>
              <a:rPr lang="en-US" sz="1600" b="1" dirty="0">
                <a:solidFill>
                  <a:srgbClr val="333333"/>
                </a:solidFill>
                <a:latin typeface="HP Simplified" panose="020B0606020204020204" pitchFamily="34" charset="0"/>
                <a:cs typeface="Times New Roman" panose="02020603050405020304" pitchFamily="18" charset="0"/>
              </a:rPr>
              <a:t>General Purpose Input Output</a:t>
            </a:r>
            <a:r>
              <a:rPr lang="en-US" sz="1600" b="1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600" dirty="0">
              <a:latin typeface="HP Simplified" panose="020B0606020204020204" pitchFamily="34" charset="0"/>
            </a:endParaRPr>
          </a:p>
          <a:p>
            <a:pPr marL="38100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sz="1600" b="1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GPIO 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1600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boardnya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ditunjukkan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diagram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pinout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Kita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membuatnya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digital / 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LOW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mengontrol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hal-hal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LED,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sinyal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PWM.</a:t>
            </a:r>
            <a:endParaRPr lang="en-US" sz="1600" dirty="0">
              <a:effectLst/>
              <a:latin typeface="HP Simplified" panose="020B06060202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5775" y="2844255"/>
            <a:ext cx="8267700" cy="784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600" b="1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Saluran</a:t>
            </a:r>
            <a:r>
              <a:rPr lang="en-US" sz="1600" b="1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ADC (</a:t>
            </a:r>
            <a:r>
              <a:rPr lang="en-US" sz="1600" b="1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Pengonversi</a:t>
            </a:r>
            <a:r>
              <a:rPr lang="en-US" sz="1600" b="1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Analog </a:t>
            </a:r>
            <a:r>
              <a:rPr lang="en-US" sz="1600" b="1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600" b="1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Digital) (A0):</a:t>
            </a:r>
            <a:endParaRPr lang="en-US" sz="1600" dirty="0">
              <a:latin typeface="HP Simplified" panose="020B0606020204020204" pitchFamily="34" charset="0"/>
            </a:endParaRPr>
          </a:p>
          <a:p>
            <a:pPr marL="381000"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saluran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pin 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ADC.</a:t>
            </a:r>
            <a:endParaRPr lang="en-US" sz="1600" dirty="0">
              <a:effectLst/>
              <a:latin typeface="HP Simplified" panose="020B06060202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0550" y="3998357"/>
            <a:ext cx="8267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 SPI (Serial Peripheral Interface):</a:t>
            </a:r>
            <a:endParaRPr lang="en-US" sz="1600" dirty="0">
              <a:latin typeface="HP Simplified" panose="020B0606020204020204" pitchFamily="34" charset="0"/>
            </a:endParaRPr>
          </a:p>
          <a:p>
            <a:pPr marL="361950" algn="just">
              <a:lnSpc>
                <a:spcPct val="150000"/>
              </a:lnSpc>
            </a:pP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ESP8266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Hardware SPI (HSPI) </a:t>
            </a:r>
            <a:r>
              <a:rPr lang="en-US" sz="1600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 yang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SPI. 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ESP8266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pin SPI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Quad-SPI. 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SPI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menghubungkan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berkemampuan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SPI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HP Simplified" panose="020B06060202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090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573" y="948288"/>
            <a:ext cx="787717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Pin I2C ( </a:t>
            </a:r>
            <a:r>
              <a:rPr lang="en-US" b="1" dirty="0" smtClean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Inter Integrated Circuit</a:t>
            </a:r>
            <a:r>
              <a:rPr lang="en-US" b="1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 ):</a:t>
            </a:r>
            <a:endParaRPr lang="en-US" dirty="0">
              <a:latin typeface="HP Simplified" panose="020B0606020204020204" pitchFamily="34" charset="0"/>
              <a:ea typeface="Cambria" panose="02040503050406030204" pitchFamily="18" charset="0"/>
            </a:endParaRPr>
          </a:p>
          <a:p>
            <a:pPr marL="361950" algn="just">
              <a:lnSpc>
                <a:spcPct val="150000"/>
              </a:lnSpc>
            </a:pP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NodeMCU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dukungan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I2C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pin ESP8266 GPIO. 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fungsionalitas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internal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ESP-12E, </a:t>
            </a:r>
            <a:r>
              <a:rPr lang="en-US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kita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semua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GPIO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I2C. 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Jadi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lakukan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pengujian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sebelum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GPIO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I2C</a:t>
            </a:r>
            <a:endParaRPr lang="en-US" dirty="0">
              <a:latin typeface="HP Simplified" panose="020B0606020204020204" pitchFamily="34" charset="0"/>
              <a:ea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28699" y="3665741"/>
            <a:ext cx="776287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 UART (Universal Asynchronous Receiver Transmitter):</a:t>
            </a:r>
            <a:endParaRPr lang="en-US" dirty="0">
              <a:latin typeface="HP Simplified" panose="020B0606020204020204" pitchFamily="34" charset="0"/>
            </a:endParaRPr>
          </a:p>
          <a:p>
            <a:pPr marL="381000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ESP8266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UART: 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UART0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UART1. 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UART0 (RXD0 &amp; TXD0)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mengunggah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firmware </a:t>
            </a:r>
            <a:r>
              <a:rPr lang="en-US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menggunakannya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mengunggah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firmware.</a:t>
            </a:r>
            <a:endParaRPr lang="en-US" dirty="0">
              <a:effectLst/>
              <a:latin typeface="HP Simplified" panose="020B06060202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511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0957" y="2236636"/>
            <a:ext cx="39293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HP Simplified" panose="020B0606020204020204" pitchFamily="34" charset="0"/>
                <a:ea typeface="Times New Roman" panose="02020603050405020304" pitchFamily="18" charset="0"/>
              </a:rPr>
              <a:t>2</a:t>
            </a:r>
            <a:r>
              <a:rPr lang="en-US" dirty="0" smtClean="0">
                <a:latin typeface="HP Simplified" panose="020B0606020204020204" pitchFamily="34" charset="0"/>
                <a:ea typeface="Times New Roman" panose="02020603050405020304" pitchFamily="18" charset="0"/>
              </a:rPr>
              <a:t>. </a:t>
            </a:r>
            <a:r>
              <a:rPr lang="en-US" dirty="0" smtClean="0">
                <a:latin typeface="HP Simplified" panose="020B0606020204020204" pitchFamily="34" charset="0"/>
                <a:ea typeface="Times New Roman" panose="02020603050405020304" pitchFamily="18" charset="0"/>
              </a:rPr>
              <a:t>GPIO ESP32 </a:t>
            </a:r>
            <a:r>
              <a:rPr lang="en-US" dirty="0" err="1">
                <a:latin typeface="HP Simplified" panose="020B0606020204020204" pitchFamily="34" charset="0"/>
                <a:ea typeface="Times New Roman" panose="02020603050405020304" pitchFamily="18" charset="0"/>
              </a:rPr>
              <a:t>dengan</a:t>
            </a:r>
            <a:r>
              <a:rPr lang="en-US" dirty="0"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HP Simplified" panose="020B0606020204020204" pitchFamily="34" charset="0"/>
                <a:ea typeface="Times New Roman" panose="02020603050405020304" pitchFamily="18" charset="0"/>
              </a:rPr>
              <a:t>Arduino</a:t>
            </a:r>
            <a:r>
              <a:rPr lang="en-US" dirty="0">
                <a:latin typeface="HP Simplified" panose="020B0606020204020204" pitchFamily="34" charset="0"/>
                <a:ea typeface="Times New Roman" panose="02020603050405020304" pitchFamily="18" charset="0"/>
              </a:rPr>
              <a:t> IDE</a:t>
            </a:r>
            <a:endParaRPr lang="en-US" sz="2800" dirty="0">
              <a:latin typeface="HP Simplified" panose="020B0606020204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3932" y="2934757"/>
            <a:ext cx="4285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solidFill>
                  <a:srgbClr val="000000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ESP32 ADC </a:t>
            </a:r>
            <a:r>
              <a:rPr lang="en-US" dirty="0" err="1" smtClean="0">
                <a:solidFill>
                  <a:srgbClr val="000000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solidFill>
                  <a:srgbClr val="000000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en-US" dirty="0">
                <a:solidFill>
                  <a:srgbClr val="000000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IDE</a:t>
            </a:r>
            <a:endParaRPr lang="en-US" dirty="0">
              <a:latin typeface="HP Simplified" panose="020B06060202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611763"/>
            <a:ext cx="494237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lnSpc>
                <a:spcPct val="150000"/>
              </a:lnSpc>
              <a:spcAft>
                <a:spcPts val="0"/>
              </a:spcAft>
            </a:pPr>
            <a:r>
              <a:rPr lang="en-US" dirty="0" smtClean="0">
                <a:latin typeface="HP Simplified" panose="020B0606020204020204" pitchFamily="34" charset="0"/>
                <a:ea typeface="Times New Roman" panose="02020603050405020304" pitchFamily="18" charset="0"/>
              </a:rPr>
              <a:t>1. Introduction </a:t>
            </a:r>
            <a:r>
              <a:rPr lang="en-US" dirty="0" err="1" smtClean="0">
                <a:latin typeface="HP Simplified" panose="020B0606020204020204" pitchFamily="34" charset="0"/>
                <a:ea typeface="Times New Roman" panose="02020603050405020304" pitchFamily="18" charset="0"/>
              </a:rPr>
              <a:t>NodeMCU</a:t>
            </a:r>
            <a:r>
              <a:rPr lang="en-US" dirty="0" smtClean="0">
                <a:latin typeface="HP Simplified" panose="020B0606020204020204" pitchFamily="34" charset="0"/>
                <a:ea typeface="Times New Roman" panose="02020603050405020304" pitchFamily="18" charset="0"/>
              </a:rPr>
              <a:t> - </a:t>
            </a:r>
            <a:r>
              <a:rPr lang="en-US" dirty="0" smtClean="0">
                <a:latin typeface="HP Simplified" panose="020B0606020204020204" pitchFamily="34" charset="0"/>
                <a:ea typeface="Times New Roman" panose="02020603050405020304" pitchFamily="18" charset="0"/>
              </a:rPr>
              <a:t>ESP8266 – ESP32</a:t>
            </a:r>
            <a:endParaRPr lang="en-US" sz="2800" dirty="0">
              <a:latin typeface="HP Simplified" panose="020B0606020204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141912" y="3714751"/>
            <a:ext cx="2702560" cy="2174866"/>
          </a:xfrm>
          <a:prstGeom prst="rect">
            <a:avLst/>
          </a:prstGeom>
        </p:spPr>
      </p:pic>
      <p:pic>
        <p:nvPicPr>
          <p:cNvPr id="12" name="Picture 11" descr="NodeMCU Dev Board / Kit v0.9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7" y="4759376"/>
            <a:ext cx="2479675" cy="1573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15589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625" y="1034747"/>
            <a:ext cx="519112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US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Board </a:t>
            </a:r>
            <a:r>
              <a:rPr lang="en-US" b="1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US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b="1" dirty="0" err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b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b="1" dirty="0">
              <a:solidFill>
                <a:srgbClr val="2E74B5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9149" y="4000649"/>
            <a:ext cx="8000999" cy="1154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Ekstra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6 pin (MTDO, MTDI, SD_3, MTMS, MTCK, SD_2)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dikeluarkan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ESP-12E.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Meskipun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pin Quad SPI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dikeluarkan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internal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flash.</a:t>
            </a:r>
            <a:endParaRPr lang="en-US" sz="16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9150" y="2647630"/>
            <a:ext cx="6029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ESP-12 </a:t>
            </a:r>
            <a:endParaRPr lang="en-US" sz="1600" dirty="0" smtClean="0">
              <a:solidFill>
                <a:srgbClr val="333333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US" sz="1600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ESP-12E (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disempurnakan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6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9149" y="1688254"/>
            <a:ext cx="5133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1600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  CH341SER 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USB to Serial </a:t>
            </a:r>
            <a:r>
              <a:rPr lang="en-US" sz="1600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</a:p>
          <a:p>
            <a:pPr marL="361950" lvl="1" indent="-36195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</a:pP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 err="1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600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600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CP2102 USB to Serial </a:t>
            </a:r>
            <a:r>
              <a:rPr lang="en-US" sz="1600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converter.</a:t>
            </a:r>
            <a:endParaRPr lang="en-US" sz="1600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72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ingkasan modul ESP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6" y="895667"/>
            <a:ext cx="8524874" cy="55432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3904087" y="310892"/>
            <a:ext cx="34122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Cambria" panose="02040503050406030204" pitchFamily="18" charset="0"/>
              </a:rPr>
              <a:t>Keluarga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Cambria" panose="02040503050406030204" pitchFamily="18" charset="0"/>
              </a:rPr>
              <a:t> ESP8266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824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8115" y="2223768"/>
            <a:ext cx="509004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en-US" sz="4000" b="1" dirty="0" smtClean="0">
                <a:latin typeface="+mj-lt"/>
                <a:ea typeface="Times New Roman" panose="02020603050405020304" pitchFamily="18" charset="0"/>
              </a:rPr>
              <a:t>PINOUT ESP32 </a:t>
            </a:r>
            <a:endParaRPr lang="en-US" sz="4000" b="1" dirty="0" smtClean="0">
              <a:latin typeface="+mj-lt"/>
              <a:ea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en-US" sz="4000" b="1" dirty="0" err="1" smtClean="0">
                <a:latin typeface="+mj-lt"/>
                <a:ea typeface="Times New Roman" panose="02020603050405020304" pitchFamily="18" charset="0"/>
              </a:rPr>
              <a:t>dengan</a:t>
            </a:r>
            <a:r>
              <a:rPr lang="en-US" sz="4000" b="1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+mj-lt"/>
                <a:ea typeface="Times New Roman" panose="02020603050405020304" pitchFamily="18" charset="0"/>
              </a:rPr>
              <a:t>Arduino</a:t>
            </a:r>
            <a:r>
              <a:rPr lang="en-US" sz="4000" b="1" dirty="0">
                <a:latin typeface="+mj-lt"/>
                <a:ea typeface="Times New Roman" panose="02020603050405020304" pitchFamily="18" charset="0"/>
              </a:rPr>
              <a:t> IDE</a:t>
            </a:r>
          </a:p>
        </p:txBody>
      </p:sp>
      <p:sp>
        <p:nvSpPr>
          <p:cNvPr id="5" name="Rectangle 4"/>
          <p:cNvSpPr/>
          <p:nvPr/>
        </p:nvSpPr>
        <p:spPr>
          <a:xfrm>
            <a:off x="3997153" y="597846"/>
            <a:ext cx="9167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81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2475" y="527894"/>
            <a:ext cx="748665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ctr">
              <a:lnSpc>
                <a:spcPct val="150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General-purpose input/output  (GPIO)</a:t>
            </a:r>
            <a:r>
              <a:rPr lang="en-US" b="1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endParaRPr lang="en-US" b="1" dirty="0" smtClean="0">
              <a:solidFill>
                <a:srgbClr val="333333"/>
              </a:solidFill>
              <a:latin typeface="HP Simplified" panose="020B0606020204020204" pitchFamily="34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P</a:t>
            </a:r>
            <a:r>
              <a:rPr lang="en-US" sz="14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in </a:t>
            </a:r>
            <a:r>
              <a:rPr lang="en-US" sz="14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pada</a:t>
            </a:r>
            <a:r>
              <a:rPr lang="en-US" sz="14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IC </a:t>
            </a:r>
            <a:endParaRPr lang="en-US" sz="1400" dirty="0" smtClean="0">
              <a:solidFill>
                <a:srgbClr val="333333"/>
              </a:solidFill>
              <a:latin typeface="HP Simplified" panose="020B0606020204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19930" t="11686" b="9946"/>
          <a:stretch>
            <a:fillRect/>
          </a:stretch>
        </p:blipFill>
        <p:spPr bwMode="auto">
          <a:xfrm>
            <a:off x="979715" y="2651760"/>
            <a:ext cx="7628708" cy="3784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9206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005" y="1503045"/>
            <a:ext cx="6904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uint8_t </a:t>
            </a:r>
            <a:r>
              <a:rPr lang="en-US" sz="1600" dirty="0" err="1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LED_Pin</a:t>
            </a: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2;    	</a:t>
            </a:r>
            <a:r>
              <a:rPr lang="en-US" sz="1600" dirty="0" smtClean="0">
                <a:solidFill>
                  <a:srgbClr val="008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declare LED pin on </a:t>
            </a:r>
            <a:r>
              <a:rPr lang="en-US" sz="1600" dirty="0" smtClean="0">
                <a:solidFill>
                  <a:srgbClr val="008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ESP32</a:t>
            </a:r>
            <a:endParaRPr lang="en-US" sz="1600" dirty="0">
              <a:solidFill>
                <a:srgbClr val="008000"/>
              </a:solidFill>
              <a:latin typeface="HP Simplified" panose="020B060602020402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rgbClr val="0000FF"/>
              </a:solidFill>
              <a:latin typeface="HP Simplified" panose="020B060602020402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setup()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{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pinMode</a:t>
            </a:r>
            <a:r>
              <a:rPr lang="en-US" sz="1600" dirty="0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LED_Pin</a:t>
            </a: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OUTPUT);   </a:t>
            </a:r>
            <a:r>
              <a:rPr lang="en-US" sz="1600" dirty="0" smtClean="0">
                <a:solidFill>
                  <a:srgbClr val="008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Initialize the LED pin as an output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HP Simplified" panose="020B060602020402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FF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loop()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{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digitalWrite</a:t>
            </a:r>
            <a:r>
              <a:rPr lang="en-US" sz="1600" dirty="0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LED_Pin</a:t>
            </a: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LOW); 	</a:t>
            </a:r>
            <a:r>
              <a:rPr lang="en-US" sz="1600" dirty="0">
                <a:solidFill>
                  <a:srgbClr val="008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// Turn the LED on</a:t>
            </a: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delay(</a:t>
            </a:r>
            <a:r>
              <a:rPr lang="en-US" sz="1600" dirty="0" smtClean="0">
                <a:solidFill>
                  <a:srgbClr val="AD009E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1000</a:t>
            </a: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); 		</a:t>
            </a:r>
            <a:r>
              <a:rPr lang="en-US" sz="1600" dirty="0" smtClean="0">
                <a:solidFill>
                  <a:srgbClr val="008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Wait for a second</a:t>
            </a: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digitalWrite</a:t>
            </a:r>
            <a:r>
              <a:rPr lang="en-US" sz="1600" dirty="0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LED_Pin</a:t>
            </a: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HIGH);	</a:t>
            </a:r>
            <a:r>
              <a:rPr lang="en-US" sz="1600" dirty="0">
                <a:solidFill>
                  <a:srgbClr val="008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// Turn the LED off</a:t>
            </a: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delay(</a:t>
            </a:r>
            <a:r>
              <a:rPr lang="en-US" sz="1600" dirty="0" smtClean="0">
                <a:solidFill>
                  <a:srgbClr val="AD009E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1000</a:t>
            </a: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); 		</a:t>
            </a:r>
            <a:r>
              <a:rPr lang="en-US" sz="1600" dirty="0" smtClean="0">
                <a:solidFill>
                  <a:srgbClr val="008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Wait for a second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HP Simplified" panose="020B0606020204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6005" y="1034534"/>
            <a:ext cx="4863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Sketsa</a:t>
            </a:r>
            <a:r>
              <a:rPr lang="en-US" b="1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en-US" b="1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b="1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LED </a:t>
            </a:r>
            <a:r>
              <a:rPr lang="en-US" b="1" dirty="0" smtClean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Blink </a:t>
            </a:r>
            <a:r>
              <a:rPr lang="en-US" b="1" dirty="0" err="1" smtClean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b="1" dirty="0" smtClean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ESP32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665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00347" y="2713081"/>
            <a:ext cx="509004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en-US" sz="4000" b="1" dirty="0" smtClean="0">
                <a:latin typeface="+mj-lt"/>
                <a:ea typeface="Times New Roman" panose="02020603050405020304" pitchFamily="18" charset="0"/>
              </a:rPr>
              <a:t>ESP32 ADC </a:t>
            </a:r>
            <a:endParaRPr lang="en-US" sz="4000" b="1" dirty="0" smtClean="0">
              <a:latin typeface="+mj-lt"/>
              <a:ea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en-US" sz="4000" b="1" dirty="0" err="1" smtClean="0">
                <a:latin typeface="+mj-lt"/>
                <a:ea typeface="Times New Roman" panose="02020603050405020304" pitchFamily="18" charset="0"/>
              </a:rPr>
              <a:t>dengan</a:t>
            </a:r>
            <a:r>
              <a:rPr lang="en-US" sz="4000" b="1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+mj-lt"/>
                <a:ea typeface="Times New Roman" panose="02020603050405020304" pitchFamily="18" charset="0"/>
              </a:rPr>
              <a:t>Arduino</a:t>
            </a:r>
            <a:r>
              <a:rPr lang="en-US" sz="4000" b="1" dirty="0">
                <a:latin typeface="+mj-lt"/>
                <a:ea typeface="Times New Roman" panose="02020603050405020304" pitchFamily="18" charset="0"/>
              </a:rPr>
              <a:t> IDE</a:t>
            </a:r>
          </a:p>
        </p:txBody>
      </p:sp>
      <p:sp>
        <p:nvSpPr>
          <p:cNvPr id="5" name="Rectangle 4"/>
          <p:cNvSpPr/>
          <p:nvPr/>
        </p:nvSpPr>
        <p:spPr>
          <a:xfrm>
            <a:off x="3997153" y="597846"/>
            <a:ext cx="9167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546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0139" t="10861" b="10771"/>
          <a:stretch>
            <a:fillRect/>
          </a:stretch>
        </p:blipFill>
        <p:spPr bwMode="auto">
          <a:xfrm>
            <a:off x="1018903" y="1227909"/>
            <a:ext cx="5643154" cy="34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367332" y="572520"/>
            <a:ext cx="389510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lnSpc>
                <a:spcPct val="150000"/>
              </a:lnSpc>
              <a:spcAft>
                <a:spcPts val="0"/>
              </a:spcAft>
            </a:pPr>
            <a:r>
              <a:rPr lang="en-US" b="1" dirty="0" err="1" smtClean="0">
                <a:latin typeface="Cambria" panose="02040503050406030204" pitchFamily="18" charset="0"/>
                <a:ea typeface="Times New Roman" panose="02020603050405020304" pitchFamily="18" charset="0"/>
              </a:rPr>
              <a:t>NodeMCU</a:t>
            </a:r>
            <a:r>
              <a:rPr lang="en-US" b="1" dirty="0" smtClean="0"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Times New Roman" panose="02020603050405020304" pitchFamily="18" charset="0"/>
              </a:rPr>
              <a:t>ADC </a:t>
            </a:r>
            <a:r>
              <a:rPr lang="en-US" b="1" dirty="0" err="1">
                <a:latin typeface="Cambria" panose="02040503050406030204" pitchFamily="18" charset="0"/>
                <a:ea typeface="Times New Roman" panose="02020603050405020304" pitchFamily="18" charset="0"/>
              </a:rPr>
              <a:t>dengan</a:t>
            </a:r>
            <a:r>
              <a:rPr lang="en-US" b="1" dirty="0"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Times New Roman" panose="02020603050405020304" pitchFamily="18" charset="0"/>
              </a:rPr>
              <a:t>Arduino</a:t>
            </a:r>
            <a:r>
              <a:rPr lang="en-US" b="1" dirty="0">
                <a:latin typeface="Cambria" panose="02040503050406030204" pitchFamily="18" charset="0"/>
                <a:ea typeface="Times New Roman" panose="02020603050405020304" pitchFamily="18" charset="0"/>
              </a:rPr>
              <a:t> IDE</a:t>
            </a:r>
            <a:endParaRPr lang="en-US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474" y="1080351"/>
            <a:ext cx="77819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ESP32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memiliki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ADC 12-bit </a:t>
            </a:r>
            <a:r>
              <a:rPr lang="en-US" sz="1600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dengan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18 channel.</a:t>
            </a:r>
            <a:endParaRPr lang="en-US" sz="1600" dirty="0">
              <a:effectLst/>
              <a:latin typeface="HP Simplified" panose="020B0606020204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61211" y="4549676"/>
            <a:ext cx="57084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Saluran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ADC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ESP32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multipleks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tegangan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baterai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sz="1600" dirty="0" smtClean="0">
              <a:solidFill>
                <a:srgbClr val="333333"/>
              </a:solidFill>
              <a:latin typeface="HP Simplified" panose="020B0606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Kita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mengaturnya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mengukur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tegangan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board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tegangan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eksternal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sz="1600" dirty="0" smtClean="0">
              <a:solidFill>
                <a:srgbClr val="333333"/>
              </a:solidFill>
              <a:latin typeface="HP Simplified" panose="020B0606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Rentang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tegangan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pin ADC 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eksternal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– 3.3V</a:t>
            </a:r>
            <a:endParaRPr lang="en-US" sz="1600" dirty="0">
              <a:latin typeface="HP Simplified" panose="020B06060202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675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62737" y="1951838"/>
            <a:ext cx="32948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setup()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{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Serial.begin</a:t>
            </a: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AD009E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9600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loop()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{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Serial.print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"ADC Value: "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);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Serial.println</a:t>
            </a: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analogRead</a:t>
            </a: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(34));  </a:t>
            </a:r>
            <a:endParaRPr lang="en-US" sz="1600" dirty="0">
              <a:solidFill>
                <a:srgbClr val="000000"/>
              </a:solidFill>
              <a:latin typeface="Cambria" panose="020405030504060302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delay(</a:t>
            </a:r>
            <a:r>
              <a:rPr lang="en-US" sz="1600" dirty="0" smtClean="0">
                <a:solidFill>
                  <a:srgbClr val="AD009E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300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76862" y="1471838"/>
            <a:ext cx="3875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Sketsa</a:t>
            </a:r>
            <a:r>
              <a:rPr lang="en-US" sz="1600" b="1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en-US" sz="1600" b="1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b="1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membaca</a:t>
            </a:r>
            <a:r>
              <a:rPr lang="en-US" sz="1600" b="1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tegangan</a:t>
            </a:r>
            <a:r>
              <a:rPr lang="en-US" sz="1600" b="1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b="1" dirty="0" smtClean="0">
              <a:solidFill>
                <a:srgbClr val="333333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 err="1" smtClean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eksternal</a:t>
            </a:r>
            <a:endParaRPr lang="en-US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594" y="1154430"/>
            <a:ext cx="35052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5422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xmlns="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xmlns="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xmlns="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xmlns="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9207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0032" y="3198856"/>
            <a:ext cx="639309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en-US" sz="4000" b="1" dirty="0" smtClean="0">
                <a:latin typeface="HP Simplified" panose="020B0606020204020204" pitchFamily="34" charset="0"/>
                <a:ea typeface="Times New Roman" panose="02020603050405020304" pitchFamily="18" charset="0"/>
              </a:rPr>
              <a:t>Introduction to </a:t>
            </a:r>
            <a:r>
              <a:rPr lang="en-US" sz="4000" b="1" dirty="0" err="1" smtClean="0">
                <a:latin typeface="HP Simplified" panose="020B0606020204020204" pitchFamily="34" charset="0"/>
                <a:ea typeface="Times New Roman" panose="02020603050405020304" pitchFamily="18" charset="0"/>
              </a:rPr>
              <a:t>NodeMCU</a:t>
            </a:r>
            <a:endParaRPr lang="en-US" sz="4000" b="1" dirty="0" smtClean="0">
              <a:latin typeface="HP Simplified" panose="020B0606020204020204" pitchFamily="34" charset="0"/>
              <a:ea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spcAft>
                <a:spcPts val="0"/>
              </a:spcAft>
            </a:pPr>
            <a:r>
              <a:rPr lang="en-US" sz="4000" b="1" dirty="0" smtClean="0">
                <a:latin typeface="HP Simplified" panose="020B0606020204020204" pitchFamily="34" charset="0"/>
                <a:ea typeface="Times New Roman" panose="02020603050405020304" pitchFamily="18" charset="0"/>
              </a:rPr>
              <a:t>ESP8266 – EPS32</a:t>
            </a:r>
            <a:endParaRPr lang="en-US" sz="4000" b="1" dirty="0">
              <a:latin typeface="HP Simplified" panose="020B0606020204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11428" y="1388421"/>
            <a:ext cx="9167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958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0" y="419229"/>
            <a:ext cx="5438775" cy="682624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NodeMCU</a:t>
            </a:r>
            <a:r>
              <a:rPr lang="en-US" sz="3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------- ESP8266</a:t>
            </a:r>
            <a:endParaRPr lang="en-US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4" name="Picture 13" descr="NodeMCU Dev Board / Kit v0.9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" y="860554"/>
            <a:ext cx="2479675" cy="1573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590549" y="2434084"/>
            <a:ext cx="2702560" cy="164909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29075" y="188404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firmware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open source 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LUA yang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chip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ESP8266,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endParaRPr lang="en-US" dirty="0" smtClean="0">
              <a:solidFill>
                <a:srgbClr val="333333"/>
              </a:solidFill>
              <a:latin typeface="HP Simplified" panose="020B0606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kerasnya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terbuka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diedit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dimodifikasi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HP Simplified" panose="020B06060202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57425" y="4045387"/>
            <a:ext cx="61626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ESP8266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chip 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 tooltip="Wifi"/>
              </a:rPr>
              <a:t>Wi-Fi</a:t>
            </a:r>
            <a:r>
              <a:rPr lang="en-US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murah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Espressif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protokol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TCP/IP. </a:t>
            </a:r>
            <a:endParaRPr lang="en-US" dirty="0">
              <a:latin typeface="HP Simplified" panose="020B06060202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23925" y="5235658"/>
            <a:ext cx="6915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 </a:t>
            </a:r>
            <a:r>
              <a:rPr lang="en-US" b="1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b="1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Analog (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A0)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Digital (D0-D8). </a:t>
            </a:r>
            <a:endParaRPr lang="en-US" dirty="0" smtClean="0">
              <a:solidFill>
                <a:srgbClr val="333333"/>
              </a:solidFill>
              <a:latin typeface="HP Simplified" panose="020B0606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mendukung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protokol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serial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UART, SPI, I2C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dirty="0">
              <a:latin typeface="HP Simplified" panose="020B06060202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749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0074" y="1067998"/>
            <a:ext cx="79724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dihubungkan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serial 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 I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 smtClean="0">
              <a:solidFill>
                <a:srgbClr val="333333"/>
              </a:solidFill>
              <a:latin typeface="HP Simplified" panose="020B0606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Magnetometer 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HMC5883, </a:t>
            </a:r>
            <a:endParaRPr lang="en-US" dirty="0" smtClean="0">
              <a:solidFill>
                <a:srgbClr val="333333"/>
              </a:solidFill>
              <a:latin typeface="HP Simplified" panose="020B0606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MPU-6050 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Gyro meter +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Akselerometer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 smtClean="0">
              <a:solidFill>
                <a:srgbClr val="333333"/>
              </a:solidFill>
              <a:latin typeface="HP Simplified" panose="020B0606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chip 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RTC, </a:t>
            </a:r>
            <a:endParaRPr lang="en-US" dirty="0" smtClean="0">
              <a:solidFill>
                <a:srgbClr val="333333"/>
              </a:solidFill>
              <a:latin typeface="HP Simplified" panose="020B0606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GPS, </a:t>
            </a:r>
            <a:endParaRPr lang="en-US" dirty="0" smtClean="0">
              <a:solidFill>
                <a:srgbClr val="333333"/>
              </a:solidFill>
              <a:latin typeface="HP Simplified" panose="020B0606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layar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sentuh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 smtClean="0">
              <a:solidFill>
                <a:srgbClr val="333333"/>
              </a:solidFill>
              <a:latin typeface="HP Simplified" panose="020B0606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kartu</a:t>
            </a:r>
            <a:r>
              <a:rPr lang="en-US" dirty="0" smtClean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SD,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HP Simplified" panose="020B06060202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0074" y="3376322"/>
            <a:ext cx="59150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0000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Bagaimana</a:t>
            </a:r>
            <a:r>
              <a:rPr lang="en-US" b="1" dirty="0">
                <a:solidFill>
                  <a:srgbClr val="000000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cara</a:t>
            </a:r>
            <a:r>
              <a:rPr lang="en-US" b="1" dirty="0">
                <a:solidFill>
                  <a:srgbClr val="000000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menulis</a:t>
            </a:r>
            <a:r>
              <a:rPr lang="en-US" b="1" dirty="0">
                <a:solidFill>
                  <a:srgbClr val="000000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kode</a:t>
            </a:r>
            <a:r>
              <a:rPr lang="en-US" b="1" dirty="0">
                <a:solidFill>
                  <a:srgbClr val="000000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untuk</a:t>
            </a:r>
            <a:r>
              <a:rPr lang="en-US" b="1" dirty="0">
                <a:solidFill>
                  <a:srgbClr val="000000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NodeMCU</a:t>
            </a:r>
            <a:r>
              <a:rPr lang="en-US" b="1" dirty="0" smtClean="0">
                <a:solidFill>
                  <a:srgbClr val="000000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3937" y="4021401"/>
            <a:ext cx="7124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NodeMCU</a:t>
            </a:r>
            <a:r>
              <a:rPr lang="en-US" sz="2000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ESPlorer</a:t>
            </a:r>
            <a:r>
              <a:rPr lang="en-US" sz="2000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IDE</a:t>
            </a:r>
            <a:endParaRPr lang="en-US" sz="2000" dirty="0">
              <a:latin typeface="HP Simplified" panose="020B0606020204020204" pitchFamily="34" charset="0"/>
              <a:ea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23937" y="4402855"/>
            <a:ext cx="365369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20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000" dirty="0">
                <a:solidFill>
                  <a:srgbClr val="333333"/>
                </a:solidFill>
                <a:latin typeface="HP Simplified" panose="020B0606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IDE</a:t>
            </a:r>
            <a:endParaRPr lang="en-US" sz="2000" dirty="0">
              <a:solidFill>
                <a:srgbClr val="2E74B5"/>
              </a:solidFill>
              <a:latin typeface="HP Simplified" panose="020B0606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0074" y="4905679"/>
            <a:ext cx="763570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b="1" dirty="0" err="1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Memulai</a:t>
            </a:r>
            <a:r>
              <a:rPr lang="en-US" b="1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dengan</a:t>
            </a:r>
            <a:r>
              <a:rPr lang="en-US" b="1" dirty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HP Simplified" panose="020B0606020204020204" pitchFamily="34" charset="0"/>
                <a:ea typeface="Times New Roman" panose="02020603050405020304" pitchFamily="18" charset="0"/>
              </a:rPr>
              <a:t>NodeMCU</a:t>
            </a:r>
            <a:endParaRPr lang="en-US" b="1" dirty="0" smtClean="0">
              <a:solidFill>
                <a:srgbClr val="000000"/>
              </a:solidFill>
              <a:latin typeface="HP Simplified" panose="020B0606020204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81112" y="5688006"/>
            <a:ext cx="729138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</a:rPr>
              <a:t>Untuk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</a:rPr>
              <a:t>Mengunduh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</a:rPr>
              <a:t> firmware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</a:rPr>
              <a:t>NodeMCU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</a:rPr>
              <a:t>buka</a:t>
            </a:r>
            <a:r>
              <a:rPr lang="en-US" dirty="0">
                <a:solidFill>
                  <a:srgbClr val="333333"/>
                </a:solidFill>
                <a:latin typeface="HP Simplified" panose="020B0606020204020204" pitchFamily="34" charset="0"/>
                <a:ea typeface="Cambria" panose="02040503050406030204" pitchFamily="18" charset="0"/>
              </a:rPr>
              <a:t>  </a:t>
            </a:r>
            <a:r>
              <a:rPr lang="en-US" u="sng" dirty="0">
                <a:solidFill>
                  <a:srgbClr val="3399CC"/>
                </a:solidFill>
                <a:latin typeface="HP Simplified" panose="020B0606020204020204" pitchFamily="34" charset="0"/>
                <a:ea typeface="Cambria" panose="02040503050406030204" pitchFamily="18" charset="0"/>
                <a:hlinkClick r:id="rId2"/>
              </a:rPr>
              <a:t>https://nodemcu-build.com/</a:t>
            </a:r>
            <a:endParaRPr lang="en-US" sz="2400" b="1" dirty="0">
              <a:latin typeface="HP Simplified" panose="020B0606020204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166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sukkan Jendela Email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413" y="1275397"/>
            <a:ext cx="5584190" cy="26587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845511" y="899449"/>
            <a:ext cx="2747804" cy="31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Masukkan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email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Anda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5511" y="4178705"/>
            <a:ext cx="2528641" cy="31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branch to build</a:t>
            </a:r>
            <a:endParaRPr lang="en-US" sz="16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Pilih cabang untuk membangun jendela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80" y="4620260"/>
            <a:ext cx="5582285" cy="2037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66853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0657" y="975827"/>
            <a:ext cx="3834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Anda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62100" y="1622842"/>
            <a:ext cx="7353300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spcAft>
                <a:spcPts val="750"/>
              </a:spcAft>
            </a:pPr>
            <a:r>
              <a:rPr lang="en-US" b="1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Misalnya</a:t>
            </a:r>
            <a:r>
              <a:rPr lang="en-US" b="1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Jika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Anda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ingin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sensor analog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NodeMCU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maka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pilih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model ADC yang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akan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menyediakan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akses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ke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ADC built-in.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 descr="Pilih modul untuk dimasukkan jendela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428875"/>
            <a:ext cx="7302500" cy="4021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19265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374" y="845102"/>
            <a:ext cx="7877175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err="1" smtClean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Pilih</a:t>
            </a:r>
            <a:r>
              <a:rPr lang="en-US" dirty="0" smtClean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opsi</a:t>
            </a:r>
            <a:r>
              <a:rPr lang="en-US" dirty="0" smtClean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lain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dukungan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TLS / SSL, men-debug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dukungan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FatFS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ditunjukkan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bawah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endParaRPr lang="en-US" sz="16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Jendela pilihan lain-lain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07" y="1647824"/>
            <a:ext cx="7452042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941614" y="4259130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dirty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solidFill>
                  <a:srgbClr val="333333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</a:t>
            </a:r>
            <a:endParaRPr lang="en-US" dirty="0"/>
          </a:p>
        </p:txBody>
      </p:sp>
      <p:pic>
        <p:nvPicPr>
          <p:cNvPr id="5" name="Picture 4" descr="Mulai jendela Build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" y="4982343"/>
            <a:ext cx="4853940" cy="100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57584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5399" y="947635"/>
            <a:ext cx="78486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build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selesai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menerima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email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berisi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tautan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mengunduh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firmware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khusus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tautan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mengunduhnya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Perhatikan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tautan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 firmware,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NodeMCU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dukungan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floating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NodeMCU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tanpa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dukungan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floating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integer.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Unduh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bin firmware, firmware integer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dukungan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floating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diperlukan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unduh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bin 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firmware, </a:t>
            </a:r>
            <a:r>
              <a:rPr lang="en-US" sz="1600" dirty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firmware </a:t>
            </a:r>
            <a:r>
              <a:rPr lang="en-US" sz="1600" dirty="0" smtClean="0">
                <a:solidFill>
                  <a:srgbClr val="333333"/>
                </a:solidFill>
                <a:latin typeface="HP Simplified" panose="020B0606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floating.</a:t>
            </a:r>
            <a:endParaRPr lang="en-US" sz="1600" dirty="0">
              <a:solidFill>
                <a:srgbClr val="333333"/>
              </a:solidFill>
              <a:effectLst/>
              <a:latin typeface="HP Simplified" panose="020B0606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0174" y="4218652"/>
            <a:ext cx="825817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Kita </a:t>
            </a:r>
            <a:r>
              <a:rPr lang="en-US" sz="14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perlu</a:t>
            </a:r>
            <a:r>
              <a:rPr lang="en-US" sz="1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menginstal</a:t>
            </a:r>
            <a:r>
              <a:rPr lang="en-US" sz="1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 di </a:t>
            </a:r>
            <a:r>
              <a:rPr lang="en-US" sz="14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atas</a:t>
            </a:r>
            <a:r>
              <a:rPr lang="en-US" sz="1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 firmware </a:t>
            </a:r>
            <a:r>
              <a:rPr lang="en-US" sz="14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khusus</a:t>
            </a:r>
            <a:r>
              <a:rPr lang="en-US" sz="1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diunduh</a:t>
            </a:r>
            <a:r>
              <a:rPr lang="en-US" sz="1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pada</a:t>
            </a:r>
            <a:r>
              <a:rPr lang="en-US" sz="1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 chip ESP8266. Ada </a:t>
            </a:r>
            <a:r>
              <a:rPr lang="en-US" sz="14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alat</a:t>
            </a:r>
            <a:r>
              <a:rPr lang="en-US" sz="1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disebut</a:t>
            </a:r>
            <a:r>
              <a:rPr lang="en-US" sz="1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 ESP8266Flasher yang </a:t>
            </a:r>
            <a:r>
              <a:rPr lang="en-US" sz="14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digunakan</a:t>
            </a:r>
            <a:r>
              <a:rPr lang="en-US" sz="1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mem</a:t>
            </a:r>
            <a:r>
              <a:rPr lang="en-US" sz="1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-flash chip ESP8266</a:t>
            </a:r>
            <a:r>
              <a:rPr lang="en-US" sz="1400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 err="1" smtClean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Unduh</a:t>
            </a:r>
            <a:r>
              <a:rPr lang="en-US" sz="14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400" b="1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ESP8266Flasher.exe</a:t>
            </a:r>
            <a:r>
              <a:rPr lang="en-US" sz="1400" dirty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400" dirty="0" err="1" smtClean="0">
                <a:solidFill>
                  <a:srgbClr val="333333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endParaRPr lang="en-US" sz="1400" dirty="0" smtClean="0">
              <a:solidFill>
                <a:srgbClr val="333333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32bit</a:t>
            </a:r>
            <a:r>
              <a:rPr lang="en-US" sz="1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: </a:t>
            </a:r>
            <a:r>
              <a:rPr lang="en-US" sz="1400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3399CC"/>
                </a:solidFill>
                <a:latin typeface="+mj-lt"/>
                <a:ea typeface="Times New Roman" panose="02020603050405020304" pitchFamily="18" charset="0"/>
                <a:hlinkClick r:id="rId2"/>
              </a:rPr>
              <a:t>https</a:t>
            </a:r>
            <a:r>
              <a:rPr lang="en-US" sz="1400" dirty="0">
                <a:solidFill>
                  <a:srgbClr val="3399CC"/>
                </a:solidFill>
                <a:latin typeface="+mj-lt"/>
                <a:ea typeface="Times New Roman" panose="02020603050405020304" pitchFamily="18" charset="0"/>
                <a:hlinkClick r:id="rId2"/>
              </a:rPr>
              <a:t>://</a:t>
            </a:r>
            <a:r>
              <a:rPr lang="en-US" sz="1400" dirty="0" smtClean="0">
                <a:solidFill>
                  <a:srgbClr val="3399CC"/>
                </a:solidFill>
                <a:latin typeface="+mj-lt"/>
                <a:ea typeface="Times New Roman" panose="02020603050405020304" pitchFamily="18" charset="0"/>
                <a:hlinkClick r:id="rId2"/>
              </a:rPr>
              <a:t>github.com/nodemcu/nodemcu-flasher/tree/master/Win32/Release</a:t>
            </a:r>
            <a:endParaRPr lang="en-US" sz="1400" dirty="0" smtClean="0"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ts val="16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64bit</a:t>
            </a:r>
            <a:r>
              <a:rPr lang="en-US" sz="1400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: </a:t>
            </a:r>
            <a:r>
              <a:rPr lang="en-US" sz="1400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3399CC"/>
                </a:solidFill>
                <a:latin typeface="+mj-lt"/>
                <a:ea typeface="Times New Roman" panose="02020603050405020304" pitchFamily="18" charset="0"/>
                <a:hlinkClick r:id="rId3"/>
              </a:rPr>
              <a:t>https</a:t>
            </a:r>
            <a:r>
              <a:rPr lang="en-US" sz="1400" dirty="0">
                <a:solidFill>
                  <a:srgbClr val="3399CC"/>
                </a:solidFill>
                <a:latin typeface="+mj-lt"/>
                <a:ea typeface="Times New Roman" panose="02020603050405020304" pitchFamily="18" charset="0"/>
                <a:hlinkClick r:id="rId3"/>
              </a:rPr>
              <a:t>://</a:t>
            </a:r>
            <a:r>
              <a:rPr lang="en-US" sz="1400" dirty="0" smtClean="0">
                <a:solidFill>
                  <a:srgbClr val="3399CC"/>
                </a:solidFill>
                <a:latin typeface="+mj-lt"/>
                <a:ea typeface="Times New Roman" panose="02020603050405020304" pitchFamily="18" charset="0"/>
                <a:hlinkClick r:id="rId3"/>
              </a:rPr>
              <a:t>github.com/nodemcu/nodemcu-flasher/tree/master/Win64/Release</a:t>
            </a:r>
            <a:endParaRPr lang="en-US" sz="1400" dirty="0"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738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Salinan PPT Templat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1">
      <a:majorFont>
        <a:latin typeface="HP Simplified"/>
        <a:ea typeface=""/>
        <a:cs typeface=""/>
      </a:majorFont>
      <a:minorFont>
        <a:latin typeface="HP Simplifi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Salinan PPT Template</Template>
  <TotalTime>678</TotalTime>
  <Words>569</Words>
  <Application>Microsoft Office PowerPoint</Application>
  <PresentationFormat>On-screen Show (4:3)</PresentationFormat>
  <Paragraphs>124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Salinan PPT Template</vt:lpstr>
      <vt:lpstr>Slide 1</vt:lpstr>
      <vt:lpstr>Slide 2</vt:lpstr>
      <vt:lpstr>Slide 3</vt:lpstr>
      <vt:lpstr>NodeMCU ------- ESP8266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Hardy</dc:creator>
  <cp:lastModifiedBy>INA</cp:lastModifiedBy>
  <cp:revision>75</cp:revision>
  <dcterms:created xsi:type="dcterms:W3CDTF">2019-04-10T03:52:40Z</dcterms:created>
  <dcterms:modified xsi:type="dcterms:W3CDTF">2019-07-10T10:12:06Z</dcterms:modified>
</cp:coreProperties>
</file>