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0" r:id="rId3"/>
    <p:sldId id="287" r:id="rId4"/>
    <p:sldId id="268" r:id="rId5"/>
    <p:sldId id="305" r:id="rId6"/>
    <p:sldId id="283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60" r:id="rId25"/>
    <p:sldId id="294" r:id="rId26"/>
    <p:sldId id="295" r:id="rId27"/>
    <p:sldId id="293" r:id="rId28"/>
    <p:sldId id="284" r:id="rId29"/>
    <p:sldId id="296" r:id="rId30"/>
    <p:sldId id="297" r:id="rId31"/>
    <p:sldId id="288" r:id="rId32"/>
    <p:sldId id="291" r:id="rId33"/>
    <p:sldId id="262" r:id="rId34"/>
    <p:sldId id="263" r:id="rId35"/>
    <p:sldId id="289" r:id="rId36"/>
    <p:sldId id="264" r:id="rId37"/>
    <p:sldId id="280" r:id="rId38"/>
    <p:sldId id="281" r:id="rId39"/>
    <p:sldId id="265" r:id="rId40"/>
    <p:sldId id="282" r:id="rId41"/>
    <p:sldId id="25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90"/>
            <p14:sldId id="287"/>
            <p14:sldId id="268"/>
            <p14:sldId id="305"/>
            <p14:sldId id="283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60"/>
            <p14:sldId id="294"/>
            <p14:sldId id="295"/>
            <p14:sldId id="293"/>
            <p14:sldId id="284"/>
            <p14:sldId id="296"/>
            <p14:sldId id="297"/>
            <p14:sldId id="288"/>
            <p14:sldId id="291"/>
            <p14:sldId id="262"/>
            <p14:sldId id="263"/>
            <p14:sldId id="289"/>
            <p14:sldId id="264"/>
            <p14:sldId id="280"/>
            <p14:sldId id="281"/>
            <p14:sldId id="265"/>
            <p14:sldId id="282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8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E39DBC-BF39-4AA8-A8D4-8190CF567658}"/>
              </a:ext>
            </a:extLst>
          </p:cNvPr>
          <p:cNvSpPr/>
          <p:nvPr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103343"/>
            <a:ext cx="590012" cy="6150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8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i-F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mcu-buil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mcu/nodemcu-flasher/tree/master/Win64/Release" TargetMode="External"/><Relationship Id="rId2" Type="http://schemas.openxmlformats.org/officeDocument/2006/relationships/hyperlink" Target="https://github.com/nodemcu/nodemcu-flasher/tree/master/Win32/Rele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418810" y="1625257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DTS 2019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Internet of Things</a:t>
            </a:r>
          </a:p>
          <a:p>
            <a:pPr fontAlgn="base"/>
            <a:endParaRPr lang="en-US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Pertemuan-10</a:t>
            </a:r>
          </a:p>
          <a:p>
            <a:pPr fontAlgn="base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Mikrokontroler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al firmware NodeMC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35" y="1463040"/>
            <a:ext cx="5295265" cy="19788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123949" y="3441896"/>
            <a:ext cx="7829550" cy="78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ikon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Pengaturan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firmware yang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diunduh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endParaRPr lang="en-US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nstal firmware NodeMCU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48" y="4382086"/>
            <a:ext cx="5318125" cy="2178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123949" y="940552"/>
            <a:ext cx="5735637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Buka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ESP8266Flasher.exe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4525" y="1146991"/>
            <a:ext cx="7477125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port COM (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7)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nstal firmware nodemc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90" y="1983543"/>
            <a:ext cx="6823393" cy="2856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56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9149" y="978072"/>
            <a:ext cx="7667625" cy="78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Hubungkan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kabel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USB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modul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ditunjukkan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gambar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bawah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kemudian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klik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Flash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Koneksi NodeMCU dengan P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34" y="2156948"/>
            <a:ext cx="6163140" cy="332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2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391" y="1114019"/>
            <a:ext cx="7353300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Centang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hijau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firmware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dipasang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nstal firmware nodemc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84" y="1794705"/>
            <a:ext cx="5480050" cy="3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02005" y="5201733"/>
            <a:ext cx="7654925" cy="79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menyiapkan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ESP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firmware Node-MCU,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 </a:t>
            </a:r>
            <a:r>
              <a:rPr lang="en-US" sz="1600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(Integrated Development Environment) 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74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46488"/>
            <a:ext cx="8629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333333"/>
                </a:solidFill>
                <a:latin typeface="+mj-lt"/>
              </a:rPr>
              <a:t>Mari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kita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lihat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tentang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pengaturan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Arduino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IDE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NodeMCU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.  </a:t>
            </a:r>
            <a:r>
              <a:rPr lang="en-US" sz="1600" dirty="0" err="1" smtClean="0">
                <a:solidFill>
                  <a:srgbClr val="333333"/>
                </a:solidFill>
                <a:latin typeface="+mj-lt"/>
              </a:rPr>
              <a:t>Pertama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Unduh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Arduino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IDE  </a:t>
            </a:r>
            <a:r>
              <a:rPr lang="en-US" sz="1600" dirty="0">
                <a:solidFill>
                  <a:srgbClr val="3399CC"/>
                </a:solidFill>
                <a:latin typeface="+mj-lt"/>
                <a:hlinkClick r:id="rId2"/>
              </a:rPr>
              <a:t>https://www.arduino.cc/en/Main/Software</a:t>
            </a:r>
            <a:endParaRPr lang="en-US" sz="1600" dirty="0">
              <a:solidFill>
                <a:srgbClr val="333333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+mj-lt"/>
              </a:rPr>
              <a:t>Open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Arduino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IDE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Buka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File -&gt; 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</a:rPr>
              <a:t>Preferences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.</a:t>
            </a:r>
            <a:endParaRPr lang="en-US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46817"/>
            <a:ext cx="37623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1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625" y="899636"/>
            <a:ext cx="826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+mj-lt"/>
              </a:rPr>
              <a:t>Sekarang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jendela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Preferensi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,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Masukkan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tautan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di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bawah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ini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di URL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        </a:t>
            </a:r>
            <a:r>
              <a:rPr lang="en-US" sz="1600" dirty="0">
                <a:solidFill>
                  <a:srgbClr val="3399CC"/>
                </a:solidFill>
                <a:latin typeface="+mj-lt"/>
                <a:hlinkClick r:id="rId2"/>
              </a:rPr>
              <a:t>http://arduino.esp8266.com/stable/package_esp8266com_index.json</a:t>
            </a:r>
            <a:endParaRPr lang="en-US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614571"/>
            <a:ext cx="6843712" cy="42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90910"/>
            <a:ext cx="8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"/>
              </a:rPr>
              <a:t>Sekarang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tutup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jendela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Preferensi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dan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</a:t>
            </a:r>
            <a:r>
              <a:rPr lang="en-US" b="1" dirty="0" err="1">
                <a:solidFill>
                  <a:srgbClr val="333333"/>
                </a:solidFill>
                <a:latin typeface="Roboto"/>
              </a:rPr>
              <a:t>buka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 Tools -&gt; Board -&gt; Boards Manager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0242"/>
            <a:ext cx="8286750" cy="49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24" y="857161"/>
            <a:ext cx="8315325" cy="78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333333"/>
                </a:solidFill>
                <a:latin typeface="+mj-lt"/>
              </a:rPr>
              <a:t>Di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jendela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Boards Manager,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ketik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esp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di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kotak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pencarian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, esp8266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akan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tercantum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di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bawah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ini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.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Sekarang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pilih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versi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terbaru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board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dan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klik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install.</a:t>
            </a:r>
            <a:endParaRPr lang="en-US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8" y="1641928"/>
            <a:ext cx="8305801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74" y="1119485"/>
            <a:ext cx="8620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solidFill>
                  <a:srgbClr val="333333"/>
                </a:solidFill>
                <a:latin typeface="+mj-lt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pemasangan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board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selesai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,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buka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Tools-&gt; Board-&gt;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dan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pilih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NodeMCU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1.0 (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Modul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ESP-12E).</a:t>
            </a:r>
            <a:endParaRPr lang="en-US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566535"/>
            <a:ext cx="7405688" cy="43712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3873" y="5937796"/>
            <a:ext cx="7696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+mj-lt"/>
              </a:rPr>
              <a:t>Sekarang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IDE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Arduino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Anda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siap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NodeMCU</a:t>
            </a:r>
            <a:endParaRPr lang="en-US" sz="160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5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75" y="688539"/>
            <a:ext cx="8820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solidFill>
                  <a:srgbClr val="333333"/>
                </a:solidFill>
                <a:latin typeface="+mj-lt"/>
              </a:rPr>
              <a:t>Praktek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</a:rPr>
              <a:t> 1: </a:t>
            </a:r>
            <a:r>
              <a:rPr lang="en-US" sz="1600" b="1" dirty="0" err="1" smtClean="0">
                <a:solidFill>
                  <a:srgbClr val="333333"/>
                </a:solidFill>
                <a:latin typeface="+mj-lt"/>
              </a:rPr>
              <a:t>Uji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+mj-lt"/>
              </a:rPr>
              <a:t>coba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</a:rPr>
              <a:t> ESP8266</a:t>
            </a:r>
            <a:endParaRPr lang="en-US" sz="1600" b="1" dirty="0">
              <a:solidFill>
                <a:srgbClr val="333333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333333"/>
                </a:solidFill>
                <a:latin typeface="+mj-lt"/>
              </a:rPr>
              <a:t>Mari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kita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lihat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bagaimana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menulis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sketsa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cetak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serial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sederhana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menggunakan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Arduino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IDE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+mj-lt"/>
              </a:rPr>
              <a:t>NodeMCU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. </a:t>
            </a:r>
            <a:r>
              <a:rPr lang="en-US" sz="1600" dirty="0" err="1" smtClean="0">
                <a:solidFill>
                  <a:srgbClr val="333333"/>
                </a:solidFill>
                <a:latin typeface="+mj-lt"/>
              </a:rPr>
              <a:t>Pertama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hubungkan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Kit 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Development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PC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ditunjukkan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gambar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bawah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ini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343187"/>
            <a:ext cx="4424362" cy="39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087" y="2210510"/>
            <a:ext cx="3832844" cy="455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HP Simplified" panose="020B0606020204020204" pitchFamily="34" charset="0"/>
                <a:ea typeface="Times New Roman" panose="02020603050405020304" pitchFamily="18" charset="0"/>
              </a:rPr>
              <a:t>2</a:t>
            </a: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. </a:t>
            </a:r>
            <a:r>
              <a:rPr lang="en-US" dirty="0" err="1" smtClean="0"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 GPIO </a:t>
            </a:r>
            <a:r>
              <a:rPr lang="en-US" dirty="0" err="1">
                <a:latin typeface="HP Simplified" panose="020B0606020204020204" pitchFamily="34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HP Simplified" panose="020B0606020204020204" pitchFamily="34" charset="0"/>
                <a:ea typeface="Times New Roman" panose="02020603050405020304" pitchFamily="18" charset="0"/>
              </a:rPr>
              <a:t>Arduino</a:t>
            </a:r>
            <a:r>
              <a:rPr lang="en-US" dirty="0">
                <a:latin typeface="HP Simplified" panose="020B0606020204020204" pitchFamily="34" charset="0"/>
                <a:ea typeface="Times New Roman" panose="02020603050405020304" pitchFamily="18" charset="0"/>
              </a:rPr>
              <a:t> IDE</a:t>
            </a:r>
            <a:endParaRPr lang="en-US" sz="28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3829" y="2934757"/>
            <a:ext cx="4285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r>
              <a:rPr lang="en-US" dirty="0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ADC </a:t>
            </a:r>
            <a:r>
              <a:rPr lang="en-US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</a:t>
            </a:r>
            <a:endParaRPr lang="en-US" dirty="0">
              <a:latin typeface="HP Simplified" panose="020B0606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636" y="1611763"/>
            <a:ext cx="3668633" cy="455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1. Introduction </a:t>
            </a:r>
            <a:r>
              <a:rPr lang="en-US" dirty="0" err="1" smtClean="0"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 - ESP8266</a:t>
            </a:r>
            <a:endParaRPr lang="en-US" sz="28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141912" y="3714751"/>
            <a:ext cx="2702560" cy="2174866"/>
          </a:xfrm>
          <a:prstGeom prst="rect">
            <a:avLst/>
          </a:prstGeom>
        </p:spPr>
      </p:pic>
      <p:pic>
        <p:nvPicPr>
          <p:cNvPr id="12" name="Picture 11" descr="NodeMCU Dev Board / Kit v0.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4759376"/>
            <a:ext cx="2479675" cy="1573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89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899636"/>
            <a:ext cx="8877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333333"/>
                </a:solidFill>
                <a:latin typeface="+mj-lt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mengatur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Arduino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IDE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,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buka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Arduino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IDE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dan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tulis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sketsa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cetak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serial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sederhana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ditunjukkan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software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di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bawah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.</a:t>
            </a:r>
            <a:endParaRPr lang="en-US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9" y="1730633"/>
            <a:ext cx="7343775" cy="46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649" y="994886"/>
            <a:ext cx="9001125" cy="78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solidFill>
                  <a:srgbClr val="333333"/>
                </a:solidFill>
                <a:latin typeface="+mj-lt"/>
              </a:rPr>
              <a:t>Pastikan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Anda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telah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memilih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</a:rPr>
              <a:t>board 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yang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benar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ditunjukkan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gambar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bawah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. 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Juga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pastikan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bahwa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Anda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telah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memilih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port COM yang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sesuai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.</a:t>
            </a:r>
            <a:endParaRPr lang="en-US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085975"/>
            <a:ext cx="6991350" cy="37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74" y="1043285"/>
            <a:ext cx="8620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+mj-lt"/>
              </a:rPr>
              <a:t>Sekarang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kompilasi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&amp;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unggah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sketsa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tertulis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langsung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ke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Kit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Dev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mengklik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tombol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unggah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.</a:t>
            </a:r>
            <a:endParaRPr lang="en-US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1" y="1628060"/>
            <a:ext cx="8439150" cy="1557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4361" y="3362236"/>
            <a:ext cx="8234364" cy="78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333333"/>
                </a:solidFill>
                <a:latin typeface="+mj-lt"/>
              </a:rPr>
              <a:t>Sekarang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Klik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pada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opsi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Serial Monitor (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sudut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kanan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</a:rPr>
              <a:t>atas</a:t>
            </a:r>
            <a:r>
              <a:rPr lang="en-US" sz="1600" b="1" dirty="0">
                <a:solidFill>
                  <a:srgbClr val="333333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memeriksa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output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jendela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monitor serial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Arduino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 IDE.</a:t>
            </a:r>
            <a:endParaRPr lang="en-US" sz="1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99" y="4323841"/>
            <a:ext cx="4048125" cy="18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328737"/>
            <a:ext cx="6605588" cy="45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515" y="923300"/>
            <a:ext cx="8020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hip 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ESP8266 (chip yang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diaktifkan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Development Board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menjadikannya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Mari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Kit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pinout-nya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3" name="Picture 2" descr="NodeMCU Dev Kit v0.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3007677"/>
            <a:ext cx="3726180" cy="268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NodeMCU Dev Kit v0.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4350067"/>
            <a:ext cx="3857625" cy="2158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9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MCU Dev Board v0.9 Pinou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1" y="857250"/>
            <a:ext cx="7943849" cy="5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533900" y="419100"/>
            <a:ext cx="25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PinOut</a:t>
            </a:r>
            <a:r>
              <a:rPr lang="en-US" dirty="0" smtClean="0"/>
              <a:t> </a:t>
            </a:r>
            <a:r>
              <a:rPr lang="en-US" dirty="0" err="1" smtClean="0"/>
              <a:t>NodeMCU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9442" y="228600"/>
            <a:ext cx="25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PinOut</a:t>
            </a:r>
            <a:r>
              <a:rPr lang="en-US" dirty="0" smtClean="0"/>
              <a:t> </a:t>
            </a:r>
            <a:r>
              <a:rPr lang="en-US" dirty="0" err="1" smtClean="0"/>
              <a:t>NodeMCU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857250"/>
            <a:ext cx="7805738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775" y="95149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GPIO (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cs typeface="Times New Roman" panose="02020603050405020304" pitchFamily="18" charset="0"/>
              </a:rPr>
              <a:t>General Purpose Input Output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HP Simplified" panose="020B0606020204020204" pitchFamily="34" charset="0"/>
            </a:endParaRPr>
          </a:p>
          <a:p>
            <a:pPr marL="38100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boardnya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pinout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Kita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 /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LOW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PWM.</a:t>
            </a:r>
            <a:endParaRPr lang="en-US" sz="1600" dirty="0">
              <a:effectLst/>
              <a:latin typeface="HP Simplified" panose="020B0606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775" y="2844255"/>
            <a:ext cx="8267700" cy="78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ADC (</a:t>
            </a:r>
            <a:r>
              <a:rPr lang="en-US" sz="1600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Pengonversi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Analog </a:t>
            </a:r>
            <a:r>
              <a:rPr lang="en-US" sz="1600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Digital) (A0):</a:t>
            </a:r>
            <a:endParaRPr lang="en-US" sz="1600" dirty="0">
              <a:latin typeface="HP Simplified" panose="020B0606020204020204" pitchFamily="34" charset="0"/>
            </a:endParaRPr>
          </a:p>
          <a:p>
            <a:pPr marL="38100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pin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ADC.</a:t>
            </a:r>
            <a:endParaRPr lang="en-US" sz="1600" dirty="0">
              <a:effectLst/>
              <a:latin typeface="HP Simplified" panose="020B0606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3998357"/>
            <a:ext cx="8267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SPI (Serial Peripheral Interface):</a:t>
            </a:r>
            <a:endParaRPr lang="en-US" sz="1600" dirty="0">
              <a:latin typeface="HP Simplified" panose="020B0606020204020204" pitchFamily="34" charset="0"/>
            </a:endParaRPr>
          </a:p>
          <a:p>
            <a:pPr marL="361950" algn="just">
              <a:lnSpc>
                <a:spcPct val="150000"/>
              </a:lnSpc>
            </a:pP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Hardware SPI (HSPI)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SPI. 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SPI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Quad-SPI. 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berkemampuan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0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573" y="948288"/>
            <a:ext cx="78771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Pin I2C ( </a:t>
            </a:r>
            <a:r>
              <a:rPr lang="en-US" b="1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Inter Integrated Circuit</a:t>
            </a: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 ):</a:t>
            </a:r>
            <a:endParaRPr lang="en-US" dirty="0">
              <a:latin typeface="HP Simplified" panose="020B0606020204020204" pitchFamily="34" charset="0"/>
              <a:ea typeface="Cambria" panose="02040503050406030204" pitchFamily="18" charset="0"/>
            </a:endParaRPr>
          </a:p>
          <a:p>
            <a:pPr marL="361950" algn="just">
              <a:lnSpc>
                <a:spcPct val="150000"/>
              </a:lnSpc>
            </a:pP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dukungan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I2C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pin ESP8266 GPIO. 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fungsionalitas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internal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ESP-12E,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GPIO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I2C. 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lakukan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pengujian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GPIO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I2C</a:t>
            </a:r>
            <a:endParaRPr lang="en-US" dirty="0">
              <a:latin typeface="HP Simplified" panose="020B0606020204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699" y="3665741"/>
            <a:ext cx="7762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UART (Universal Asynchronous Receiver Transmitter):</a:t>
            </a:r>
            <a:endParaRPr lang="en-US" dirty="0">
              <a:latin typeface="HP Simplified" panose="020B0606020204020204" pitchFamily="34" charset="0"/>
            </a:endParaRPr>
          </a:p>
          <a:p>
            <a:pPr marL="3810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UART: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UART0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UART1. 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UART0 (RXD0 &amp; TXD0)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mengunggah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firmware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menggunakannya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mengunggah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firmware.</a:t>
            </a:r>
            <a:endParaRPr lang="en-US" dirty="0">
              <a:effectLst/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25" y="1034747"/>
            <a:ext cx="51911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Board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rgbClr val="2E74B5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9149" y="4000649"/>
            <a:ext cx="8000999" cy="1154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Ekstra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6 pin (MTDO, MTDI, SD_3, MTMS, MTCK, SD_2)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ESP-12E.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pin Quad SPI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flash.</a:t>
            </a:r>
            <a:endParaRPr lang="en-US" sz="16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150" y="2647630"/>
            <a:ext cx="6029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ESP-12 </a:t>
            </a:r>
            <a:endParaRPr lang="en-US" sz="1600" dirty="0" smtClean="0">
              <a:solidFill>
                <a:srgbClr val="33333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ESP-12E (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disempurnakan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9" y="1688254"/>
            <a:ext cx="5133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  CH341SER 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USB to Serial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  <a:p>
            <a:pPr marL="361950" lvl="1" indent="-36195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</a:pP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CP2102 USB to Serial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converter.</a:t>
            </a:r>
            <a:endParaRPr lang="en-US" sz="16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326" y="2408281"/>
            <a:ext cx="574195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sz="4000" b="1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Introduction to </a:t>
            </a:r>
            <a:r>
              <a:rPr lang="en-US" sz="4000" b="1" dirty="0" err="1" smtClean="0"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endParaRPr lang="en-US" sz="4000" b="1" dirty="0" smtClean="0"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lvl="0" algn="ctr">
              <a:spcAft>
                <a:spcPts val="0"/>
              </a:spcAft>
            </a:pPr>
            <a:r>
              <a:rPr lang="en-US" sz="4000" b="1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&amp;</a:t>
            </a:r>
          </a:p>
          <a:p>
            <a:pPr lvl="0" algn="ctr">
              <a:spcAft>
                <a:spcPts val="0"/>
              </a:spcAft>
            </a:pPr>
            <a:r>
              <a:rPr lang="en-US" sz="4000" b="1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Install Software ESP8266</a:t>
            </a:r>
            <a:endParaRPr lang="en-US" sz="4000" b="1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1928" y="778821"/>
            <a:ext cx="9167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ngkasan modul ES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895667"/>
            <a:ext cx="8524874" cy="554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04087" y="310892"/>
            <a:ext cx="34122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mbria" panose="02040503050406030204" pitchFamily="18" charset="0"/>
              </a:rPr>
              <a:t>Keluarga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mbria" panose="02040503050406030204" pitchFamily="18" charset="0"/>
              </a:rPr>
              <a:t> ESP8266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372" y="2236831"/>
            <a:ext cx="4472314" cy="18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err="1">
                <a:latin typeface="+mj-lt"/>
                <a:ea typeface="Times New Roman" panose="02020603050405020304" pitchFamily="18" charset="0"/>
              </a:rPr>
              <a:t>NodeMCU</a:t>
            </a:r>
            <a:r>
              <a:rPr lang="en-US" sz="40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GPIO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err="1" smtClean="0">
                <a:latin typeface="+mj-lt"/>
                <a:ea typeface="Times New Roman" panose="02020603050405020304" pitchFamily="18" charset="0"/>
              </a:rPr>
              <a:t>dengan</a:t>
            </a:r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+mj-lt"/>
                <a:ea typeface="Times New Roman" panose="02020603050405020304" pitchFamily="18" charset="0"/>
              </a:rPr>
              <a:t>Arduino</a:t>
            </a:r>
            <a:r>
              <a:rPr lang="en-US" sz="4000" b="1" dirty="0">
                <a:latin typeface="+mj-lt"/>
                <a:ea typeface="Times New Roman" panose="02020603050405020304" pitchFamily="18" charset="0"/>
              </a:rPr>
              <a:t> 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153" y="597846"/>
            <a:ext cx="9167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475" y="527894"/>
            <a:ext cx="74866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General-purpose input/output  (GPIO)</a:t>
            </a: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</a:t>
            </a:r>
            <a:r>
              <a:rPr lang="en-US" sz="14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in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pada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IC  </a:t>
            </a:r>
            <a:endParaRPr lang="en-US" sz="14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B</a:t>
            </a:r>
            <a:r>
              <a:rPr lang="en-US" sz="14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erupa</a:t>
            </a:r>
            <a:r>
              <a:rPr lang="en-US" sz="14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pin input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pin output, yang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perilakunya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dikontrol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saat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dijalankan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. </a:t>
            </a:r>
            <a:endParaRPr lang="en-US" sz="14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</a:t>
            </a:r>
            <a:r>
              <a:rPr lang="en-US" sz="14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iberi</a:t>
            </a:r>
            <a:r>
              <a:rPr lang="en-US" sz="14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nomor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berbeda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notasi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GPIO internal ESP8266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seperti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ditunjukkan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pada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tabel</a:t>
            </a:r>
            <a:r>
              <a:rPr lang="en-US" sz="14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bawah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. 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Misalnya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, pin D0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pada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kit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Dev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dipetakan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ke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pin 16 GPIO internal ESP8266.</a:t>
            </a:r>
            <a:endParaRPr lang="en-US" sz="1400" dirty="0">
              <a:effectLst/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579" y="2600324"/>
            <a:ext cx="3554095" cy="399097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74566"/>
              </p:ext>
            </p:extLst>
          </p:nvPr>
        </p:nvGraphicFramePr>
        <p:xfrm>
          <a:off x="4165282" y="2466971"/>
          <a:ext cx="4375785" cy="4264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5485"/>
                <a:gridCol w="2400300"/>
              </a:tblGrid>
              <a:tr h="379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Pin </a:t>
                      </a:r>
                      <a:r>
                        <a:rPr lang="en-US" sz="12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Nama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pada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Kit </a:t>
                      </a:r>
                      <a:r>
                        <a:rPr lang="en-US" sz="12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NodeMCU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ESP8266 </a:t>
                      </a:r>
                      <a:r>
                        <a:rPr lang="en-US" sz="12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Nomor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Pin GPIO Internal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GPIO16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GPIO14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GPIO12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GPIO13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GPIO15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D9 / RX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D10 / TX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D11 / SD2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97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D12 / SD3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GPIO10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0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" y="901660"/>
            <a:ext cx="79914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(1, 3, 9, 10)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Kit. </a:t>
            </a:r>
            <a:endParaRPr lang="en-US" sz="16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ystem on Chip 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6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flash. </a:t>
            </a:r>
            <a:endParaRPr lang="en-US" sz="16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ESP8266,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 pin GPIO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tersisa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1575" y="3832205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pin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dicadangkan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RX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TX,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 host.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menyisakan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pin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D0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D8.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RX, TX, SD2, SD3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internal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SD3 (D12)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merespon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GPIO/PWM/interrupt.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D0 / GPIO16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didukung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05" y="1503045"/>
            <a:ext cx="61962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 </a:t>
            </a:r>
            <a:r>
              <a:rPr lang="en-US" sz="1600" dirty="0" err="1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LED_Pin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= D4;   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declare LED pin on </a:t>
            </a:r>
            <a:r>
              <a:rPr lang="en-US" sz="1600" dirty="0" err="1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NodeMCU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Dev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Kit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FF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setup()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LED_Pin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OUTPUT);   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Initialize the LED pin as an output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loop()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LED_Pin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LOW); 	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Turn the LED on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delay(</a:t>
            </a:r>
            <a:r>
              <a:rPr lang="en-US" sz="1600" dirty="0" smtClean="0">
                <a:solidFill>
                  <a:srgbClr val="AD009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); 		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Wait for a second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LED_Pin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HIGH);	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Turn the LED off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delay(</a:t>
            </a:r>
            <a:r>
              <a:rPr lang="en-US" sz="1600" dirty="0" smtClean="0">
                <a:solidFill>
                  <a:srgbClr val="AD009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); 		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Wait for a second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HP Simplified" panose="020B0606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005" y="1034534"/>
            <a:ext cx="35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Sketsa</a:t>
            </a:r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LED Blink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52232" y="2867024"/>
            <a:ext cx="3554095" cy="39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5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2713081"/>
            <a:ext cx="4472314" cy="182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err="1">
                <a:latin typeface="+mj-lt"/>
                <a:ea typeface="Times New Roman" panose="02020603050405020304" pitchFamily="18" charset="0"/>
              </a:rPr>
              <a:t>NodeMCU</a:t>
            </a:r>
            <a:r>
              <a:rPr lang="en-US" sz="40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ADC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err="1" smtClean="0">
                <a:latin typeface="+mj-lt"/>
                <a:ea typeface="Times New Roman" panose="02020603050405020304" pitchFamily="18" charset="0"/>
              </a:rPr>
              <a:t>dengan</a:t>
            </a:r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+mj-lt"/>
                <a:ea typeface="Times New Roman" panose="02020603050405020304" pitchFamily="18" charset="0"/>
              </a:rPr>
              <a:t>Arduino</a:t>
            </a:r>
            <a:r>
              <a:rPr lang="en-US" sz="4000" b="1" dirty="0">
                <a:latin typeface="+mj-lt"/>
                <a:ea typeface="Times New Roman" panose="02020603050405020304" pitchFamily="18" charset="0"/>
              </a:rPr>
              <a:t> 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153" y="597846"/>
            <a:ext cx="9167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332" y="912154"/>
            <a:ext cx="38951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50000"/>
              </a:lnSpc>
              <a:spcAft>
                <a:spcPts val="0"/>
              </a:spcAft>
            </a:pPr>
            <a:r>
              <a:rPr lang="en-US" b="1" dirty="0" err="1" smtClean="0">
                <a:latin typeface="Cambria" panose="02040503050406030204" pitchFamily="18" charset="0"/>
                <a:ea typeface="Times New Roman" panose="02020603050405020304" pitchFamily="18" charset="0"/>
              </a:rPr>
              <a:t>NodeMCU</a:t>
            </a:r>
            <a:r>
              <a:rPr lang="en-US" b="1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</a:rPr>
              <a:t>ADC </a:t>
            </a:r>
            <a:r>
              <a:rPr lang="en-US" b="1" dirty="0" err="1">
                <a:latin typeface="Cambria" panose="02040503050406030204" pitchFamily="18" charset="0"/>
                <a:ea typeface="Times New Roman" panose="02020603050405020304" pitchFamily="18" charset="0"/>
              </a:rPr>
              <a:t>dengan</a:t>
            </a: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Times New Roman" panose="02020603050405020304" pitchFamily="18" charset="0"/>
              </a:rPr>
              <a:t>Arduino</a:t>
            </a: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</a:rPr>
              <a:t> IDE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1474" y="2518619"/>
            <a:ext cx="2521585" cy="3726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474" y="1419985"/>
            <a:ext cx="7781926" cy="78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ESP8266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ADC 10-bit internal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hanya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saluran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ADC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untuk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analog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perangkat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eksternal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3214" y="2864771"/>
            <a:ext cx="5229225" cy="3380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ESP8266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multipleks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baterai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6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mengaturnya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board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6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ADC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0 - 1.0V</a:t>
            </a:r>
            <a:endParaRPr lang="en-US" sz="1600" dirty="0">
              <a:latin typeface="HP Simplified" panose="020B0606020204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 ADC,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diukur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107 byte "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esp_init_data_default.bin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(0-127 byte) firmware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675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50" y="911453"/>
            <a:ext cx="840105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ke-107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 smtClean="0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esp_init_data_default.bin</a:t>
            </a:r>
            <a:r>
              <a:rPr lang="en-US" sz="1600" dirty="0" smtClean="0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0 - 127 byte)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"vdd33_const". 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0xFF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255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VDD ESP8266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HP Simplified" panose="020B0606020204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2449" y="2281044"/>
            <a:ext cx="2521585" cy="37261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4774" y="4287188"/>
            <a:ext cx="50196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ESP8266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1,8V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3,6V,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 "vdd33_const"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0,1V,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kisaran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"vdd33_const"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36.</a:t>
            </a:r>
            <a:endParaRPr lang="en-US" sz="1600" dirty="0">
              <a:latin typeface="HP Simplified" panose="020B0606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4774" y="2281044"/>
            <a:ext cx="5114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ADC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VDD ESP8266. </a:t>
            </a:r>
          </a:p>
        </p:txBody>
      </p:sp>
    </p:spTree>
    <p:extLst>
      <p:ext uri="{BB962C8B-B14F-4D97-AF65-F5344CB8AC3E}">
        <p14:creationId xmlns:p14="http://schemas.microsoft.com/office/powerpoint/2010/main" val="40592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550" y="767477"/>
            <a:ext cx="8420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1600" b="1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b="1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analogRead</a:t>
            </a:r>
            <a:r>
              <a:rPr lang="en-US" sz="1600" dirty="0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(A0)</a:t>
            </a:r>
            <a:endParaRPr lang="en-US" sz="16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Fungsi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eksternal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diterapkan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pin ADC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modul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ESP.getVcc</a:t>
            </a:r>
            <a:r>
              <a:rPr lang="en-US" sz="1600" dirty="0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Fungsi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VCC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modul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 Pin ADC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harus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dijaga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tetap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terhubung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Perhatikan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mode ADC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harus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diubah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sistem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sebelum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suplai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VCC.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mengubah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mode ADC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gunakan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ADC_MODE(mode</a:t>
            </a:r>
            <a:r>
              <a:rPr lang="en-US" sz="1600" dirty="0" smtClean="0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sesaat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#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sertakan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baris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sketsa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Anda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Mode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 </a:t>
            </a:r>
            <a:r>
              <a:rPr lang="en-US" sz="1600" dirty="0" smtClean="0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ADC_TOUT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eksternal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), </a:t>
            </a:r>
            <a:r>
              <a:rPr lang="en-US" sz="1600" dirty="0" smtClean="0">
                <a:solidFill>
                  <a:srgbClr val="C7254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ADC_VCC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sistem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). 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default,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eksternal</a:t>
            </a:r>
            <a:endParaRPr lang="en-US" sz="1600" dirty="0">
              <a:latin typeface="HP Simplified" panose="020B0606020204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5664044" y="3670458"/>
            <a:ext cx="2543172" cy="38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3880" y="4015769"/>
            <a:ext cx="32948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setup()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Serial.begin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AD009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9600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loop()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Serial.print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"ADC Value: "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Serial.println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analogRead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(A0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));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delay(</a:t>
            </a:r>
            <a:r>
              <a:rPr lang="en-US" sz="1600" dirty="0" smtClean="0">
                <a:solidFill>
                  <a:srgbClr val="AD009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300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7495" y="2143900"/>
            <a:ext cx="37126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ADC_MODE(ADC_VCC);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setup()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Serial.begin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AD009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9600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loop()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Serial.print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"System voltage(mV): "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Serial.println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ESP.getVcc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());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delay(</a:t>
            </a:r>
            <a:r>
              <a:rPr lang="en-US" sz="1600" dirty="0" smtClean="0">
                <a:solidFill>
                  <a:srgbClr val="AD009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300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847144" y="567930"/>
            <a:ext cx="2697567" cy="32381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8005" y="3535769"/>
            <a:ext cx="3875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Sketsa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solidFill>
                <a:srgbClr val="33333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eksternal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1135" y="1560909"/>
            <a:ext cx="4572000" cy="3558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Sketsa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0" y="419229"/>
            <a:ext cx="5438775" cy="682624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NodeMCU</a:t>
            </a: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------- ESP8266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 descr="NodeMCU Dev Board / Kit v0.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" y="860554"/>
            <a:ext cx="2479675" cy="157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49" y="2434084"/>
            <a:ext cx="2702560" cy="16490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29075" y="188404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firmware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open source 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 yang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ESP8266,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kerasnya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diedit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dimodifikasi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HP Simplified" panose="020B0606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7425" y="4045387"/>
            <a:ext cx="6162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Wifi"/>
              </a:rPr>
              <a:t>Wi-Fi</a:t>
            </a:r>
            <a:r>
              <a:rPr lang="en-US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TCP/IP. </a:t>
            </a:r>
            <a:endParaRPr lang="en-US" dirty="0">
              <a:latin typeface="HP Simplified" panose="020B0606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3925" y="5235658"/>
            <a:ext cx="6915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 </a:t>
            </a:r>
            <a:r>
              <a:rPr lang="en-US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Analog (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A0)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 (D0-D8).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serial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UART, SPI, I2C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dirty="0"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640211"/>
            <a:ext cx="4264025" cy="334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92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0999" y="796993"/>
            <a:ext cx="8162925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datasheet ESP8266,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TOUT (pin ADC ESP8266)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mengambang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sambil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ADC. 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5024" y="3039596"/>
            <a:ext cx="3981450" cy="2948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Kit, pin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pembagi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resistor (100Kohm &amp;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220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Kohm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(0-3.3V)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" dirty="0"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0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074" y="1067998"/>
            <a:ext cx="7972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serial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 I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Magnetometer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HMC5883,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MPU-6050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Gyro meter +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Akselerometer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RTC,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GPS,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sentuh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SD,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HP Simplified" panose="020B0606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074" y="3376322"/>
            <a:ext cx="59150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Bagaimana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cara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menulis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kode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 smtClean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3937" y="4021401"/>
            <a:ext cx="7124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ESPlorer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IDE</a:t>
            </a:r>
            <a:endParaRPr lang="en-US" sz="2000" dirty="0">
              <a:latin typeface="HP Simplified" panose="020B0606020204020204" pitchFamily="34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3937" y="4402855"/>
            <a:ext cx="36536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endParaRPr lang="en-US" sz="2000" dirty="0">
              <a:solidFill>
                <a:srgbClr val="2E74B5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074" y="4905679"/>
            <a:ext cx="76357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Memulai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dengan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endParaRPr lang="en-US" b="1" dirty="0" smtClean="0">
              <a:solidFill>
                <a:srgbClr val="000000"/>
              </a:solidFill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1112" y="5688006"/>
            <a:ext cx="72913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Mengunduh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 firmware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buka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  </a:t>
            </a:r>
            <a:r>
              <a:rPr lang="en-US" u="sng" dirty="0">
                <a:solidFill>
                  <a:srgbClr val="3399CC"/>
                </a:solidFill>
                <a:latin typeface="HP Simplified" panose="020B0606020204020204" pitchFamily="34" charset="0"/>
                <a:ea typeface="Cambria" panose="02040503050406030204" pitchFamily="18" charset="0"/>
                <a:hlinkClick r:id="rId2"/>
              </a:rPr>
              <a:t>https://nodemcu-build.com/</a:t>
            </a:r>
            <a:endParaRPr lang="en-US" sz="2400" b="1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ukkan Jendela Emai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3" y="1275397"/>
            <a:ext cx="5584190" cy="26587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45511" y="899449"/>
            <a:ext cx="2747804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5511" y="4178705"/>
            <a:ext cx="2528641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branch to build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ilih cabang untuk membangun jendel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80" y="4620260"/>
            <a:ext cx="5582285" cy="2037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5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0657" y="975827"/>
            <a:ext cx="3834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1622842"/>
            <a:ext cx="73533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750"/>
              </a:spcAft>
            </a:pPr>
            <a:r>
              <a:rPr lang="en-US" b="1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Misalnya</a:t>
            </a:r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ingin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sensor analog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pilih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model ADC yang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menyediakan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akses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ADC built-in.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Pilih modul untuk dimasukkan jendel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428875"/>
            <a:ext cx="7302500" cy="4021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6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74" y="845102"/>
            <a:ext cx="787717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opsi</a:t>
            </a:r>
            <a:r>
              <a:rPr lang="en-US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TLS / SSL, men-debug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FatFS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ditunjukkan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Jendela pilihan lain-lai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7" y="1647824"/>
            <a:ext cx="7452042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41614" y="4259130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endParaRPr lang="en-US" dirty="0"/>
          </a:p>
        </p:txBody>
      </p:sp>
      <p:pic>
        <p:nvPicPr>
          <p:cNvPr id="5" name="Picture 4" descr="Mulai jendela Buil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" y="4982343"/>
            <a:ext cx="4853940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8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399" y="947635"/>
            <a:ext cx="7848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build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tautan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mengunduh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firmware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tautan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mengunduhnya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tautan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 firmware,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integer.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Unduh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bin firmware, firmware integer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floating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unduh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bin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firmware, 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firmware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floating.</a:t>
            </a:r>
            <a:endParaRPr lang="en-US" sz="1600" dirty="0">
              <a:solidFill>
                <a:srgbClr val="333333"/>
              </a:solidFill>
              <a:effectLst/>
              <a:latin typeface="HP Simplified" panose="020B0606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174" y="4218652"/>
            <a:ext cx="82581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Kita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perlu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menginstal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di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atas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firmware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khusus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diunduh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pada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chip ESP8266. Ada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alat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disebut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ESP8266Flasher yang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mem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-flash chip ESP8266</a:t>
            </a: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Unduh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ESP8266Flasher.exe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 err="1" smtClean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endParaRPr lang="en-US" sz="1400" dirty="0" smtClean="0">
              <a:solidFill>
                <a:srgbClr val="33333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32bit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: </a:t>
            </a: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2"/>
              </a:rPr>
              <a:t>https</a:t>
            </a:r>
            <a:r>
              <a:rPr lang="en-US" sz="1400" dirty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2"/>
              </a:rPr>
              <a:t>://</a:t>
            </a:r>
            <a:r>
              <a:rPr lang="en-US" sz="1400" dirty="0" smtClean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2"/>
              </a:rPr>
              <a:t>github.com/nodemcu/nodemcu-flasher/tree/master/Win32/Release</a:t>
            </a:r>
            <a:endParaRPr lang="en-US" sz="1400" dirty="0" smtClean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64bit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: </a:t>
            </a: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3"/>
              </a:rPr>
              <a:t>https</a:t>
            </a:r>
            <a:r>
              <a:rPr lang="en-US" sz="1400" dirty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3"/>
              </a:rPr>
              <a:t>://</a:t>
            </a:r>
            <a:r>
              <a:rPr lang="en-US" sz="1400" dirty="0" smtClean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3"/>
              </a:rPr>
              <a:t>github.com/nodemcu/nodemcu-flasher/tree/master/Win64/Release</a:t>
            </a:r>
            <a:endParaRPr lang="en-US" sz="14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alinan PPT Temp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HP Simplified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Salinan PPT Template</Template>
  <TotalTime>661</TotalTime>
  <Words>977</Words>
  <Application>Microsoft Office PowerPoint</Application>
  <PresentationFormat>On-screen Show (4:3)</PresentationFormat>
  <Paragraphs>207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</vt:lpstr>
      <vt:lpstr>Courier New</vt:lpstr>
      <vt:lpstr>HP Simplified</vt:lpstr>
      <vt:lpstr>HP Simplified Light</vt:lpstr>
      <vt:lpstr>Roboto</vt:lpstr>
      <vt:lpstr>Symbol</vt:lpstr>
      <vt:lpstr>Times New Roman</vt:lpstr>
      <vt:lpstr>Salinan PPT Template</vt:lpstr>
      <vt:lpstr>PowerPoint Presentation</vt:lpstr>
      <vt:lpstr>PowerPoint Presentation</vt:lpstr>
      <vt:lpstr>PowerPoint Presentation</vt:lpstr>
      <vt:lpstr>NodeMCU ------- ESP8266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Rachmad Setiawan</cp:lastModifiedBy>
  <cp:revision>71</cp:revision>
  <dcterms:created xsi:type="dcterms:W3CDTF">2019-04-10T03:52:40Z</dcterms:created>
  <dcterms:modified xsi:type="dcterms:W3CDTF">2019-06-20T14:00:35Z</dcterms:modified>
</cp:coreProperties>
</file>