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34" name="PlaceHolder 2"/>
          <p:cNvSpPr>
            <a:spLocks noGrp="1"/>
          </p:cNvSpPr>
          <p:nvPr>
            <p:ph type="body"/>
          </p:nvPr>
        </p:nvSpPr>
        <p:spPr>
          <a:xfrm>
            <a:off x="628560" y="182556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35" name="PlaceHolder 3"/>
          <p:cNvSpPr>
            <a:spLocks noGrp="1"/>
          </p:cNvSpPr>
          <p:nvPr>
            <p:ph type="body"/>
          </p:nvPr>
        </p:nvSpPr>
        <p:spPr>
          <a:xfrm>
            <a:off x="628560" y="409824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37"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38"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39" name="PlaceHolder 4"/>
          <p:cNvSpPr>
            <a:spLocks noGrp="1"/>
          </p:cNvSpPr>
          <p:nvPr>
            <p:ph type="body"/>
          </p:nvPr>
        </p:nvSpPr>
        <p:spPr>
          <a:xfrm>
            <a:off x="49917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40" name="PlaceHolder 5"/>
          <p:cNvSpPr>
            <a:spLocks noGrp="1"/>
          </p:cNvSpPr>
          <p:nvPr>
            <p:ph type="body"/>
          </p:nvPr>
        </p:nvSpPr>
        <p:spPr>
          <a:xfrm>
            <a:off x="6285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42" name="PlaceHolder 2"/>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43" name="PlaceHolder 3"/>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pic>
        <p:nvPicPr>
          <p:cNvPr id="44" name="Picture 43"/>
          <p:cNvPicPr/>
          <p:nvPr/>
        </p:nvPicPr>
        <p:blipFill>
          <a:blip r:embed="rId2"/>
          <a:stretch/>
        </p:blipFill>
        <p:spPr>
          <a:xfrm>
            <a:off x="2159280" y="1825560"/>
            <a:ext cx="5452920" cy="4350960"/>
          </a:xfrm>
          <a:prstGeom prst="rect">
            <a:avLst/>
          </a:prstGeom>
          <a:ln>
            <a:noFill/>
          </a:ln>
        </p:spPr>
      </p:pic>
      <p:pic>
        <p:nvPicPr>
          <p:cNvPr id="45" name="Picture 44"/>
          <p:cNvPicPr/>
          <p:nvPr/>
        </p:nvPicPr>
        <p:blipFill>
          <a:blip r:embed="rId2"/>
          <a:stretch/>
        </p:blipFill>
        <p:spPr>
          <a:xfrm>
            <a:off x="21592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59" name="PlaceHolder 2"/>
          <p:cNvSpPr>
            <a:spLocks noGrp="1"/>
          </p:cNvSpPr>
          <p:nvPr>
            <p:ph type="subTitle"/>
          </p:nvPr>
        </p:nvSpPr>
        <p:spPr>
          <a:xfrm>
            <a:off x="628560" y="1825560"/>
            <a:ext cx="851508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61" name="PlaceHolder 2"/>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63" name="PlaceHolder 2"/>
          <p:cNvSpPr>
            <a:spLocks noGrp="1"/>
          </p:cNvSpPr>
          <p:nvPr>
            <p:ph type="body"/>
          </p:nvPr>
        </p:nvSpPr>
        <p:spPr>
          <a:xfrm>
            <a:off x="6285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64" name="PlaceHolder 3"/>
          <p:cNvSpPr>
            <a:spLocks noGrp="1"/>
          </p:cNvSpPr>
          <p:nvPr>
            <p:ph type="body"/>
          </p:nvPr>
        </p:nvSpPr>
        <p:spPr>
          <a:xfrm>
            <a:off x="49917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28560" y="739440"/>
            <a:ext cx="8515080" cy="440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68"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69" name="PlaceHolder 3"/>
          <p:cNvSpPr>
            <a:spLocks noGrp="1"/>
          </p:cNvSpPr>
          <p:nvPr>
            <p:ph type="body"/>
          </p:nvPr>
        </p:nvSpPr>
        <p:spPr>
          <a:xfrm>
            <a:off x="6285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70" name="PlaceHolder 4"/>
          <p:cNvSpPr>
            <a:spLocks noGrp="1"/>
          </p:cNvSpPr>
          <p:nvPr>
            <p:ph type="body"/>
          </p:nvPr>
        </p:nvSpPr>
        <p:spPr>
          <a:xfrm>
            <a:off x="49917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13" name="PlaceHolder 2"/>
          <p:cNvSpPr>
            <a:spLocks noGrp="1"/>
          </p:cNvSpPr>
          <p:nvPr>
            <p:ph type="subTitle"/>
          </p:nvPr>
        </p:nvSpPr>
        <p:spPr>
          <a:xfrm>
            <a:off x="628560" y="1825560"/>
            <a:ext cx="851508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72" name="PlaceHolder 2"/>
          <p:cNvSpPr>
            <a:spLocks noGrp="1"/>
          </p:cNvSpPr>
          <p:nvPr>
            <p:ph type="body"/>
          </p:nvPr>
        </p:nvSpPr>
        <p:spPr>
          <a:xfrm>
            <a:off x="6285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73"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74" name="PlaceHolder 4"/>
          <p:cNvSpPr>
            <a:spLocks noGrp="1"/>
          </p:cNvSpPr>
          <p:nvPr>
            <p:ph type="body"/>
          </p:nvPr>
        </p:nvSpPr>
        <p:spPr>
          <a:xfrm>
            <a:off x="49917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76"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77"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78" name="PlaceHolder 4"/>
          <p:cNvSpPr>
            <a:spLocks noGrp="1"/>
          </p:cNvSpPr>
          <p:nvPr>
            <p:ph type="body"/>
          </p:nvPr>
        </p:nvSpPr>
        <p:spPr>
          <a:xfrm>
            <a:off x="628560" y="409824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80" name="PlaceHolder 2"/>
          <p:cNvSpPr>
            <a:spLocks noGrp="1"/>
          </p:cNvSpPr>
          <p:nvPr>
            <p:ph type="body"/>
          </p:nvPr>
        </p:nvSpPr>
        <p:spPr>
          <a:xfrm>
            <a:off x="628560" y="182556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81" name="PlaceHolder 3"/>
          <p:cNvSpPr>
            <a:spLocks noGrp="1"/>
          </p:cNvSpPr>
          <p:nvPr>
            <p:ph type="body"/>
          </p:nvPr>
        </p:nvSpPr>
        <p:spPr>
          <a:xfrm>
            <a:off x="628560" y="409824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83"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84"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85" name="PlaceHolder 4"/>
          <p:cNvSpPr>
            <a:spLocks noGrp="1"/>
          </p:cNvSpPr>
          <p:nvPr>
            <p:ph type="body"/>
          </p:nvPr>
        </p:nvSpPr>
        <p:spPr>
          <a:xfrm>
            <a:off x="49917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86" name="PlaceHolder 5"/>
          <p:cNvSpPr>
            <a:spLocks noGrp="1"/>
          </p:cNvSpPr>
          <p:nvPr>
            <p:ph type="body"/>
          </p:nvPr>
        </p:nvSpPr>
        <p:spPr>
          <a:xfrm>
            <a:off x="6285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88" name="PlaceHolder 2"/>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89" name="PlaceHolder 3"/>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pic>
        <p:nvPicPr>
          <p:cNvPr id="90" name="Picture 89"/>
          <p:cNvPicPr/>
          <p:nvPr/>
        </p:nvPicPr>
        <p:blipFill>
          <a:blip r:embed="rId2"/>
          <a:stretch/>
        </p:blipFill>
        <p:spPr>
          <a:xfrm>
            <a:off x="2159280" y="1825560"/>
            <a:ext cx="5452920" cy="4350960"/>
          </a:xfrm>
          <a:prstGeom prst="rect">
            <a:avLst/>
          </a:prstGeom>
          <a:ln>
            <a:noFill/>
          </a:ln>
        </p:spPr>
      </p:pic>
      <p:pic>
        <p:nvPicPr>
          <p:cNvPr id="91" name="Picture 90"/>
          <p:cNvPicPr/>
          <p:nvPr/>
        </p:nvPicPr>
        <p:blipFill>
          <a:blip r:embed="rId2"/>
          <a:stretch/>
        </p:blipFill>
        <p:spPr>
          <a:xfrm>
            <a:off x="21592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15" name="PlaceHolder 2"/>
          <p:cNvSpPr>
            <a:spLocks noGrp="1"/>
          </p:cNvSpPr>
          <p:nvPr>
            <p:ph type="body"/>
          </p:nvPr>
        </p:nvSpPr>
        <p:spPr>
          <a:xfrm>
            <a:off x="628560" y="1825560"/>
            <a:ext cx="851508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17" name="PlaceHolder 2"/>
          <p:cNvSpPr>
            <a:spLocks noGrp="1"/>
          </p:cNvSpPr>
          <p:nvPr>
            <p:ph type="body"/>
          </p:nvPr>
        </p:nvSpPr>
        <p:spPr>
          <a:xfrm>
            <a:off x="6285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18" name="PlaceHolder 3"/>
          <p:cNvSpPr>
            <a:spLocks noGrp="1"/>
          </p:cNvSpPr>
          <p:nvPr>
            <p:ph type="body"/>
          </p:nvPr>
        </p:nvSpPr>
        <p:spPr>
          <a:xfrm>
            <a:off x="49917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28560" y="739440"/>
            <a:ext cx="8515080" cy="440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22"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23" name="PlaceHolder 3"/>
          <p:cNvSpPr>
            <a:spLocks noGrp="1"/>
          </p:cNvSpPr>
          <p:nvPr>
            <p:ph type="body"/>
          </p:nvPr>
        </p:nvSpPr>
        <p:spPr>
          <a:xfrm>
            <a:off x="6285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24" name="PlaceHolder 4"/>
          <p:cNvSpPr>
            <a:spLocks noGrp="1"/>
          </p:cNvSpPr>
          <p:nvPr>
            <p:ph type="body"/>
          </p:nvPr>
        </p:nvSpPr>
        <p:spPr>
          <a:xfrm>
            <a:off x="49917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26" name="PlaceHolder 2"/>
          <p:cNvSpPr>
            <a:spLocks noGrp="1"/>
          </p:cNvSpPr>
          <p:nvPr>
            <p:ph type="body"/>
          </p:nvPr>
        </p:nvSpPr>
        <p:spPr>
          <a:xfrm>
            <a:off x="628560" y="1825560"/>
            <a:ext cx="4155120" cy="435096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27"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28" name="PlaceHolder 4"/>
          <p:cNvSpPr>
            <a:spLocks noGrp="1"/>
          </p:cNvSpPr>
          <p:nvPr>
            <p:ph type="body"/>
          </p:nvPr>
        </p:nvSpPr>
        <p:spPr>
          <a:xfrm>
            <a:off x="4991760" y="409824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739440"/>
            <a:ext cx="8515080" cy="950760"/>
          </a:xfrm>
          <a:prstGeom prst="rect">
            <a:avLst/>
          </a:prstGeom>
        </p:spPr>
        <p:txBody>
          <a:bodyPr lIns="0" tIns="0" rIns="0" bIns="0" anchor="ctr"/>
          <a:lstStyle/>
          <a:p>
            <a:endParaRPr lang="en-US" sz="1800" b="0" strike="noStrike" spc="-1">
              <a:solidFill>
                <a:srgbClr val="000000"/>
              </a:solidFill>
              <a:uFill>
                <a:solidFill>
                  <a:srgbClr val="FFFFFF"/>
                </a:solidFill>
              </a:uFill>
              <a:latin typeface="HP Simplified Light"/>
            </a:endParaRPr>
          </a:p>
        </p:txBody>
      </p:sp>
      <p:sp>
        <p:nvSpPr>
          <p:cNvPr id="30" name="PlaceHolder 2"/>
          <p:cNvSpPr>
            <a:spLocks noGrp="1"/>
          </p:cNvSpPr>
          <p:nvPr>
            <p:ph type="body"/>
          </p:nvPr>
        </p:nvSpPr>
        <p:spPr>
          <a:xfrm>
            <a:off x="6285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31" name="PlaceHolder 3"/>
          <p:cNvSpPr>
            <a:spLocks noGrp="1"/>
          </p:cNvSpPr>
          <p:nvPr>
            <p:ph type="body"/>
          </p:nvPr>
        </p:nvSpPr>
        <p:spPr>
          <a:xfrm>
            <a:off x="4991760" y="1825560"/>
            <a:ext cx="415512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
        <p:nvSpPr>
          <p:cNvPr id="32" name="PlaceHolder 4"/>
          <p:cNvSpPr>
            <a:spLocks noGrp="1"/>
          </p:cNvSpPr>
          <p:nvPr>
            <p:ph type="body"/>
          </p:nvPr>
        </p:nvSpPr>
        <p:spPr>
          <a:xfrm>
            <a:off x="628560" y="4098240"/>
            <a:ext cx="8515080" cy="2075040"/>
          </a:xfrm>
          <a:prstGeom prst="rect">
            <a:avLst/>
          </a:prstGeom>
        </p:spPr>
        <p:txBody>
          <a:bodyPr lIns="0" tIns="0" rIns="0" bIns="0"/>
          <a:lstStyle/>
          <a:p>
            <a:endParaRPr lang="en-US" sz="2800" b="0" strike="noStrike" spc="-1">
              <a:solidFill>
                <a:srgbClr val="000000"/>
              </a:solidFill>
              <a:uFill>
                <a:solidFill>
                  <a:srgbClr val="FFFFFF"/>
                </a:solidFill>
              </a:uFill>
              <a:latin typeface="HP Simplifie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6"/>
          <p:cNvPicPr/>
          <p:nvPr/>
        </p:nvPicPr>
        <p:blipFill>
          <a:blip r:embed="rId14"/>
          <a:srcRect l="42220" r="2425"/>
          <a:stretch/>
        </p:blipFill>
        <p:spPr>
          <a:xfrm>
            <a:off x="4195080" y="0"/>
            <a:ext cx="5061240" cy="6857640"/>
          </a:xfrm>
          <a:prstGeom prst="rect">
            <a:avLst/>
          </a:prstGeom>
          <a:ln>
            <a:noFill/>
          </a:ln>
        </p:spPr>
      </p:pic>
      <p:sp>
        <p:nvSpPr>
          <p:cNvPr id="13" name="CustomShape 1"/>
          <p:cNvSpPr/>
          <p:nvPr/>
        </p:nvSpPr>
        <p:spPr>
          <a:xfrm>
            <a:off x="-13320" y="741960"/>
            <a:ext cx="9289440" cy="59763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pic>
        <p:nvPicPr>
          <p:cNvPr id="2" name="Picture 7"/>
          <p:cNvPicPr/>
          <p:nvPr/>
        </p:nvPicPr>
        <p:blipFill>
          <a:blip r:embed="rId15"/>
          <a:srcRect l="10118" t="28598" r="7374" b="32332"/>
          <a:stretch/>
        </p:blipFill>
        <p:spPr>
          <a:xfrm>
            <a:off x="2437560" y="-32040"/>
            <a:ext cx="1590840" cy="753480"/>
          </a:xfrm>
          <a:prstGeom prst="rect">
            <a:avLst/>
          </a:prstGeom>
          <a:ln>
            <a:noFill/>
          </a:ln>
        </p:spPr>
      </p:pic>
      <p:sp>
        <p:nvSpPr>
          <p:cNvPr id="3" name="CustomShape 2"/>
          <p:cNvSpPr/>
          <p:nvPr/>
        </p:nvSpPr>
        <p:spPr>
          <a:xfrm>
            <a:off x="0" y="-32040"/>
            <a:ext cx="1514160" cy="7534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a:solidFill>
                  <a:srgbClr val="FF0000"/>
                </a:solidFill>
                <a:uFill>
                  <a:solidFill>
                    <a:srgbClr val="FFFFFF"/>
                  </a:solidFill>
                </a:uFill>
                <a:latin typeface="HP Simplified Light"/>
              </a:rPr>
              <a:t>LOGO</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FF0000"/>
                </a:solidFill>
                <a:uFill>
                  <a:solidFill>
                    <a:srgbClr val="FFFFFF"/>
                  </a:solidFill>
                </a:uFill>
                <a:latin typeface="HP Simplified Light"/>
              </a:rPr>
              <a:t>UNIV/POLTEK</a:t>
            </a:r>
            <a:endParaRPr lang="en-US" sz="1800" b="0" strike="noStrike" spc="-1">
              <a:solidFill>
                <a:srgbClr val="000000"/>
              </a:solidFill>
              <a:uFill>
                <a:solidFill>
                  <a:srgbClr val="FFFFFF"/>
                </a:solidFill>
              </a:uFill>
              <a:latin typeface="Arial"/>
            </a:endParaRPr>
          </a:p>
        </p:txBody>
      </p:sp>
      <p:pic>
        <p:nvPicPr>
          <p:cNvPr id="4" name="Picture 9"/>
          <p:cNvPicPr/>
          <p:nvPr/>
        </p:nvPicPr>
        <p:blipFill>
          <a:blip r:embed="rId16"/>
          <a:stretch/>
        </p:blipFill>
        <p:spPr>
          <a:xfrm>
            <a:off x="1680840" y="103320"/>
            <a:ext cx="589680" cy="614880"/>
          </a:xfrm>
          <a:prstGeom prst="rect">
            <a:avLst/>
          </a:prstGeom>
          <a:ln>
            <a:noFill/>
          </a:ln>
        </p:spPr>
      </p:pic>
      <p:pic>
        <p:nvPicPr>
          <p:cNvPr id="5" name="Picture 11"/>
          <p:cNvPicPr/>
          <p:nvPr/>
        </p:nvPicPr>
        <p:blipFill>
          <a:blip r:embed="rId17"/>
          <a:stretch/>
        </p:blipFill>
        <p:spPr>
          <a:xfrm>
            <a:off x="72000" y="6592320"/>
            <a:ext cx="215640" cy="215640"/>
          </a:xfrm>
          <a:prstGeom prst="rect">
            <a:avLst/>
          </a:prstGeom>
          <a:ln>
            <a:noFill/>
          </a:ln>
        </p:spPr>
      </p:pic>
      <p:sp>
        <p:nvSpPr>
          <p:cNvPr id="6" name="CustomShape 3"/>
          <p:cNvSpPr/>
          <p:nvPr/>
        </p:nvSpPr>
        <p:spPr>
          <a:xfrm>
            <a:off x="249120" y="651096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digitalent.kominfo.go.id</a:t>
            </a:r>
            <a:endParaRPr lang="en-US" sz="1800" b="0" strike="noStrike" spc="-1">
              <a:solidFill>
                <a:srgbClr val="000000"/>
              </a:solidFill>
              <a:uFill>
                <a:solidFill>
                  <a:srgbClr val="FFFFFF"/>
                </a:solidFill>
              </a:uFill>
              <a:latin typeface="Arial"/>
            </a:endParaRPr>
          </a:p>
        </p:txBody>
      </p:sp>
      <p:sp>
        <p:nvSpPr>
          <p:cNvPr id="7" name="PlaceHolder 4"/>
          <p:cNvSpPr>
            <a:spLocks noGrp="1"/>
          </p:cNvSpPr>
          <p:nvPr>
            <p:ph type="title"/>
          </p:nvPr>
        </p:nvSpPr>
        <p:spPr>
          <a:xfrm>
            <a:off x="685800" y="1122480"/>
            <a:ext cx="7772040" cy="2387160"/>
          </a:xfrm>
          <a:prstGeom prst="rect">
            <a:avLst/>
          </a:prstGeom>
        </p:spPr>
        <p:txBody>
          <a:bodyPr anchor="b"/>
          <a:lstStyle/>
          <a:p>
            <a:pPr algn="ctr">
              <a:lnSpc>
                <a:spcPct val="100000"/>
              </a:lnSpc>
            </a:pPr>
            <a:r>
              <a:rPr lang="en-US" sz="6000" b="1" strike="noStrike" spc="-1">
                <a:solidFill>
                  <a:srgbClr val="000099"/>
                </a:solidFill>
                <a:uFill>
                  <a:solidFill>
                    <a:srgbClr val="FFFFFF"/>
                  </a:solidFill>
                </a:uFill>
                <a:latin typeface="HP Simplified"/>
              </a:rPr>
              <a:t>Click to edit Master title style</a:t>
            </a:r>
            <a:endParaRPr lang="en-US" sz="1800" b="0" strike="noStrike" spc="-1">
              <a:solidFill>
                <a:srgbClr val="000000"/>
              </a:solidFill>
              <a:uFill>
                <a:solidFill>
                  <a:srgbClr val="FFFFFF"/>
                </a:solidFill>
              </a:uFill>
              <a:latin typeface="HP Simplified Light"/>
            </a:endParaRPr>
          </a:p>
        </p:txBody>
      </p:sp>
      <p:sp>
        <p:nvSpPr>
          <p:cNvPr id="8" name="PlaceHolder 5"/>
          <p:cNvSpPr>
            <a:spLocks noGrp="1"/>
          </p:cNvSpPr>
          <p:nvPr>
            <p:ph type="dt"/>
          </p:nvPr>
        </p:nvSpPr>
        <p:spPr>
          <a:xfrm>
            <a:off x="628560" y="6356520"/>
            <a:ext cx="20570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HP Simplified Light"/>
              </a:rPr>
              <a:t>7/10/19</a:t>
            </a:r>
            <a:endParaRPr lang="en-US" sz="1400" b="0" strike="noStrike" spc="-1">
              <a:solidFill>
                <a:srgbClr val="000000"/>
              </a:solidFill>
              <a:uFill>
                <a:solidFill>
                  <a:srgbClr val="FFFFFF"/>
                </a:solidFill>
              </a:uFill>
              <a:latin typeface="Times New Roman"/>
            </a:endParaRPr>
          </a:p>
        </p:txBody>
      </p:sp>
      <p:sp>
        <p:nvSpPr>
          <p:cNvPr id="9" name="PlaceHolder 6"/>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0" name="PlaceHolder 7"/>
          <p:cNvSpPr>
            <a:spLocks noGrp="1"/>
          </p:cNvSpPr>
          <p:nvPr>
            <p:ph type="sldNum"/>
          </p:nvPr>
        </p:nvSpPr>
        <p:spPr>
          <a:xfrm>
            <a:off x="7086600" y="6356520"/>
            <a:ext cx="2057040" cy="364680"/>
          </a:xfrm>
          <a:prstGeom prst="rect">
            <a:avLst/>
          </a:prstGeom>
        </p:spPr>
        <p:txBody>
          <a:bodyPr anchor="ctr"/>
          <a:lstStyle/>
          <a:p>
            <a:pPr algn="r">
              <a:lnSpc>
                <a:spcPct val="100000"/>
              </a:lnSpc>
            </a:pPr>
            <a:fld id="{F8CB3567-8402-484E-8CCF-37AC4A98B768}" type="slidenum">
              <a:rPr lang="en-US" sz="1200" b="0" strike="noStrike" spc="-1">
                <a:solidFill>
                  <a:srgbClr val="8B8B8B"/>
                </a:solidFill>
                <a:uFill>
                  <a:solidFill>
                    <a:srgbClr val="FFFFFF"/>
                  </a:solidFill>
                </a:uFill>
                <a:latin typeface="HP Simplified Light"/>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11"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HP Simplified Light"/>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HP Simplified Light"/>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HP Simplified Light"/>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HP Simplified Ligh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HP Simplified Ligh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HP Simplified Light"/>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HP Simplified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6"/>
          <p:cNvPicPr/>
          <p:nvPr/>
        </p:nvPicPr>
        <p:blipFill>
          <a:blip r:embed="rId14"/>
          <a:srcRect l="42220" r="2425"/>
          <a:stretch/>
        </p:blipFill>
        <p:spPr>
          <a:xfrm>
            <a:off x="4195080" y="0"/>
            <a:ext cx="5061240" cy="6857640"/>
          </a:xfrm>
          <a:prstGeom prst="rect">
            <a:avLst/>
          </a:prstGeom>
          <a:ln>
            <a:noFill/>
          </a:ln>
        </p:spPr>
      </p:pic>
      <p:sp>
        <p:nvSpPr>
          <p:cNvPr id="47" name="CustomShape 1"/>
          <p:cNvSpPr/>
          <p:nvPr/>
        </p:nvSpPr>
        <p:spPr>
          <a:xfrm>
            <a:off x="-13320" y="741960"/>
            <a:ext cx="9289440" cy="59763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pic>
        <p:nvPicPr>
          <p:cNvPr id="48" name="Picture 7"/>
          <p:cNvPicPr/>
          <p:nvPr/>
        </p:nvPicPr>
        <p:blipFill>
          <a:blip r:embed="rId15"/>
          <a:srcRect l="10118" t="28598" r="7374" b="32332"/>
          <a:stretch/>
        </p:blipFill>
        <p:spPr>
          <a:xfrm>
            <a:off x="2437560" y="-32040"/>
            <a:ext cx="1590840" cy="753480"/>
          </a:xfrm>
          <a:prstGeom prst="rect">
            <a:avLst/>
          </a:prstGeom>
          <a:ln>
            <a:noFill/>
          </a:ln>
        </p:spPr>
      </p:pic>
      <p:sp>
        <p:nvSpPr>
          <p:cNvPr id="49" name="CustomShape 2"/>
          <p:cNvSpPr/>
          <p:nvPr/>
        </p:nvSpPr>
        <p:spPr>
          <a:xfrm>
            <a:off x="0" y="-32040"/>
            <a:ext cx="1514160" cy="7534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a:solidFill>
                  <a:srgbClr val="FF0000"/>
                </a:solidFill>
                <a:uFill>
                  <a:solidFill>
                    <a:srgbClr val="FFFFFF"/>
                  </a:solidFill>
                </a:uFill>
                <a:latin typeface="HP Simplified Light"/>
              </a:rPr>
              <a:t>LOGO</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FF0000"/>
                </a:solidFill>
                <a:uFill>
                  <a:solidFill>
                    <a:srgbClr val="FFFFFF"/>
                  </a:solidFill>
                </a:uFill>
                <a:latin typeface="HP Simplified Light"/>
              </a:rPr>
              <a:t>UNIV/POLTEK</a:t>
            </a:r>
            <a:endParaRPr lang="en-US" sz="1800" b="0" strike="noStrike" spc="-1">
              <a:solidFill>
                <a:srgbClr val="000000"/>
              </a:solidFill>
              <a:uFill>
                <a:solidFill>
                  <a:srgbClr val="FFFFFF"/>
                </a:solidFill>
              </a:uFill>
              <a:latin typeface="Arial"/>
            </a:endParaRPr>
          </a:p>
        </p:txBody>
      </p:sp>
      <p:pic>
        <p:nvPicPr>
          <p:cNvPr id="50" name="Picture 9"/>
          <p:cNvPicPr/>
          <p:nvPr/>
        </p:nvPicPr>
        <p:blipFill>
          <a:blip r:embed="rId16"/>
          <a:stretch/>
        </p:blipFill>
        <p:spPr>
          <a:xfrm>
            <a:off x="1680840" y="103320"/>
            <a:ext cx="589680" cy="614880"/>
          </a:xfrm>
          <a:prstGeom prst="rect">
            <a:avLst/>
          </a:prstGeom>
          <a:ln>
            <a:noFill/>
          </a:ln>
        </p:spPr>
      </p:pic>
      <p:pic>
        <p:nvPicPr>
          <p:cNvPr id="51" name="Picture 11"/>
          <p:cNvPicPr/>
          <p:nvPr/>
        </p:nvPicPr>
        <p:blipFill>
          <a:blip r:embed="rId17"/>
          <a:stretch/>
        </p:blipFill>
        <p:spPr>
          <a:xfrm>
            <a:off x="72000" y="6592320"/>
            <a:ext cx="215640" cy="215640"/>
          </a:xfrm>
          <a:prstGeom prst="rect">
            <a:avLst/>
          </a:prstGeom>
          <a:ln>
            <a:noFill/>
          </a:ln>
        </p:spPr>
      </p:pic>
      <p:sp>
        <p:nvSpPr>
          <p:cNvPr id="52" name="CustomShape 3"/>
          <p:cNvSpPr/>
          <p:nvPr/>
        </p:nvSpPr>
        <p:spPr>
          <a:xfrm>
            <a:off x="249120" y="651096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digitalent.kominfo.go.id</a:t>
            </a:r>
            <a:endParaRPr lang="en-US" sz="1800" b="0" strike="noStrike" spc="-1">
              <a:solidFill>
                <a:srgbClr val="000000"/>
              </a:solidFill>
              <a:uFill>
                <a:solidFill>
                  <a:srgbClr val="FFFFFF"/>
                </a:solidFill>
              </a:uFill>
              <a:latin typeface="Arial"/>
            </a:endParaRPr>
          </a:p>
        </p:txBody>
      </p:sp>
      <p:sp>
        <p:nvSpPr>
          <p:cNvPr id="53" name="PlaceHolder 4"/>
          <p:cNvSpPr>
            <a:spLocks noGrp="1"/>
          </p:cNvSpPr>
          <p:nvPr>
            <p:ph type="title"/>
          </p:nvPr>
        </p:nvSpPr>
        <p:spPr>
          <a:xfrm>
            <a:off x="628560" y="739440"/>
            <a:ext cx="8515080" cy="950760"/>
          </a:xfrm>
          <a:prstGeom prst="rect">
            <a:avLst/>
          </a:prstGeom>
        </p:spPr>
        <p:txBody>
          <a:bodyPr anchor="ctr"/>
          <a:lstStyle/>
          <a:p>
            <a:pPr>
              <a:lnSpc>
                <a:spcPct val="100000"/>
              </a:lnSpc>
            </a:pPr>
            <a:r>
              <a:rPr lang="en-US" sz="4400" b="0" strike="noStrike" spc="-1">
                <a:solidFill>
                  <a:srgbClr val="000099"/>
                </a:solidFill>
                <a:uFill>
                  <a:solidFill>
                    <a:srgbClr val="FFFFFF"/>
                  </a:solidFill>
                </a:uFill>
                <a:latin typeface="HP Simplified"/>
              </a:rPr>
              <a:t>Click to edit Master title style</a:t>
            </a:r>
            <a:endParaRPr lang="en-US" sz="1800" b="0" strike="noStrike" spc="-1">
              <a:solidFill>
                <a:srgbClr val="000000"/>
              </a:solidFill>
              <a:uFill>
                <a:solidFill>
                  <a:srgbClr val="FFFFFF"/>
                </a:solidFill>
              </a:uFill>
              <a:latin typeface="HP Simplified Light"/>
            </a:endParaRPr>
          </a:p>
        </p:txBody>
      </p:sp>
      <p:sp>
        <p:nvSpPr>
          <p:cNvPr id="54" name="PlaceHolder 5"/>
          <p:cNvSpPr>
            <a:spLocks noGrp="1"/>
          </p:cNvSpPr>
          <p:nvPr>
            <p:ph type="body"/>
          </p:nvPr>
        </p:nvSpPr>
        <p:spPr>
          <a:xfrm>
            <a:off x="628560" y="1825560"/>
            <a:ext cx="8515080" cy="435096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HP Simplified Light"/>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HP Simplified Light"/>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HP Simplified Light"/>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HP Simplified Light"/>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HP Simplified Light"/>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HP Simplified Light"/>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HP Simplified Light"/>
              </a:rPr>
              <a:t>Seventh Outline LevelClick to 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HP Simplified Light"/>
              </a:rPr>
              <a:t>Second level</a:t>
            </a:r>
            <a:endParaRPr lang="en-US" sz="2800" b="0" strike="noStrike" spc="-1">
              <a:solidFill>
                <a:srgbClr val="000000"/>
              </a:solidFill>
              <a:uFill>
                <a:solidFill>
                  <a:srgbClr val="FFFFFF"/>
                </a:solidFill>
              </a:uFill>
              <a:latin typeface="HP Simplified Light"/>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HP Simplified Light"/>
              </a:rPr>
              <a:t>Third level</a:t>
            </a:r>
            <a:endParaRPr lang="en-US" sz="2800" b="0" strike="noStrike" spc="-1">
              <a:solidFill>
                <a:srgbClr val="000000"/>
              </a:solidFill>
              <a:uFill>
                <a:solidFill>
                  <a:srgbClr val="FFFFFF"/>
                </a:solidFill>
              </a:uFill>
              <a:latin typeface="HP Simplified Light"/>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HP Simplified Light"/>
              </a:rPr>
              <a:t>Fourth level</a:t>
            </a:r>
            <a:endParaRPr lang="en-US" sz="2800" b="0" strike="noStrike" spc="-1">
              <a:solidFill>
                <a:srgbClr val="000000"/>
              </a:solidFill>
              <a:uFill>
                <a:solidFill>
                  <a:srgbClr val="FFFFFF"/>
                </a:solidFill>
              </a:uFill>
              <a:latin typeface="HP Simplified Light"/>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HP Simplified Light"/>
              </a:rPr>
              <a:t>Fifth level</a:t>
            </a:r>
            <a:endParaRPr lang="en-US" sz="2800" b="0" strike="noStrike" spc="-1">
              <a:solidFill>
                <a:srgbClr val="000000"/>
              </a:solidFill>
              <a:uFill>
                <a:solidFill>
                  <a:srgbClr val="FFFFFF"/>
                </a:solidFill>
              </a:uFill>
              <a:latin typeface="HP Simplified Light"/>
            </a:endParaRPr>
          </a:p>
        </p:txBody>
      </p:sp>
      <p:sp>
        <p:nvSpPr>
          <p:cNvPr id="55" name="PlaceHolder 6"/>
          <p:cNvSpPr>
            <a:spLocks noGrp="1"/>
          </p:cNvSpPr>
          <p:nvPr>
            <p:ph type="dt"/>
          </p:nvPr>
        </p:nvSpPr>
        <p:spPr>
          <a:xfrm>
            <a:off x="628560" y="6356520"/>
            <a:ext cx="20570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HP Simplified Light"/>
              </a:rPr>
              <a:t>7/10/19</a:t>
            </a:r>
            <a:endParaRPr lang="en-US" sz="1400" b="0" strike="noStrike" spc="-1">
              <a:solidFill>
                <a:srgbClr val="000000"/>
              </a:solidFill>
              <a:uFill>
                <a:solidFill>
                  <a:srgbClr val="FFFFFF"/>
                </a:solidFill>
              </a:uFill>
              <a:latin typeface="Times New Roman"/>
            </a:endParaRPr>
          </a:p>
        </p:txBody>
      </p:sp>
      <p:sp>
        <p:nvSpPr>
          <p:cNvPr id="56" name="PlaceHolder 7"/>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57" name="PlaceHolder 8"/>
          <p:cNvSpPr>
            <a:spLocks noGrp="1"/>
          </p:cNvSpPr>
          <p:nvPr>
            <p:ph type="sldNum"/>
          </p:nvPr>
        </p:nvSpPr>
        <p:spPr>
          <a:xfrm>
            <a:off x="7086600" y="6356520"/>
            <a:ext cx="2057040" cy="364680"/>
          </a:xfrm>
          <a:prstGeom prst="rect">
            <a:avLst/>
          </a:prstGeom>
        </p:spPr>
        <p:txBody>
          <a:bodyPr anchor="ctr"/>
          <a:lstStyle/>
          <a:p>
            <a:pPr algn="r">
              <a:lnSpc>
                <a:spcPct val="100000"/>
              </a:lnSpc>
            </a:pPr>
            <a:fld id="{195AF627-4E9B-41B2-BE4A-5404C30A9B57}" type="slidenum">
              <a:rPr lang="en-US" sz="1200" b="0" strike="noStrike" spc="-1">
                <a:solidFill>
                  <a:srgbClr val="8B8B8B"/>
                </a:solidFill>
                <a:uFill>
                  <a:solidFill>
                    <a:srgbClr val="FFFFFF"/>
                  </a:solidFill>
                </a:uFill>
                <a:latin typeface="HP Simplified Light"/>
              </a:rPr>
              <a:pPr algn="r">
                <a:lnSpc>
                  <a:spcPct val="100000"/>
                </a:lnSpc>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46"/>
          <p:cNvPicPr/>
          <p:nvPr/>
        </p:nvPicPr>
        <p:blipFill>
          <a:blip r:embed="rId2"/>
          <a:srcRect l="42220" r="2425"/>
          <a:stretch/>
        </p:blipFill>
        <p:spPr>
          <a:xfrm>
            <a:off x="4195080" y="0"/>
            <a:ext cx="5061240" cy="6857640"/>
          </a:xfrm>
          <a:prstGeom prst="rect">
            <a:avLst/>
          </a:prstGeom>
          <a:ln>
            <a:noFill/>
          </a:ln>
        </p:spPr>
      </p:pic>
      <p:sp>
        <p:nvSpPr>
          <p:cNvPr id="93" name="CustomShape 1"/>
          <p:cNvSpPr/>
          <p:nvPr/>
        </p:nvSpPr>
        <p:spPr>
          <a:xfrm>
            <a:off x="418680" y="1625400"/>
            <a:ext cx="4457520" cy="26319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2800" b="0" strike="noStrike" spc="-1">
                <a:solidFill>
                  <a:srgbClr val="1A4A5D"/>
                </a:solidFill>
                <a:uFill>
                  <a:solidFill>
                    <a:srgbClr val="FFFFFF"/>
                  </a:solidFill>
                </a:uFill>
                <a:latin typeface="HP Simplified"/>
              </a:rPr>
              <a:t>DTS 2019</a:t>
            </a:r>
            <a:endParaRPr lang="en-US" sz="4400" b="0" strike="noStrike" spc="-1">
              <a:solidFill>
                <a:srgbClr val="000000"/>
              </a:solidFill>
              <a:uFill>
                <a:solidFill>
                  <a:srgbClr val="FFFFFF"/>
                </a:solidFill>
              </a:uFill>
              <a:latin typeface="Arial"/>
            </a:endParaRPr>
          </a:p>
          <a:p>
            <a:pPr>
              <a:lnSpc>
                <a:spcPct val="100000"/>
              </a:lnSpc>
            </a:pPr>
            <a:r>
              <a:rPr lang="en-US" sz="2800" b="0" strike="noStrike" spc="-1">
                <a:solidFill>
                  <a:srgbClr val="1A4A5D"/>
                </a:solidFill>
                <a:uFill>
                  <a:solidFill>
                    <a:srgbClr val="FFFFFF"/>
                  </a:solidFill>
                </a:uFill>
                <a:latin typeface="HP Simplified"/>
              </a:rPr>
              <a:t>Internet of Things</a:t>
            </a:r>
            <a:endParaRPr lang="en-US" sz="4400" b="0" strike="noStrike" spc="-1">
              <a:solidFill>
                <a:srgbClr val="000000"/>
              </a:solidFill>
              <a:uFill>
                <a:solidFill>
                  <a:srgbClr val="FFFFFF"/>
                </a:solidFill>
              </a:uFill>
              <a:latin typeface="Arial"/>
            </a:endParaRPr>
          </a:p>
          <a:p>
            <a:pPr>
              <a:lnSpc>
                <a:spcPct val="100000"/>
              </a:lnSpc>
            </a:pPr>
            <a:endParaRPr lang="en-US" sz="4400" b="0" strike="noStrike" spc="-1">
              <a:solidFill>
                <a:srgbClr val="000000"/>
              </a:solidFill>
              <a:uFill>
                <a:solidFill>
                  <a:srgbClr val="FFFFFF"/>
                </a:solidFill>
              </a:uFill>
              <a:latin typeface="Arial"/>
            </a:endParaRPr>
          </a:p>
          <a:p>
            <a:pPr>
              <a:lnSpc>
                <a:spcPct val="100000"/>
              </a:lnSpc>
            </a:pPr>
            <a:r>
              <a:rPr lang="en-US" sz="4400" b="0" strike="noStrike" spc="-1">
                <a:solidFill>
                  <a:srgbClr val="1A4A5D"/>
                </a:solidFill>
                <a:uFill>
                  <a:solidFill>
                    <a:srgbClr val="FFFFFF"/>
                  </a:solidFill>
                </a:uFill>
                <a:latin typeface="HP Simplified"/>
              </a:rPr>
              <a:t>Pertemuan-11</a:t>
            </a:r>
            <a:endParaRPr lang="en-US" sz="4400" b="0" strike="noStrike" spc="-1">
              <a:solidFill>
                <a:srgbClr val="000000"/>
              </a:solidFill>
              <a:uFill>
                <a:solidFill>
                  <a:srgbClr val="FFFFFF"/>
                </a:solidFill>
              </a:uFill>
              <a:latin typeface="Arial"/>
            </a:endParaRPr>
          </a:p>
          <a:p>
            <a:pPr>
              <a:lnSpc>
                <a:spcPct val="100000"/>
              </a:lnSpc>
            </a:pPr>
            <a:r>
              <a:rPr lang="en-US" sz="4400" b="0" strike="noStrike" spc="-1">
                <a:solidFill>
                  <a:srgbClr val="1A4A5D"/>
                </a:solidFill>
                <a:uFill>
                  <a:solidFill>
                    <a:srgbClr val="FFFFFF"/>
                  </a:solidFill>
                </a:uFill>
                <a:latin typeface="HP Simplified"/>
              </a:rPr>
              <a:t>Mikrokontroler</a:t>
            </a:r>
            <a:endParaRPr lang="en-US" sz="4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82880" y="1214640"/>
            <a:ext cx="88696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HP Simplified"/>
                <a:ea typeface="Times New Roman"/>
              </a:rPr>
              <a:t>ESP32 berbasis NodeMCU memiliki Hardware SPI dengan delapan pin yang tersedia untuk komunikasi SPI. </a:t>
            </a:r>
            <a:endParaRPr lang="en-US" sz="1800" b="0" strike="noStrike" spc="-1">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HP Simplified"/>
                <a:ea typeface="Times New Roman"/>
              </a:rPr>
              <a:t>Dengan antarmuka SPI ini, kita dapat menghubungkan semua perangkat berkemampuan SPI dengan NodeMCU dan memungkinkan komunikasi dengannya.</a:t>
            </a:r>
            <a:endParaRPr lang="en-US" sz="1800" b="0" strike="noStrike" spc="-1">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HP Simplified"/>
                <a:ea typeface="Times New Roman"/>
              </a:rPr>
              <a:t>Kita dapat menggunakan antarmuka Hardware SPI untuk aplikasi pengguna akhir.</a:t>
            </a:r>
            <a:endParaRPr lang="en-US" sz="1800" b="0" strike="noStrike" spc="-1">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srcRect l="19327" t="48958" r="40263" b="31250"/>
          <a:stretch>
            <a:fillRect/>
          </a:stretch>
        </p:blipFill>
        <p:spPr bwMode="auto">
          <a:xfrm>
            <a:off x="762000" y="3886200"/>
            <a:ext cx="7848600" cy="2161209"/>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28680" y="840240"/>
            <a:ext cx="870084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US" sz="1800" b="0" strike="noStrike" spc="-1">
              <a:solidFill>
                <a:srgbClr val="000000"/>
              </a:solidFill>
              <a:uFill>
                <a:solidFill>
                  <a:srgbClr val="FFFFFF"/>
                </a:solidFill>
              </a:uFill>
              <a:latin typeface="Arial"/>
            </a:endParaRPr>
          </a:p>
          <a:p>
            <a:pPr marL="285840" indent="-285480">
              <a:lnSpc>
                <a:spcPct val="150000"/>
              </a:lnSpc>
              <a:buClr>
                <a:srgbClr val="333333"/>
              </a:buClr>
              <a:buFont typeface="Arial"/>
              <a:buChar char="•"/>
            </a:pPr>
            <a:r>
              <a:rPr lang="en-US" sz="1600" b="0" strike="noStrike" spc="-1">
                <a:solidFill>
                  <a:srgbClr val="333333"/>
                </a:solidFill>
                <a:uFill>
                  <a:solidFill>
                    <a:srgbClr val="FFFFFF"/>
                  </a:solidFill>
                </a:uFill>
                <a:latin typeface="HP Simplified"/>
                <a:ea typeface="Calibri"/>
              </a:rPr>
              <a:t>Digunakan untuk mendapatkan lebih banyak bandwidth / throughput daripada antarmuka dual i / o (2-bit data bus).</a:t>
            </a:r>
            <a:endParaRPr lang="en-US" sz="1800" b="0" strike="noStrike" spc="-1">
              <a:solidFill>
                <a:srgbClr val="000000"/>
              </a:solidFill>
              <a:uFill>
                <a:solidFill>
                  <a:srgbClr val="FFFFFF"/>
                </a:solidFill>
              </a:uFill>
              <a:latin typeface="Arial"/>
            </a:endParaRPr>
          </a:p>
        </p:txBody>
      </p:sp>
      <p:sp>
        <p:nvSpPr>
          <p:cNvPr id="120" name="CustomShape 2"/>
          <p:cNvSpPr/>
          <p:nvPr/>
        </p:nvSpPr>
        <p:spPr>
          <a:xfrm>
            <a:off x="794880" y="2093760"/>
            <a:ext cx="7000560" cy="434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1" strike="noStrike" spc="-1">
                <a:solidFill>
                  <a:srgbClr val="333333"/>
                </a:solidFill>
                <a:uFill>
                  <a:solidFill>
                    <a:srgbClr val="FFFFFF"/>
                  </a:solidFill>
                </a:uFill>
                <a:latin typeface="HP Simplified"/>
                <a:ea typeface="Times New Roman"/>
              </a:rPr>
              <a:t>MISO (Master Input Slave Output)</a:t>
            </a:r>
            <a:endParaRPr lang="en-US" sz="1800" b="0" strike="noStrike" spc="-1">
              <a:solidFill>
                <a:srgbClr val="000000"/>
              </a:solidFill>
              <a:uFill>
                <a:solidFill>
                  <a:srgbClr val="FFFFFF"/>
                </a:solidFill>
              </a:uFill>
              <a:latin typeface="Arial"/>
            </a:endParaRPr>
          </a:p>
          <a:p>
            <a:pPr algn="just">
              <a:lnSpc>
                <a:spcPct val="150000"/>
              </a:lnSpc>
            </a:pPr>
            <a:r>
              <a:rPr lang="en-US" sz="1600" b="0" strike="noStrike" spc="-1">
                <a:solidFill>
                  <a:srgbClr val="333333"/>
                </a:solidFill>
                <a:uFill>
                  <a:solidFill>
                    <a:srgbClr val="FFFFFF"/>
                  </a:solidFill>
                </a:uFill>
                <a:latin typeface="HP Simplified"/>
                <a:ea typeface="Times New Roman"/>
              </a:rPr>
              <a:t>Master menerima data dan slave mentransmisikan data melalui pin ini.</a:t>
            </a:r>
            <a:endParaRPr lang="en-US" sz="1800" b="0" strike="noStrike" spc="-1">
              <a:solidFill>
                <a:srgbClr val="000000"/>
              </a:solidFill>
              <a:uFill>
                <a:solidFill>
                  <a:srgbClr val="FFFFFF"/>
                </a:solidFill>
              </a:uFill>
              <a:latin typeface="Arial"/>
            </a:endParaRPr>
          </a:p>
          <a:p>
            <a:pPr algn="just">
              <a:lnSpc>
                <a:spcPct val="150000"/>
              </a:lnSpc>
            </a:pPr>
            <a:r>
              <a:rPr lang="en-US" sz="1600" b="1" strike="noStrike" spc="-1">
                <a:solidFill>
                  <a:srgbClr val="333333"/>
                </a:solidFill>
                <a:uFill>
                  <a:solidFill>
                    <a:srgbClr val="FFFFFF"/>
                  </a:solidFill>
                </a:uFill>
                <a:latin typeface="HP Simplified"/>
                <a:ea typeface="Times New Roman"/>
              </a:rPr>
              <a:t>MOSI (Master Output Slave Input)</a:t>
            </a:r>
            <a:endParaRPr lang="en-US" sz="1800" b="0" strike="noStrike" spc="-1">
              <a:solidFill>
                <a:srgbClr val="000000"/>
              </a:solidFill>
              <a:uFill>
                <a:solidFill>
                  <a:srgbClr val="FFFFFF"/>
                </a:solidFill>
              </a:uFill>
              <a:latin typeface="Arial"/>
            </a:endParaRPr>
          </a:p>
          <a:p>
            <a:pPr algn="just">
              <a:lnSpc>
                <a:spcPct val="150000"/>
              </a:lnSpc>
            </a:pPr>
            <a:r>
              <a:rPr lang="en-US" sz="1600" b="0" strike="noStrike" spc="-1">
                <a:solidFill>
                  <a:srgbClr val="333333"/>
                </a:solidFill>
                <a:uFill>
                  <a:solidFill>
                    <a:srgbClr val="FFFFFF"/>
                  </a:solidFill>
                </a:uFill>
                <a:latin typeface="HP Simplified"/>
                <a:ea typeface="Times New Roman"/>
              </a:rPr>
              <a:t>Master mentransmisikan data dan slave menerima data melalui pin ini.</a:t>
            </a:r>
            <a:endParaRPr lang="en-US" sz="1800" b="0" strike="noStrike" spc="-1">
              <a:solidFill>
                <a:srgbClr val="000000"/>
              </a:solidFill>
              <a:uFill>
                <a:solidFill>
                  <a:srgbClr val="FFFFFF"/>
                </a:solidFill>
              </a:uFill>
              <a:latin typeface="Arial"/>
            </a:endParaRPr>
          </a:p>
          <a:p>
            <a:pPr algn="just">
              <a:lnSpc>
                <a:spcPct val="150000"/>
              </a:lnSpc>
            </a:pPr>
            <a:r>
              <a:rPr lang="en-US" sz="1600" b="1" strike="noStrike" spc="-1">
                <a:solidFill>
                  <a:srgbClr val="333333"/>
                </a:solidFill>
                <a:uFill>
                  <a:solidFill>
                    <a:srgbClr val="FFFFFF"/>
                  </a:solidFill>
                </a:uFill>
                <a:latin typeface="HP Simplified"/>
                <a:ea typeface="Times New Roman"/>
              </a:rPr>
              <a:t>CLK (Serial Clock)</a:t>
            </a:r>
            <a:endParaRPr lang="en-US" sz="1800" b="0" strike="noStrike" spc="-1">
              <a:solidFill>
                <a:srgbClr val="000000"/>
              </a:solidFill>
              <a:uFill>
                <a:solidFill>
                  <a:srgbClr val="FFFFFF"/>
                </a:solidFill>
              </a:uFill>
              <a:latin typeface="Arial"/>
            </a:endParaRPr>
          </a:p>
          <a:p>
            <a:pPr algn="just">
              <a:lnSpc>
                <a:spcPct val="150000"/>
              </a:lnSpc>
            </a:pPr>
            <a:r>
              <a:rPr lang="en-US" sz="1600" b="0" strike="noStrike" spc="-1">
                <a:solidFill>
                  <a:srgbClr val="333333"/>
                </a:solidFill>
                <a:uFill>
                  <a:solidFill>
                    <a:srgbClr val="FFFFFF"/>
                  </a:solidFill>
                </a:uFill>
                <a:latin typeface="HP Simplified"/>
                <a:ea typeface="Times New Roman"/>
              </a:rPr>
              <a:t>Master menghasilkan clock ini untuk komunikasi, yang digunakan oleh slave. Hanya master yang dapat memulai clock serial.</a:t>
            </a:r>
            <a:endParaRPr lang="en-US" sz="1800" b="0" strike="noStrike" spc="-1">
              <a:solidFill>
                <a:srgbClr val="000000"/>
              </a:solidFill>
              <a:uFill>
                <a:solidFill>
                  <a:srgbClr val="FFFFFF"/>
                </a:solidFill>
              </a:uFill>
              <a:latin typeface="Arial"/>
            </a:endParaRPr>
          </a:p>
          <a:p>
            <a:pPr algn="just">
              <a:lnSpc>
                <a:spcPct val="150000"/>
              </a:lnSpc>
            </a:pPr>
            <a:r>
              <a:rPr lang="en-US" sz="1600" b="1" strike="noStrike" spc="-1">
                <a:solidFill>
                  <a:srgbClr val="333333"/>
                </a:solidFill>
                <a:uFill>
                  <a:solidFill>
                    <a:srgbClr val="FFFFFF"/>
                  </a:solidFill>
                </a:uFill>
                <a:latin typeface="HP Simplified"/>
                <a:ea typeface="Times New Roman"/>
              </a:rPr>
              <a:t>CS (Pilih Chip)</a:t>
            </a:r>
            <a:endParaRPr lang="en-US" sz="1800" b="0" strike="noStrike" spc="-1">
              <a:solidFill>
                <a:srgbClr val="000000"/>
              </a:solidFill>
              <a:uFill>
                <a:solidFill>
                  <a:srgbClr val="FFFFFF"/>
                </a:solidFill>
              </a:uFill>
              <a:latin typeface="Arial"/>
            </a:endParaRPr>
          </a:p>
          <a:p>
            <a:pPr algn="just">
              <a:lnSpc>
                <a:spcPct val="150000"/>
              </a:lnSpc>
            </a:pPr>
            <a:r>
              <a:rPr lang="en-US" sz="1600" b="0" strike="noStrike" spc="-1">
                <a:solidFill>
                  <a:srgbClr val="333333"/>
                </a:solidFill>
                <a:uFill>
                  <a:solidFill>
                    <a:srgbClr val="FFFFFF"/>
                  </a:solidFill>
                </a:uFill>
                <a:latin typeface="HP Simplified"/>
                <a:ea typeface="Times New Roman"/>
              </a:rPr>
              <a:t>Master dapat memilih perangkat slave melalui pin ini untuk memulai komunikasi.</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37400" y="1200240"/>
            <a:ext cx="5544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1" strike="noStrike" spc="-1">
                <a:solidFill>
                  <a:srgbClr val="333333"/>
                </a:solidFill>
                <a:uFill>
                  <a:solidFill>
                    <a:srgbClr val="FFFFFF"/>
                  </a:solidFill>
                </a:uFill>
                <a:latin typeface="Cambria"/>
              </a:rPr>
              <a:t>Sketsa Arduino untuk ESP32 Master SPI</a:t>
            </a:r>
            <a:endParaRPr lang="en-US" sz="1800" b="0" strike="noStrike" spc="-1">
              <a:solidFill>
                <a:srgbClr val="000000"/>
              </a:solidFill>
              <a:uFill>
                <a:solidFill>
                  <a:srgbClr val="FFFFFF"/>
                </a:solidFill>
              </a:uFill>
              <a:latin typeface="Arial"/>
            </a:endParaRPr>
          </a:p>
        </p:txBody>
      </p:sp>
      <p:sp>
        <p:nvSpPr>
          <p:cNvPr id="122" name="CustomShape 2"/>
          <p:cNvSpPr/>
          <p:nvPr/>
        </p:nvSpPr>
        <p:spPr>
          <a:xfrm>
            <a:off x="2056320" y="1936440"/>
            <a:ext cx="6020280" cy="398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B91AF"/>
                </a:solidFill>
                <a:uFill>
                  <a:solidFill>
                    <a:srgbClr val="FFFFFF"/>
                  </a:solidFill>
                </a:uFill>
                <a:latin typeface="HP Simplified"/>
                <a:ea typeface="Times New Roman"/>
              </a:rPr>
              <a:t>#include&lt;SPI.h&gt;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FF"/>
                </a:solidFill>
                <a:uFill>
                  <a:solidFill>
                    <a:srgbClr val="FFFFFF"/>
                  </a:solidFill>
                </a:uFill>
                <a:latin typeface="HP Simplified"/>
                <a:ea typeface="Times New Roman"/>
              </a:rPr>
              <a:t>char</a:t>
            </a:r>
            <a:r>
              <a:rPr lang="en-US" sz="1600" b="0" strike="noStrike" spc="-1">
                <a:solidFill>
                  <a:srgbClr val="000000"/>
                </a:solidFill>
                <a:uFill>
                  <a:solidFill>
                    <a:srgbClr val="FFFFFF"/>
                  </a:solidFill>
                </a:uFill>
                <a:latin typeface="HP Simplified"/>
                <a:ea typeface="Times New Roman"/>
              </a:rPr>
              <a:t> buff[]=</a:t>
            </a:r>
            <a:r>
              <a:rPr lang="en-US" sz="1600" b="0" strike="noStrike" spc="-1">
                <a:solidFill>
                  <a:srgbClr val="A31515"/>
                </a:solidFill>
                <a:uFill>
                  <a:solidFill>
                    <a:srgbClr val="FFFFFF"/>
                  </a:solidFill>
                </a:uFill>
                <a:latin typeface="HP Simplified"/>
                <a:ea typeface="Times New Roman"/>
              </a:rPr>
              <a:t>"Hello Slave\n"</a:t>
            </a:r>
            <a:r>
              <a:rPr lang="en-US" sz="16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FF"/>
                </a:solidFill>
                <a:uFill>
                  <a:solidFill>
                    <a:srgbClr val="FFFFFF"/>
                  </a:solidFill>
                </a:uFill>
                <a:latin typeface="HP Simplified"/>
                <a:ea typeface="Times New Roman"/>
              </a:rPr>
              <a:t>void</a:t>
            </a:r>
            <a:r>
              <a:rPr lang="en-US" sz="1600" b="0" strike="noStrike" spc="-1">
                <a:solidFill>
                  <a:srgbClr val="000000"/>
                </a:solidFill>
                <a:uFill>
                  <a:solidFill>
                    <a:srgbClr val="FFFFFF"/>
                  </a:solidFill>
                </a:uFill>
                <a:latin typeface="HP Simplified"/>
                <a:ea typeface="Times New Roman"/>
              </a:rPr>
              <a:t> setup()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Serial.begin(</a:t>
            </a:r>
            <a:r>
              <a:rPr lang="en-US" sz="1600" b="0" strike="noStrike" spc="-1">
                <a:solidFill>
                  <a:srgbClr val="AD009E"/>
                </a:solidFill>
                <a:uFill>
                  <a:solidFill>
                    <a:srgbClr val="FFFFFF"/>
                  </a:solidFill>
                </a:uFill>
                <a:latin typeface="HP Simplified"/>
                <a:ea typeface="Times New Roman"/>
              </a:rPr>
              <a:t>9600</a:t>
            </a:r>
            <a:r>
              <a:rPr lang="en-US" sz="1600" b="0" strike="noStrike" spc="-1">
                <a:solidFill>
                  <a:srgbClr val="000000"/>
                </a:solidFill>
                <a:uFill>
                  <a:solidFill>
                    <a:srgbClr val="FFFFFF"/>
                  </a:solidFill>
                </a:uFill>
                <a:latin typeface="HP Simplified"/>
                <a:ea typeface="Times New Roman"/>
              </a:rPr>
              <a:t>); 		</a:t>
            </a:r>
            <a:r>
              <a:rPr lang="en-US" sz="1600" b="0" strike="noStrike" spc="-1">
                <a:solidFill>
                  <a:srgbClr val="008000"/>
                </a:solidFill>
                <a:uFill>
                  <a:solidFill>
                    <a:srgbClr val="FFFFFF"/>
                  </a:solidFill>
                </a:uFill>
                <a:latin typeface="HP Simplified"/>
                <a:ea typeface="Times New Roman"/>
              </a:rPr>
              <a:t>/* begin serial with 9600 baud */</a:t>
            </a:r>
            <a:r>
              <a:rPr lang="en-US" sz="16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SPI.begin();  		</a:t>
            </a:r>
            <a:r>
              <a:rPr lang="en-US" sz="1600" b="0" strike="noStrike" spc="-1">
                <a:solidFill>
                  <a:srgbClr val="008000"/>
                </a:solidFill>
                <a:uFill>
                  <a:solidFill>
                    <a:srgbClr val="FFFFFF"/>
                  </a:solidFill>
                </a:uFill>
                <a:latin typeface="HP Simplified"/>
                <a:ea typeface="Times New Roman"/>
              </a:rPr>
              <a:t>/* begin SPI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FF"/>
                </a:solidFill>
                <a:uFill>
                  <a:solidFill>
                    <a:srgbClr val="FFFFFF"/>
                  </a:solidFill>
                </a:uFill>
                <a:latin typeface="HP Simplified"/>
                <a:ea typeface="Times New Roman"/>
              </a:rPr>
              <a:t>void</a:t>
            </a:r>
            <a:r>
              <a:rPr lang="en-US" sz="1600" b="0" strike="noStrike" spc="-1">
                <a:solidFill>
                  <a:srgbClr val="000000"/>
                </a:solidFill>
                <a:uFill>
                  <a:solidFill>
                    <a:srgbClr val="FFFFFF"/>
                  </a:solidFill>
                </a:uFill>
                <a:latin typeface="HP Simplified"/>
                <a:ea typeface="Times New Roman"/>
              </a:rPr>
              <a:t> loop()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a:t>
            </a:r>
            <a:r>
              <a:rPr lang="en-US" sz="1600" b="0" strike="noStrike" spc="-1">
                <a:solidFill>
                  <a:srgbClr val="0000FF"/>
                </a:solidFill>
                <a:uFill>
                  <a:solidFill>
                    <a:srgbClr val="FFFFFF"/>
                  </a:solidFill>
                </a:uFill>
                <a:latin typeface="HP Simplified"/>
                <a:ea typeface="Times New Roman"/>
              </a:rPr>
              <a:t>for</a:t>
            </a:r>
            <a:r>
              <a:rPr lang="en-US" sz="1600" b="0" strike="noStrike" spc="-1">
                <a:solidFill>
                  <a:srgbClr val="000000"/>
                </a:solidFill>
                <a:uFill>
                  <a:solidFill>
                    <a:srgbClr val="FFFFFF"/>
                  </a:solidFill>
                </a:uFill>
                <a:latin typeface="HP Simplified"/>
                <a:ea typeface="Times New Roman"/>
              </a:rPr>
              <a:t>(inti=</a:t>
            </a:r>
            <a:r>
              <a:rPr lang="en-US" sz="1600" b="0" strike="noStrike" spc="-1">
                <a:solidFill>
                  <a:srgbClr val="AD009E"/>
                </a:solidFill>
                <a:uFill>
                  <a:solidFill>
                    <a:srgbClr val="FFFFFF"/>
                  </a:solidFill>
                </a:uFill>
                <a:latin typeface="HP Simplified"/>
                <a:ea typeface="Times New Roman"/>
              </a:rPr>
              <a:t>0</a:t>
            </a:r>
            <a:r>
              <a:rPr lang="en-US" sz="1600" b="0" strike="noStrike" spc="-1">
                <a:solidFill>
                  <a:srgbClr val="000000"/>
                </a:solidFill>
                <a:uFill>
                  <a:solidFill>
                    <a:srgbClr val="FFFFFF"/>
                  </a:solidFill>
                </a:uFill>
                <a:latin typeface="HP Simplified"/>
                <a:ea typeface="Times New Roman"/>
              </a:rPr>
              <a:t>; i&lt;</a:t>
            </a:r>
            <a:r>
              <a:rPr lang="en-US" sz="1600" b="0" strike="noStrike" spc="-1">
                <a:solidFill>
                  <a:srgbClr val="0000FF"/>
                </a:solidFill>
                <a:uFill>
                  <a:solidFill>
                    <a:srgbClr val="FFFFFF"/>
                  </a:solidFill>
                </a:uFill>
                <a:latin typeface="HP Simplified"/>
                <a:ea typeface="Times New Roman"/>
              </a:rPr>
              <a:t>sizeof</a:t>
            </a:r>
            <a:r>
              <a:rPr lang="en-US" sz="1600" b="0" strike="noStrike" spc="-1">
                <a:solidFill>
                  <a:srgbClr val="000000"/>
                </a:solidFill>
                <a:uFill>
                  <a:solidFill>
                    <a:srgbClr val="FFFFFF"/>
                  </a:solidFill>
                </a:uFill>
                <a:latin typeface="HP Simplified"/>
                <a:ea typeface="Times New Roman"/>
              </a:rPr>
              <a:t> buff; i++)  	</a:t>
            </a:r>
            <a:r>
              <a:rPr lang="en-US" sz="1600" b="0" strike="noStrike" spc="-1">
                <a:solidFill>
                  <a:srgbClr val="008000"/>
                </a:solidFill>
                <a:uFill>
                  <a:solidFill>
                    <a:srgbClr val="FFFFFF"/>
                  </a:solidFill>
                </a:uFill>
                <a:latin typeface="HP Simplified"/>
                <a:ea typeface="Times New Roman"/>
              </a:rPr>
              <a:t>/* transfer buff data per second */</a:t>
            </a:r>
            <a:r>
              <a:rPr lang="en-US" sz="16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SPI.transfer(buff[i]);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    delay(</a:t>
            </a:r>
            <a:r>
              <a:rPr lang="en-US" sz="1600" b="0" strike="noStrike" spc="-1">
                <a:solidFill>
                  <a:srgbClr val="AD009E"/>
                </a:solidFill>
                <a:uFill>
                  <a:solidFill>
                    <a:srgbClr val="FFFFFF"/>
                  </a:solidFill>
                </a:uFill>
                <a:latin typeface="HP Simplified"/>
                <a:ea typeface="Times New Roman"/>
              </a:rPr>
              <a:t>1000</a:t>
            </a:r>
            <a:r>
              <a:rPr lang="en-US" sz="16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21200" y="1199520"/>
            <a:ext cx="4640400" cy="605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2B91AF"/>
                </a:solidFill>
                <a:uFill>
                  <a:solidFill>
                    <a:srgbClr val="FFFFFF"/>
                  </a:solidFill>
                </a:uFill>
                <a:latin typeface="HP Simplified"/>
                <a:ea typeface="Times New Roman"/>
              </a:rPr>
              <a:t>#include &lt;SPI.h&gt;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HP Simplified"/>
                <a:ea typeface="Times New Roman"/>
              </a:rPr>
              <a:t>char</a:t>
            </a:r>
            <a:r>
              <a:rPr lang="en-US" sz="1400" b="0" strike="noStrike" spc="-1">
                <a:solidFill>
                  <a:srgbClr val="000000"/>
                </a:solidFill>
                <a:uFill>
                  <a:solidFill>
                    <a:srgbClr val="FFFFFF"/>
                  </a:solidFill>
                </a:uFill>
                <a:latin typeface="HP Simplified"/>
                <a:ea typeface="Times New Roman"/>
              </a:rPr>
              <a:t> buff [</a:t>
            </a:r>
            <a:r>
              <a:rPr lang="en-US" sz="1400" b="0" strike="noStrike" spc="-1">
                <a:solidFill>
                  <a:srgbClr val="AD009E"/>
                </a:solidFill>
                <a:uFill>
                  <a:solidFill>
                    <a:srgbClr val="FFFFFF"/>
                  </a:solidFill>
                </a:uFill>
                <a:latin typeface="HP Simplified"/>
                <a:ea typeface="Times New Roman"/>
              </a:rPr>
              <a:t>100</a:t>
            </a:r>
            <a:r>
              <a:rPr lang="en-US" sz="14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HP Simplified"/>
                <a:ea typeface="Times New Roman"/>
              </a:rPr>
              <a:t>volatile</a:t>
            </a:r>
            <a:r>
              <a:rPr lang="en-US" sz="1400" b="0" strike="noStrike" spc="-1">
                <a:solidFill>
                  <a:srgbClr val="000000"/>
                </a:solidFill>
                <a:uFill>
                  <a:solidFill>
                    <a:srgbClr val="FFFFFF"/>
                  </a:solidFill>
                </a:uFill>
                <a:latin typeface="HP Simplified"/>
                <a:ea typeface="Times New Roman"/>
              </a:rPr>
              <a:t> byte index;</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HP Simplified"/>
                <a:ea typeface="Times New Roman"/>
              </a:rPr>
              <a:t>volatile</a:t>
            </a:r>
            <a:r>
              <a:rPr lang="en-US" sz="1400" b="0" strike="noStrike" spc="-1">
                <a:solidFill>
                  <a:srgbClr val="000000"/>
                </a:solidFill>
                <a:uFill>
                  <a:solidFill>
                    <a:srgbClr val="FFFFFF"/>
                  </a:solidFill>
                </a:uFill>
                <a:latin typeface="HP Simplified"/>
                <a:ea typeface="Times New Roman"/>
              </a:rPr>
              <a:t> </a:t>
            </a:r>
            <a:r>
              <a:rPr lang="en-US" sz="1400" b="0" strike="noStrike" spc="-1">
                <a:solidFill>
                  <a:srgbClr val="0000FF"/>
                </a:solidFill>
                <a:uFill>
                  <a:solidFill>
                    <a:srgbClr val="FFFFFF"/>
                  </a:solidFill>
                </a:uFill>
                <a:latin typeface="HP Simplified"/>
                <a:ea typeface="Times New Roman"/>
              </a:rPr>
              <a:t>bool</a:t>
            </a:r>
            <a:r>
              <a:rPr lang="en-US" sz="1400" b="0" strike="noStrike" spc="-1">
                <a:solidFill>
                  <a:srgbClr val="000000"/>
                </a:solidFill>
                <a:uFill>
                  <a:solidFill>
                    <a:srgbClr val="FFFFFF"/>
                  </a:solidFill>
                </a:uFill>
                <a:latin typeface="HP Simplified"/>
                <a:ea typeface="Times New Roman"/>
              </a:rPr>
              <a:t> receivedone;     </a:t>
            </a:r>
            <a:r>
              <a:rPr lang="en-US" sz="1400" b="0" strike="noStrike" spc="-1">
                <a:solidFill>
                  <a:srgbClr val="008000"/>
                </a:solidFill>
                <a:uFill>
                  <a:solidFill>
                    <a:srgbClr val="FFFFFF"/>
                  </a:solidFill>
                </a:uFill>
                <a:latin typeface="HP Simplified"/>
                <a:ea typeface="Times New Roman"/>
              </a:rPr>
              <a:t>/* use reception complete flag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HP Simplified"/>
                <a:ea typeface="Times New Roman"/>
              </a:rPr>
              <a:t>void</a:t>
            </a:r>
            <a:r>
              <a:rPr lang="en-US" sz="1400" b="0" strike="noStrike" spc="-1">
                <a:solidFill>
                  <a:srgbClr val="000000"/>
                </a:solidFill>
                <a:uFill>
                  <a:solidFill>
                    <a:srgbClr val="FFFFFF"/>
                  </a:solidFill>
                </a:uFill>
                <a:latin typeface="HP Simplified"/>
                <a:ea typeface="Times New Roman"/>
              </a:rPr>
              <a:t> setup (</a:t>
            </a:r>
            <a:r>
              <a:rPr lang="en-US" sz="1400" b="0" strike="noStrike" spc="-1">
                <a:solidFill>
                  <a:srgbClr val="0000FF"/>
                </a:solidFill>
                <a:uFill>
                  <a:solidFill>
                    <a:srgbClr val="FFFFFF"/>
                  </a:solidFill>
                </a:uFill>
                <a:latin typeface="HP Simplified"/>
                <a:ea typeface="Times New Roman"/>
              </a:rPr>
              <a:t>void</a:t>
            </a:r>
            <a:r>
              <a:rPr lang="en-US" sz="14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Serial.begin (</a:t>
            </a:r>
            <a:r>
              <a:rPr lang="en-US" sz="1400" b="0" strike="noStrike" spc="-1">
                <a:solidFill>
                  <a:srgbClr val="AD009E"/>
                </a:solidFill>
                <a:uFill>
                  <a:solidFill>
                    <a:srgbClr val="FFFFFF"/>
                  </a:solidFill>
                </a:uFill>
                <a:latin typeface="HP Simplified"/>
                <a:ea typeface="Times New Roman"/>
              </a:rPr>
              <a:t>9600</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SPCR |= bit(SPE);                 </a:t>
            </a:r>
            <a:r>
              <a:rPr lang="en-US" sz="1400" b="0" strike="noStrike" spc="-1">
                <a:solidFill>
                  <a:srgbClr val="008000"/>
                </a:solidFill>
                <a:uFill>
                  <a:solidFill>
                    <a:srgbClr val="FFFFFF"/>
                  </a:solidFill>
                </a:uFill>
                <a:latin typeface="HP Simplified"/>
                <a:ea typeface="Times New Roman"/>
              </a:rPr>
              <a:t>/* Enable SPI */</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pinMode(MISO, OUTPUT); </a:t>
            </a:r>
            <a:r>
              <a:rPr lang="en-US" sz="1400" b="0" strike="noStrike" spc="-1">
                <a:solidFill>
                  <a:srgbClr val="008000"/>
                </a:solidFill>
                <a:uFill>
                  <a:solidFill>
                    <a:srgbClr val="FFFFFF"/>
                  </a:solidFill>
                </a:uFill>
                <a:latin typeface="HP Simplified"/>
                <a:ea typeface="Times New Roman"/>
              </a:rPr>
              <a:t>/* Make MISO pin as OUTPUT */</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index = </a:t>
            </a:r>
            <a:r>
              <a:rPr lang="en-US" sz="1400" b="0" strike="noStrike" spc="-1">
                <a:solidFill>
                  <a:srgbClr val="AD009E"/>
                </a:solidFill>
                <a:uFill>
                  <a:solidFill>
                    <a:srgbClr val="FFFFFF"/>
                  </a:solidFill>
                </a:uFill>
                <a:latin typeface="HP Simplified"/>
                <a:ea typeface="Times New Roman"/>
              </a:rPr>
              <a:t>0</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receivedone = </a:t>
            </a:r>
            <a:r>
              <a:rPr lang="en-US" sz="1400" b="0" strike="noStrike" spc="-1">
                <a:solidFill>
                  <a:srgbClr val="A31515"/>
                </a:solidFill>
                <a:uFill>
                  <a:solidFill>
                    <a:srgbClr val="FFFFFF"/>
                  </a:solidFill>
                </a:uFill>
                <a:latin typeface="HP Simplified"/>
                <a:ea typeface="Times New Roman"/>
              </a:rPr>
              <a:t>false</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SPI.attachInterrupt();         </a:t>
            </a:r>
            <a:r>
              <a:rPr lang="en-US" sz="1400" b="0" strike="noStrike" spc="-1">
                <a:solidFill>
                  <a:srgbClr val="008000"/>
                </a:solidFill>
                <a:uFill>
                  <a:solidFill>
                    <a:srgbClr val="FFFFFF"/>
                  </a:solidFill>
                </a:uFill>
                <a:latin typeface="HP Simplified"/>
                <a:ea typeface="Times New Roman"/>
              </a:rPr>
              <a:t>/* Attach SPI interrupt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HP Simplified"/>
                <a:ea typeface="Times New Roman"/>
              </a:rPr>
              <a:t>void</a:t>
            </a:r>
            <a:r>
              <a:rPr lang="en-US" sz="1400" b="0" strike="noStrike" spc="-1">
                <a:solidFill>
                  <a:srgbClr val="000000"/>
                </a:solidFill>
                <a:uFill>
                  <a:solidFill>
                    <a:srgbClr val="FFFFFF"/>
                  </a:solidFill>
                </a:uFill>
                <a:latin typeface="HP Simplified"/>
                <a:ea typeface="Times New Roman"/>
              </a:rPr>
              <a:t> loop (</a:t>
            </a:r>
            <a:r>
              <a:rPr lang="en-US" sz="1400" b="0" strike="noStrike" spc="-1">
                <a:solidFill>
                  <a:srgbClr val="0000FF"/>
                </a:solidFill>
                <a:uFill>
                  <a:solidFill>
                    <a:srgbClr val="FFFFFF"/>
                  </a:solidFill>
                </a:uFill>
                <a:latin typeface="HP Simplified"/>
                <a:ea typeface="Times New Roman"/>
              </a:rPr>
              <a:t>void</a:t>
            </a:r>
            <a:r>
              <a:rPr lang="en-US" sz="14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a:t>
            </a:r>
            <a:r>
              <a:rPr lang="en-US" sz="1400" b="0" strike="noStrike" spc="-1">
                <a:solidFill>
                  <a:srgbClr val="0000FF"/>
                </a:solidFill>
                <a:uFill>
                  <a:solidFill>
                    <a:srgbClr val="FFFFFF"/>
                  </a:solidFill>
                </a:uFill>
                <a:latin typeface="HP Simplified"/>
                <a:ea typeface="Times New Roman"/>
              </a:rPr>
              <a:t>if</a:t>
            </a:r>
            <a:r>
              <a:rPr lang="en-US" sz="1400" b="0" strike="noStrike" spc="-1">
                <a:solidFill>
                  <a:srgbClr val="000000"/>
                </a:solidFill>
                <a:uFill>
                  <a:solidFill>
                    <a:srgbClr val="FFFFFF"/>
                  </a:solidFill>
                </a:uFill>
                <a:latin typeface="HP Simplified"/>
                <a:ea typeface="Times New Roman"/>
              </a:rPr>
              <a:t> (receivedone)</a:t>
            </a:r>
            <a:r>
              <a:rPr lang="en-US" sz="1400" b="0" strike="noStrike" spc="-1">
                <a:solidFill>
                  <a:srgbClr val="008000"/>
                </a:solidFill>
                <a:uFill>
                  <a:solidFill>
                    <a:srgbClr val="FFFFFF"/>
                  </a:solidFill>
                </a:uFill>
                <a:latin typeface="HP Simplified"/>
                <a:ea typeface="Times New Roman"/>
              </a:rPr>
              <a:t>/* Check &amp; print received buffer if any */</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buff[index] = </a:t>
            </a:r>
            <a:r>
              <a:rPr lang="en-US" sz="1400" b="0" strike="noStrike" spc="-1">
                <a:solidFill>
                  <a:srgbClr val="AD009E"/>
                </a:solidFill>
                <a:uFill>
                  <a:solidFill>
                    <a:srgbClr val="FFFFFF"/>
                  </a:solidFill>
                </a:uFill>
                <a:latin typeface="HP Simplified"/>
                <a:ea typeface="Times New Roman"/>
              </a:rPr>
              <a:t>0</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Serial.println(buff);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index = </a:t>
            </a:r>
            <a:r>
              <a:rPr lang="en-US" sz="1400" b="0" strike="noStrike" spc="-1">
                <a:solidFill>
                  <a:srgbClr val="AD009E"/>
                </a:solidFill>
                <a:uFill>
                  <a:solidFill>
                    <a:srgbClr val="FFFFFF"/>
                  </a:solidFill>
                </a:uFill>
                <a:latin typeface="HP Simplified"/>
                <a:ea typeface="Times New Roman"/>
              </a:rPr>
              <a:t>0</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receivedone = </a:t>
            </a:r>
            <a:r>
              <a:rPr lang="en-US" sz="1400" b="0" strike="noStrike" spc="-1">
                <a:solidFill>
                  <a:srgbClr val="A31515"/>
                </a:solidFill>
                <a:uFill>
                  <a:solidFill>
                    <a:srgbClr val="FFFFFF"/>
                  </a:solidFill>
                </a:uFill>
                <a:latin typeface="HP Simplified"/>
                <a:ea typeface="Times New Roman"/>
              </a:rPr>
              <a:t>false</a:t>
            </a: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P Simplified"/>
                <a:ea typeface="Times New Roman"/>
              </a:rPr>
              <a:t>}</a:t>
            </a:r>
            <a:endParaRPr lang="en-US" sz="1800" b="0" strike="noStrike" spc="-1">
              <a:solidFill>
                <a:srgbClr val="000000"/>
              </a:solidFill>
              <a:uFill>
                <a:solidFill>
                  <a:srgbClr val="FFFFFF"/>
                </a:solidFill>
              </a:uFill>
              <a:latin typeface="Arial"/>
            </a:endParaRPr>
          </a:p>
        </p:txBody>
      </p:sp>
      <p:sp>
        <p:nvSpPr>
          <p:cNvPr id="124" name="CustomShape 2"/>
          <p:cNvSpPr/>
          <p:nvPr/>
        </p:nvSpPr>
        <p:spPr>
          <a:xfrm>
            <a:off x="335520" y="687240"/>
            <a:ext cx="5369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333333"/>
                </a:solidFill>
                <a:uFill>
                  <a:solidFill>
                    <a:srgbClr val="FFFFFF"/>
                  </a:solidFill>
                </a:uFill>
                <a:latin typeface="Cambria"/>
              </a:rPr>
              <a:t>Sketsa Arduino untuk ESP32 slave SPI</a:t>
            </a:r>
            <a:endParaRPr lang="en-US" sz="1800" b="0" strike="noStrike" spc="-1">
              <a:solidFill>
                <a:srgbClr val="000000"/>
              </a:solidFill>
              <a:uFill>
                <a:solidFill>
                  <a:srgbClr val="FFFFFF"/>
                </a:solidFill>
              </a:uFill>
              <a:latin typeface="Arial"/>
            </a:endParaRPr>
          </a:p>
        </p:txBody>
      </p:sp>
      <p:sp>
        <p:nvSpPr>
          <p:cNvPr id="125" name="CustomShape 3"/>
          <p:cNvSpPr/>
          <p:nvPr/>
        </p:nvSpPr>
        <p:spPr>
          <a:xfrm>
            <a:off x="5061960" y="1056600"/>
            <a:ext cx="4081680" cy="39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8000"/>
                </a:solidFill>
                <a:uFill>
                  <a:solidFill>
                    <a:srgbClr val="FFFFFF"/>
                  </a:solidFill>
                </a:uFill>
                <a:latin typeface="Cambria"/>
                <a:ea typeface="Times New Roman"/>
              </a:rPr>
              <a:t>// SPI interrupt routine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ISR (SPI_STC_vect)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uint8_t oldsrg = SREG;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cli();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a:t>
            </a:r>
            <a:r>
              <a:rPr lang="en-US" sz="1400" b="0" strike="noStrike" spc="-1">
                <a:solidFill>
                  <a:srgbClr val="0000FF"/>
                </a:solidFill>
                <a:uFill>
                  <a:solidFill>
                    <a:srgbClr val="FFFFFF"/>
                  </a:solidFill>
                </a:uFill>
                <a:latin typeface="Cambria"/>
                <a:ea typeface="Times New Roman"/>
              </a:rPr>
              <a:t>char</a:t>
            </a:r>
            <a:r>
              <a:rPr lang="en-US" sz="1400" b="0" strike="noStrike" spc="-1">
                <a:solidFill>
                  <a:srgbClr val="000000"/>
                </a:solidFill>
                <a:uFill>
                  <a:solidFill>
                    <a:srgbClr val="FFFFFF"/>
                  </a:solidFill>
                </a:uFill>
                <a:latin typeface="Cambria"/>
                <a:ea typeface="Times New Roman"/>
              </a:rPr>
              <a:t> c = SPDR;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a:t>
            </a:r>
            <a:r>
              <a:rPr lang="en-US" sz="1400" b="0" strike="noStrike" spc="-1">
                <a:solidFill>
                  <a:srgbClr val="0000FF"/>
                </a:solidFill>
                <a:uFill>
                  <a:solidFill>
                    <a:srgbClr val="FFFFFF"/>
                  </a:solidFill>
                </a:uFill>
                <a:latin typeface="Cambria"/>
                <a:ea typeface="Times New Roman"/>
              </a:rPr>
              <a:t>if</a:t>
            </a:r>
            <a:r>
              <a:rPr lang="en-US" sz="1400" b="0" strike="noStrike" spc="-1">
                <a:solidFill>
                  <a:srgbClr val="000000"/>
                </a:solidFill>
                <a:uFill>
                  <a:solidFill>
                    <a:srgbClr val="FFFFFF"/>
                  </a:solidFill>
                </a:uFill>
                <a:latin typeface="Cambria"/>
                <a:ea typeface="Times New Roman"/>
              </a:rPr>
              <a:t> (index &lt;</a:t>
            </a:r>
            <a:r>
              <a:rPr lang="en-US" sz="1400" b="0" strike="noStrike" spc="-1">
                <a:solidFill>
                  <a:srgbClr val="0000FF"/>
                </a:solidFill>
                <a:uFill>
                  <a:solidFill>
                    <a:srgbClr val="FFFFFF"/>
                  </a:solidFill>
                </a:uFill>
                <a:latin typeface="Cambria"/>
                <a:ea typeface="Times New Roman"/>
              </a:rPr>
              <a:t>sizeof</a:t>
            </a:r>
            <a:r>
              <a:rPr lang="en-US" sz="1400" b="0" strike="noStrike" spc="-1">
                <a:solidFill>
                  <a:srgbClr val="000000"/>
                </a:solidFill>
                <a:uFill>
                  <a:solidFill>
                    <a:srgbClr val="FFFFFF"/>
                  </a:solidFill>
                </a:uFill>
                <a:latin typeface="Cambria"/>
                <a:ea typeface="Times New Roman"/>
              </a:rPr>
              <a:t> buff)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buff [index++] =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a:t>
            </a:r>
            <a:r>
              <a:rPr lang="en-US" sz="1400" b="0" strike="noStrike" spc="-1">
                <a:solidFill>
                  <a:srgbClr val="0000FF"/>
                </a:solidFill>
                <a:uFill>
                  <a:solidFill>
                    <a:srgbClr val="FFFFFF"/>
                  </a:solidFill>
                </a:uFill>
                <a:latin typeface="Cambria"/>
                <a:ea typeface="Times New Roman"/>
              </a:rPr>
              <a:t>if</a:t>
            </a:r>
            <a:r>
              <a:rPr lang="en-US" sz="1400" b="0" strike="noStrike" spc="-1">
                <a:solidFill>
                  <a:srgbClr val="000000"/>
                </a:solidFill>
                <a:uFill>
                  <a:solidFill>
                    <a:srgbClr val="FFFFFF"/>
                  </a:solidFill>
                </a:uFill>
                <a:latin typeface="Cambria"/>
                <a:ea typeface="Times New Roman"/>
              </a:rPr>
              <a:t> (c == </a:t>
            </a:r>
            <a:r>
              <a:rPr lang="en-US" sz="1400" b="0" strike="noStrike" spc="-1">
                <a:solidFill>
                  <a:srgbClr val="A31515"/>
                </a:solidFill>
                <a:uFill>
                  <a:solidFill>
                    <a:srgbClr val="FFFFFF"/>
                  </a:solidFill>
                </a:uFill>
                <a:latin typeface="Cambria"/>
                <a:ea typeface="Times New Roman"/>
              </a:rPr>
              <a:t>'\n'</a:t>
            </a:r>
            <a:r>
              <a:rPr lang="en-US" sz="1400" b="0" strike="noStrike" spc="-1">
                <a:solidFill>
                  <a:srgbClr val="000000"/>
                </a:solidFill>
                <a:uFill>
                  <a:solidFill>
                    <a:srgbClr val="FFFFFF"/>
                  </a:solidFill>
                </a:uFill>
                <a:latin typeface="Cambria"/>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8000"/>
                </a:solidFill>
                <a:uFill>
                  <a:solidFill>
                    <a:srgbClr val="FFFFFF"/>
                  </a:solidFill>
                </a:uFill>
                <a:latin typeface="Cambria"/>
                <a:ea typeface="Times New Roman"/>
              </a:rPr>
              <a:t>      /* Check for newline character as end of msg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8000"/>
                </a:solidFill>
                <a:uFill>
                  <a:solidFill>
                    <a:srgbClr val="FFFFFF"/>
                  </a:solidFill>
                </a:uFill>
                <a:latin typeface="Cambria"/>
                <a:ea typeface="Times New Roman"/>
              </a:rPr>
              <a:t>           {</a:t>
            </a:r>
            <a:r>
              <a:rPr lang="en-US" sz="1400" b="0" strike="noStrike" spc="-1">
                <a:solidFill>
                  <a:srgbClr val="000000"/>
                </a:solidFill>
                <a:uFill>
                  <a:solidFill>
                    <a:srgbClr val="FFFFFF"/>
                  </a:solidFill>
                </a:uFill>
                <a:latin typeface="Cambria"/>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receivedone = </a:t>
            </a:r>
            <a:r>
              <a:rPr lang="en-US" sz="1400" b="0" strike="noStrike" spc="-1">
                <a:solidFill>
                  <a:srgbClr val="A31515"/>
                </a:solidFill>
                <a:uFill>
                  <a:solidFill>
                    <a:srgbClr val="FFFFFF"/>
                  </a:solidFill>
                </a:uFill>
                <a:latin typeface="Cambria"/>
                <a:ea typeface="Times New Roman"/>
              </a:rPr>
              <a:t>true</a:t>
            </a:r>
            <a:r>
              <a:rPr lang="en-US" sz="1400" b="0" strike="noStrike" spc="-1">
                <a:solidFill>
                  <a:srgbClr val="000000"/>
                </a:solidFill>
                <a:uFill>
                  <a:solidFill>
                    <a:srgbClr val="FFFFFF"/>
                  </a:solidFill>
                </a:uFill>
                <a:latin typeface="Cambria"/>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      SREG = oldsrg;</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Times New Roman"/>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818000" y="2571480"/>
            <a:ext cx="5274360" cy="353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ts val="741"/>
              </a:lnSpc>
            </a:pPr>
            <a:endParaRPr lang="en-US" sz="1800" b="0" strike="noStrike" spc="-1">
              <a:solidFill>
                <a:srgbClr val="000000"/>
              </a:solidFill>
              <a:uFill>
                <a:solidFill>
                  <a:srgbClr val="FFFFFF"/>
                </a:solidFill>
              </a:uFill>
              <a:latin typeface="Arial"/>
            </a:endParaRPr>
          </a:p>
          <a:p>
            <a:pPr algn="ctr">
              <a:lnSpc>
                <a:spcPts val="741"/>
              </a:lnSpc>
            </a:pPr>
            <a:r>
              <a:rPr lang="en-US" sz="4000" b="1" strike="noStrike" spc="-1">
                <a:solidFill>
                  <a:srgbClr val="000000"/>
                </a:solidFill>
                <a:uFill>
                  <a:solidFill>
                    <a:srgbClr val="FFFFFF"/>
                  </a:solidFill>
                </a:uFill>
                <a:latin typeface="HP Simplified"/>
                <a:ea typeface="Times New Roman"/>
              </a:rPr>
              <a:t>ESP32 I2C </a:t>
            </a:r>
            <a:endParaRPr lang="en-US" sz="1800" b="0" strike="noStrike" spc="-1">
              <a:solidFill>
                <a:srgbClr val="000000"/>
              </a:solidFill>
              <a:uFill>
                <a:solidFill>
                  <a:srgbClr val="FFFFFF"/>
                </a:solidFill>
              </a:uFill>
              <a:latin typeface="Arial"/>
            </a:endParaRPr>
          </a:p>
          <a:p>
            <a:pPr algn="ctr">
              <a:lnSpc>
                <a:spcPts val="741"/>
              </a:lnSpc>
            </a:pPr>
            <a:endParaRPr lang="en-US" sz="1800" b="0" strike="noStrike" spc="-1">
              <a:solidFill>
                <a:srgbClr val="000000"/>
              </a:solidFill>
              <a:uFill>
                <a:solidFill>
                  <a:srgbClr val="FFFFFF"/>
                </a:solidFill>
              </a:uFill>
              <a:latin typeface="Arial"/>
            </a:endParaRPr>
          </a:p>
          <a:p>
            <a:pPr algn="ctr">
              <a:lnSpc>
                <a:spcPts val="741"/>
              </a:lnSpc>
            </a:pPr>
            <a:r>
              <a:rPr lang="en-US" sz="4000" b="1" strike="noStrike" spc="-1">
                <a:solidFill>
                  <a:srgbClr val="000000"/>
                </a:solidFill>
                <a:uFill>
                  <a:solidFill>
                    <a:srgbClr val="FFFFFF"/>
                  </a:solidFill>
                </a:uFill>
                <a:latin typeface="HP Simplified"/>
                <a:ea typeface="Times New Roman"/>
              </a:rPr>
              <a:t>dengan Arduino IDE</a:t>
            </a:r>
            <a:endParaRPr lang="en-US" sz="1800" b="0" strike="noStrike" spc="-1">
              <a:solidFill>
                <a:srgbClr val="000000"/>
              </a:solidFill>
              <a:uFill>
                <a:solidFill>
                  <a:srgbClr val="FFFFFF"/>
                </a:solidFill>
              </a:uFill>
              <a:latin typeface="Arial"/>
            </a:endParaRPr>
          </a:p>
        </p:txBody>
      </p:sp>
      <p:sp>
        <p:nvSpPr>
          <p:cNvPr id="127" name="CustomShape 2"/>
          <p:cNvSpPr/>
          <p:nvPr/>
        </p:nvSpPr>
        <p:spPr>
          <a:xfrm>
            <a:off x="3997080" y="597960"/>
            <a:ext cx="916560" cy="1310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8000" b="0" strike="noStrike" spc="-1">
                <a:solidFill>
                  <a:srgbClr val="000000"/>
                </a:solidFill>
                <a:uFill>
                  <a:solidFill>
                    <a:srgbClr val="FFFFFF"/>
                  </a:solidFill>
                </a:uFill>
                <a:latin typeface="Cambria"/>
                <a:ea typeface="Cambria"/>
              </a:rPr>
              <a:t>4</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653720" y="334080"/>
            <a:ext cx="1661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HP Simplified"/>
                <a:ea typeface="Calibri"/>
              </a:rPr>
              <a:t>Pendahuluan</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352440" y="823320"/>
            <a:ext cx="8515080" cy="286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400" b="0" strike="noStrike" spc="-1" dirty="0">
                <a:solidFill>
                  <a:srgbClr val="333333"/>
                </a:solidFill>
                <a:uFill>
                  <a:solidFill>
                    <a:srgbClr val="FFFFFF"/>
                  </a:solidFill>
                </a:uFill>
                <a:latin typeface="HP Simplified"/>
                <a:ea typeface="Times New Roman"/>
              </a:rPr>
              <a:t>I2C (Inter-Integrated Circuit) </a:t>
            </a:r>
            <a:r>
              <a:rPr lang="en-US" sz="1400" b="0" strike="noStrike" spc="-1" dirty="0" err="1">
                <a:solidFill>
                  <a:srgbClr val="333333"/>
                </a:solidFill>
                <a:uFill>
                  <a:solidFill>
                    <a:srgbClr val="FFFFFF"/>
                  </a:solidFill>
                </a:uFill>
                <a:latin typeface="HP Simplified"/>
                <a:ea typeface="Times New Roman"/>
              </a:rPr>
              <a:t>adalah</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protokol</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koneksi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antarmuka</a:t>
            </a:r>
            <a:r>
              <a:rPr lang="en-US" sz="1400" b="0" strike="noStrike" spc="-1" dirty="0">
                <a:solidFill>
                  <a:srgbClr val="333333"/>
                </a:solidFill>
                <a:uFill>
                  <a:solidFill>
                    <a:srgbClr val="FFFFFF"/>
                  </a:solidFill>
                </a:uFill>
                <a:latin typeface="HP Simplified"/>
                <a:ea typeface="Times New Roman"/>
              </a:rPr>
              <a:t> bus serial. </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400" b="0" strike="noStrike" spc="-1" dirty="0" err="1">
                <a:solidFill>
                  <a:srgbClr val="333333"/>
                </a:solidFill>
                <a:uFill>
                  <a:solidFill>
                    <a:srgbClr val="FFFFFF"/>
                  </a:solidFill>
                </a:uFill>
                <a:latin typeface="HP Simplified"/>
                <a:ea typeface="Times New Roman"/>
              </a:rPr>
              <a:t>Disebut</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sebagai</a:t>
            </a:r>
            <a:r>
              <a:rPr lang="en-US" sz="1400" b="0" strike="noStrike" spc="-1" dirty="0">
                <a:solidFill>
                  <a:srgbClr val="333333"/>
                </a:solidFill>
                <a:uFill>
                  <a:solidFill>
                    <a:srgbClr val="FFFFFF"/>
                  </a:solidFill>
                </a:uFill>
                <a:latin typeface="HP Simplified"/>
                <a:ea typeface="Times New Roman"/>
              </a:rPr>
              <a:t> TWI (Two Wires Interface) </a:t>
            </a:r>
            <a:r>
              <a:rPr lang="en-US" sz="1400" b="0" strike="noStrike" spc="-1" dirty="0" err="1">
                <a:solidFill>
                  <a:srgbClr val="333333"/>
                </a:solidFill>
                <a:uFill>
                  <a:solidFill>
                    <a:srgbClr val="FFFFFF"/>
                  </a:solidFill>
                </a:uFill>
                <a:latin typeface="HP Simplified"/>
                <a:ea typeface="Times New Roman"/>
              </a:rPr>
              <a:t>karena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hanya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menggunakan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dua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kabel</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untuk</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komunikasi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Kedua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kabel</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tersebut</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adalah</a:t>
            </a:r>
            <a:r>
              <a:rPr lang="en-US" sz="1400" b="0" strike="noStrike" spc="-1" dirty="0">
                <a:solidFill>
                  <a:srgbClr val="333333"/>
                </a:solidFill>
                <a:uFill>
                  <a:solidFill>
                    <a:srgbClr val="FFFFFF"/>
                  </a:solidFill>
                </a:uFill>
                <a:latin typeface="HP Simplified"/>
                <a:ea typeface="Times New Roman"/>
              </a:rPr>
              <a:t> SDA (data serial) </a:t>
            </a:r>
            <a:r>
              <a:rPr lang="en-US" sz="1400" b="0" strike="noStrike" spc="-1" dirty="0" err="1">
                <a:solidFill>
                  <a:srgbClr val="333333"/>
                </a:solidFill>
                <a:uFill>
                  <a:solidFill>
                    <a:srgbClr val="FFFFFF"/>
                  </a:solidFill>
                </a:uFill>
                <a:latin typeface="HP Simplified"/>
                <a:ea typeface="Times New Roman"/>
              </a:rPr>
              <a:t>dan</a:t>
            </a:r>
            <a:r>
              <a:rPr lang="en-US" sz="1400" b="0" strike="noStrike" spc="-1" dirty="0">
                <a:solidFill>
                  <a:srgbClr val="333333"/>
                </a:solidFill>
                <a:uFill>
                  <a:solidFill>
                    <a:srgbClr val="FFFFFF"/>
                  </a:solidFill>
                </a:uFill>
                <a:latin typeface="HP Simplified"/>
                <a:ea typeface="Times New Roman"/>
              </a:rPr>
              <a:t> SCL (serial clock).</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400" b="0" strike="noStrike" spc="-1" dirty="0">
                <a:solidFill>
                  <a:srgbClr val="333333"/>
                </a:solidFill>
                <a:uFill>
                  <a:solidFill>
                    <a:srgbClr val="FFFFFF"/>
                  </a:solidFill>
                </a:uFill>
                <a:latin typeface="HP Simplified"/>
                <a:ea typeface="Times New Roman"/>
              </a:rPr>
              <a:t>I2C </a:t>
            </a:r>
            <a:r>
              <a:rPr lang="en-US" sz="1400" b="0" strike="noStrike" spc="-1" dirty="0" err="1">
                <a:solidFill>
                  <a:srgbClr val="333333"/>
                </a:solidFill>
                <a:uFill>
                  <a:solidFill>
                    <a:srgbClr val="FFFFFF"/>
                  </a:solidFill>
                </a:uFill>
                <a:latin typeface="HP Simplified"/>
                <a:ea typeface="Times New Roman"/>
              </a:rPr>
              <a:t>adalah</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protokol</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komunikasi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berbasis</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pengakuan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yaitu</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pemancar</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memeriksa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pengakuan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dari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penerima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setelah</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mentransmisikan</a:t>
            </a:r>
            <a:r>
              <a:rPr lang="en-US" sz="1400" b="0" strike="noStrike" spc="-1" dirty="0">
                <a:solidFill>
                  <a:srgbClr val="333333"/>
                </a:solidFill>
                <a:uFill>
                  <a:solidFill>
                    <a:srgbClr val="FFFFFF"/>
                  </a:solidFill>
                </a:uFill>
                <a:latin typeface="HP Simplified"/>
                <a:ea typeface="Times New Roman"/>
              </a:rPr>
              <a:t> data </a:t>
            </a:r>
            <a:r>
              <a:rPr lang="en-US" sz="1400" b="0" strike="noStrike" spc="-1" dirty="0" err="1">
                <a:solidFill>
                  <a:srgbClr val="333333"/>
                </a:solidFill>
                <a:uFill>
                  <a:solidFill>
                    <a:srgbClr val="FFFFFF"/>
                  </a:solidFill>
                </a:uFill>
                <a:latin typeface="HP Simplified"/>
                <a:ea typeface="Times New Roman"/>
              </a:rPr>
              <a:t>untuk</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mengetahui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apakah</a:t>
            </a:r>
            <a:r>
              <a:rPr lang="en-US" sz="1400" b="0" strike="noStrike" spc="-1" dirty="0">
                <a:solidFill>
                  <a:srgbClr val="333333"/>
                </a:solidFill>
                <a:uFill>
                  <a:solidFill>
                    <a:srgbClr val="FFFFFF"/>
                  </a:solidFill>
                </a:uFill>
                <a:latin typeface="HP Simplified"/>
                <a:ea typeface="Times New Roman"/>
              </a:rPr>
              <a:t> data </a:t>
            </a:r>
            <a:r>
              <a:rPr lang="en-US" sz="1400" b="0" strike="noStrike" spc="-1" dirty="0" err="1">
                <a:solidFill>
                  <a:srgbClr val="333333"/>
                </a:solidFill>
                <a:uFill>
                  <a:solidFill>
                    <a:srgbClr val="FFFFFF"/>
                  </a:solidFill>
                </a:uFill>
                <a:latin typeface="HP Simplified"/>
                <a:ea typeface="Times New Roman"/>
              </a:rPr>
              <a:t>diterima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oleh</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penerima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dengan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sukses</a:t>
            </a:r>
            <a:r>
              <a:rPr lang="en-US" sz="1400" b="0" strike="noStrike" spc="-1" dirty="0">
                <a:solidFill>
                  <a:srgbClr val="333333"/>
                </a:solidFill>
                <a:uFill>
                  <a:solidFill>
                    <a:srgbClr val="FFFFFF"/>
                  </a:solidFill>
                </a:uFill>
                <a:latin typeface="HP Simplified"/>
                <a:ea typeface="Times New Roman"/>
              </a:rPr>
              <a:t>.</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400" b="0" strike="noStrike" spc="-1" dirty="0" smtClean="0">
                <a:solidFill>
                  <a:srgbClr val="333333"/>
                </a:solidFill>
                <a:uFill>
                  <a:solidFill>
                    <a:srgbClr val="FFFFFF"/>
                  </a:solidFill>
                </a:uFill>
                <a:latin typeface="HP Simplified"/>
                <a:ea typeface="Times New Roman"/>
              </a:rPr>
              <a:t>I2C </a:t>
            </a:r>
            <a:r>
              <a:rPr lang="en-US" sz="1400" b="0" strike="noStrike" spc="-1" dirty="0" err="1" smtClean="0">
                <a:solidFill>
                  <a:srgbClr val="333333"/>
                </a:solidFill>
                <a:uFill>
                  <a:solidFill>
                    <a:srgbClr val="FFFFFF"/>
                  </a:solidFill>
                </a:uFill>
                <a:latin typeface="HP Simplified"/>
                <a:ea typeface="Times New Roman"/>
              </a:rPr>
              <a:t>bekerja</a:t>
            </a:r>
            <a:r>
              <a:rPr lang="en-US" sz="1400" b="0" strike="noStrike" spc="-1" dirty="0" smtClean="0">
                <a:solidFill>
                  <a:srgbClr val="333333"/>
                </a:solidFill>
                <a:uFill>
                  <a:solidFill>
                    <a:srgbClr val="FFFFFF"/>
                  </a:solidFill>
                </a:uFill>
                <a:latin typeface="HP Simplified"/>
                <a:ea typeface="Times New Roman"/>
              </a:rPr>
              <a:t> </a:t>
            </a:r>
            <a:r>
              <a:rPr lang="en-US" sz="1400" b="0" strike="noStrike" spc="-1" dirty="0" err="1" smtClean="0">
                <a:solidFill>
                  <a:srgbClr val="333333"/>
                </a:solidFill>
                <a:uFill>
                  <a:solidFill>
                    <a:srgbClr val="FFFFFF"/>
                  </a:solidFill>
                </a:uFill>
                <a:latin typeface="HP Simplified"/>
                <a:ea typeface="Times New Roman"/>
              </a:rPr>
              <a:t>dalam</a:t>
            </a:r>
            <a:r>
              <a:rPr lang="en-US" sz="1400" b="0" strike="noStrike" spc="-1" dirty="0" smtClean="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dua</a:t>
            </a:r>
            <a:r>
              <a:rPr lang="en-US" sz="1400" b="0" strike="noStrike" spc="-1" dirty="0">
                <a:solidFill>
                  <a:srgbClr val="333333"/>
                </a:solidFill>
                <a:uFill>
                  <a:solidFill>
                    <a:srgbClr val="FFFFFF"/>
                  </a:solidFill>
                </a:uFill>
                <a:latin typeface="HP Simplified"/>
                <a:ea typeface="Times New Roman"/>
              </a:rPr>
              <a:t> mode </a:t>
            </a:r>
            <a:r>
              <a:rPr lang="en-US" sz="1400" b="0" strike="noStrike" spc="-1" dirty="0" err="1" smtClean="0">
                <a:solidFill>
                  <a:srgbClr val="333333"/>
                </a:solidFill>
                <a:uFill>
                  <a:solidFill>
                    <a:srgbClr val="FFFFFF"/>
                  </a:solidFill>
                </a:uFill>
                <a:latin typeface="HP Simplified"/>
                <a:ea typeface="Times New Roman"/>
              </a:rPr>
              <a:t>yaitu</a:t>
            </a:r>
            <a:r>
              <a:rPr lang="en-US" sz="1400" spc="-1" dirty="0">
                <a:solidFill>
                  <a:srgbClr val="333333"/>
                </a:solidFill>
                <a:uFill>
                  <a:solidFill>
                    <a:srgbClr val="FFFFFF"/>
                  </a:solidFill>
                </a:uFill>
                <a:latin typeface="HP Simplified"/>
                <a:ea typeface="Times New Roman"/>
              </a:rPr>
              <a:t> </a:t>
            </a:r>
            <a:r>
              <a:rPr lang="en-US" sz="1400" spc="-1" dirty="0" smtClean="0">
                <a:solidFill>
                  <a:srgbClr val="333333"/>
                </a:solidFill>
                <a:uFill>
                  <a:solidFill>
                    <a:srgbClr val="FFFFFF"/>
                  </a:solidFill>
                </a:uFill>
                <a:latin typeface="HP Simplified"/>
                <a:ea typeface="Times New Roman"/>
              </a:rPr>
              <a:t>:</a:t>
            </a:r>
            <a:endParaRPr lang="en-US" sz="1800" b="0" strike="noStrike" spc="-1" dirty="0">
              <a:solidFill>
                <a:srgbClr val="000000"/>
              </a:solidFill>
              <a:uFill>
                <a:solidFill>
                  <a:srgbClr val="FFFFFF"/>
                </a:solidFill>
              </a:uFill>
              <a:latin typeface="Arial"/>
            </a:endParaRPr>
          </a:p>
          <a:p>
            <a:pPr marL="800280" lvl="1" indent="-342720" algn="just">
              <a:lnSpc>
                <a:spcPct val="150000"/>
              </a:lnSpc>
              <a:buClr>
                <a:srgbClr val="333333"/>
              </a:buClr>
              <a:buFont typeface="Symbol"/>
              <a:buChar char=""/>
            </a:pPr>
            <a:r>
              <a:rPr lang="en-US" sz="1400" b="0" strike="noStrike" spc="-1" dirty="0">
                <a:solidFill>
                  <a:srgbClr val="333333"/>
                </a:solidFill>
                <a:uFill>
                  <a:solidFill>
                    <a:srgbClr val="FFFFFF"/>
                  </a:solidFill>
                </a:uFill>
                <a:latin typeface="HP Simplified"/>
                <a:ea typeface="Times New Roman"/>
              </a:rPr>
              <a:t>Mode master</a:t>
            </a:r>
            <a:endParaRPr lang="en-US" sz="1800" b="0" strike="noStrike" spc="-1" dirty="0">
              <a:solidFill>
                <a:srgbClr val="000000"/>
              </a:solidFill>
              <a:uFill>
                <a:solidFill>
                  <a:srgbClr val="FFFFFF"/>
                </a:solidFill>
              </a:uFill>
              <a:latin typeface="Arial"/>
            </a:endParaRPr>
          </a:p>
          <a:p>
            <a:pPr marL="800280" lvl="1" indent="-342720" algn="just">
              <a:lnSpc>
                <a:spcPct val="150000"/>
              </a:lnSpc>
              <a:buClr>
                <a:srgbClr val="333333"/>
              </a:buClr>
              <a:buFont typeface="Symbol"/>
              <a:buChar char=""/>
            </a:pPr>
            <a:r>
              <a:rPr lang="en-US" sz="1400" b="0" strike="noStrike" spc="-1" dirty="0">
                <a:solidFill>
                  <a:srgbClr val="333333"/>
                </a:solidFill>
                <a:uFill>
                  <a:solidFill>
                    <a:srgbClr val="FFFFFF"/>
                  </a:solidFill>
                </a:uFill>
                <a:latin typeface="HP Simplified"/>
                <a:ea typeface="Times New Roman"/>
              </a:rPr>
              <a:t>Mode slave</a:t>
            </a:r>
            <a:endParaRPr lang="en-US" sz="1800" b="0" strike="noStrike" spc="-1" dirty="0">
              <a:solidFill>
                <a:srgbClr val="000000"/>
              </a:solidFill>
              <a:uFill>
                <a:solidFill>
                  <a:srgbClr val="FFFFFF"/>
                </a:solidFill>
              </a:uFill>
              <a:latin typeface="Arial"/>
            </a:endParaRPr>
          </a:p>
        </p:txBody>
      </p:sp>
      <p:sp>
        <p:nvSpPr>
          <p:cNvPr id="131" name="CustomShape 3"/>
          <p:cNvSpPr/>
          <p:nvPr/>
        </p:nvSpPr>
        <p:spPr>
          <a:xfrm>
            <a:off x="4572360" y="3038760"/>
            <a:ext cx="4571640" cy="381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400" b="0" strike="noStrike" spc="-1" dirty="0" err="1">
                <a:solidFill>
                  <a:srgbClr val="333333"/>
                </a:solidFill>
                <a:uFill>
                  <a:solidFill>
                    <a:srgbClr val="FFFFFF"/>
                  </a:solidFill>
                </a:uFill>
                <a:latin typeface="HP Simplified"/>
                <a:ea typeface="Times New Roman"/>
              </a:rPr>
              <a:t>Kabel</a:t>
            </a:r>
            <a:r>
              <a:rPr lang="en-US" sz="1400" b="0" strike="noStrike" spc="-1" dirty="0">
                <a:solidFill>
                  <a:srgbClr val="333333"/>
                </a:solidFill>
                <a:uFill>
                  <a:solidFill>
                    <a:srgbClr val="FFFFFF"/>
                  </a:solidFill>
                </a:uFill>
                <a:latin typeface="HP Simplified"/>
                <a:ea typeface="Times New Roman"/>
              </a:rPr>
              <a:t> SDA (data serial) </a:t>
            </a:r>
            <a:r>
              <a:rPr lang="en-US" sz="1400" b="0" strike="noStrike" spc="-1" dirty="0" err="1">
                <a:solidFill>
                  <a:srgbClr val="333333"/>
                </a:solidFill>
                <a:uFill>
                  <a:solidFill>
                    <a:srgbClr val="FFFFFF"/>
                  </a:solidFill>
                </a:uFill>
                <a:latin typeface="HP Simplified"/>
                <a:ea typeface="Times New Roman"/>
              </a:rPr>
              <a:t>digunakan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untuk</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pertukaran</a:t>
            </a:r>
            <a:r>
              <a:rPr lang="en-US" sz="1400" b="0" strike="noStrike" spc="-1" dirty="0">
                <a:solidFill>
                  <a:srgbClr val="333333"/>
                </a:solidFill>
                <a:uFill>
                  <a:solidFill>
                    <a:srgbClr val="FFFFFF"/>
                  </a:solidFill>
                </a:uFill>
                <a:latin typeface="HP Simplified"/>
                <a:ea typeface="Times New Roman"/>
              </a:rPr>
              <a:t> data </a:t>
            </a:r>
            <a:r>
              <a:rPr lang="en-US" sz="1400" b="0" strike="noStrike" spc="-1" dirty="0" err="1">
                <a:solidFill>
                  <a:srgbClr val="333333"/>
                </a:solidFill>
                <a:uFill>
                  <a:solidFill>
                    <a:srgbClr val="FFFFFF"/>
                  </a:solidFill>
                </a:uFill>
                <a:latin typeface="HP Simplified"/>
                <a:ea typeface="Times New Roman"/>
              </a:rPr>
              <a:t>di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antara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 </a:t>
            </a:r>
            <a:r>
              <a:rPr lang="en-US" sz="1400" b="0" strike="noStrike" spc="-1" dirty="0" err="1">
                <a:solidFill>
                  <a:srgbClr val="333333"/>
                </a:solidFill>
                <a:uFill>
                  <a:solidFill>
                    <a:srgbClr val="FFFFFF"/>
                  </a:solidFill>
                </a:uFill>
                <a:latin typeface="HP Simplified"/>
                <a:ea typeface="Times New Roman"/>
              </a:rPr>
              <a:t>dan</a:t>
            </a:r>
            <a:r>
              <a:rPr lang="en-US" sz="1400" b="0" strike="noStrike" spc="-1" dirty="0">
                <a:solidFill>
                  <a:srgbClr val="333333"/>
                </a:solidFill>
                <a:uFill>
                  <a:solidFill>
                    <a:srgbClr val="FFFFFF"/>
                  </a:solidFill>
                </a:uFill>
                <a:latin typeface="HP Simplified"/>
                <a:ea typeface="Times New Roman"/>
              </a:rPr>
              <a:t> slave. SCL (clock serial) </a:t>
            </a:r>
            <a:r>
              <a:rPr lang="en-US" sz="1400" b="0" strike="noStrike" spc="-1" dirty="0" err="1">
                <a:solidFill>
                  <a:srgbClr val="333333"/>
                </a:solidFill>
                <a:uFill>
                  <a:solidFill>
                    <a:srgbClr val="FFFFFF"/>
                  </a:solidFill>
                </a:uFill>
                <a:latin typeface="HP Simplified"/>
                <a:ea typeface="Times New Roman"/>
              </a:rPr>
              <a:t>digunakan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untuk</a:t>
            </a:r>
            <a:r>
              <a:rPr lang="en-US" sz="1400" b="0" strike="noStrike" spc="-1" dirty="0">
                <a:solidFill>
                  <a:srgbClr val="333333"/>
                </a:solidFill>
                <a:uFill>
                  <a:solidFill>
                    <a:srgbClr val="FFFFFF"/>
                  </a:solidFill>
                </a:uFill>
                <a:latin typeface="HP Simplified"/>
                <a:ea typeface="Times New Roman"/>
              </a:rPr>
              <a:t> clock </a:t>
            </a:r>
            <a:r>
              <a:rPr lang="en-US" sz="1400" b="0" strike="noStrike" spc="-1" dirty="0" err="1">
                <a:solidFill>
                  <a:srgbClr val="333333"/>
                </a:solidFill>
                <a:uFill>
                  <a:solidFill>
                    <a:srgbClr val="FFFFFF"/>
                  </a:solidFill>
                </a:uFill>
                <a:latin typeface="HP Simplified"/>
                <a:ea typeface="Times New Roman"/>
              </a:rPr>
              <a:t>sinkronisasi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antara</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 </a:t>
            </a:r>
            <a:r>
              <a:rPr lang="en-US" sz="1400" b="0" strike="noStrike" spc="-1" dirty="0" err="1">
                <a:solidFill>
                  <a:srgbClr val="333333"/>
                </a:solidFill>
                <a:uFill>
                  <a:solidFill>
                    <a:srgbClr val="FFFFFF"/>
                  </a:solidFill>
                </a:uFill>
                <a:latin typeface="HP Simplified"/>
                <a:ea typeface="Times New Roman"/>
              </a:rPr>
              <a:t>dan</a:t>
            </a:r>
            <a:r>
              <a:rPr lang="en-US" sz="1400" b="0" strike="noStrike" spc="-1" dirty="0">
                <a:solidFill>
                  <a:srgbClr val="333333"/>
                </a:solidFill>
                <a:uFill>
                  <a:solidFill>
                    <a:srgbClr val="FFFFFF"/>
                  </a:solidFill>
                </a:uFill>
                <a:latin typeface="HP Simplified"/>
                <a:ea typeface="Times New Roman"/>
              </a:rPr>
              <a:t> slave.</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 </a:t>
            </a:r>
            <a:r>
              <a:rPr lang="en-US" sz="1400" b="0" strike="noStrike" spc="-1" dirty="0" err="1">
                <a:solidFill>
                  <a:srgbClr val="333333"/>
                </a:solidFill>
                <a:uFill>
                  <a:solidFill>
                    <a:srgbClr val="FFFFFF"/>
                  </a:solidFill>
                </a:uFill>
                <a:latin typeface="HP Simplified"/>
                <a:ea typeface="Times New Roman"/>
              </a:rPr>
              <a:t>memulai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komunikasi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dengan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slave.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 </a:t>
            </a:r>
            <a:r>
              <a:rPr lang="en-US" sz="1400" b="0" strike="noStrike" spc="-1" dirty="0" err="1">
                <a:solidFill>
                  <a:srgbClr val="333333"/>
                </a:solidFill>
                <a:uFill>
                  <a:solidFill>
                    <a:srgbClr val="FFFFFF"/>
                  </a:solidFill>
                </a:uFill>
                <a:latin typeface="HP Simplified"/>
                <a:ea typeface="Times New Roman"/>
              </a:rPr>
              <a:t>memerlukan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alamat</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slave </a:t>
            </a:r>
            <a:r>
              <a:rPr lang="en-US" sz="1400" b="0" strike="noStrike" spc="-1" dirty="0" err="1">
                <a:solidFill>
                  <a:srgbClr val="333333"/>
                </a:solidFill>
                <a:uFill>
                  <a:solidFill>
                    <a:srgbClr val="FFFFFF"/>
                  </a:solidFill>
                </a:uFill>
                <a:latin typeface="HP Simplified"/>
                <a:ea typeface="Times New Roman"/>
              </a:rPr>
              <a:t>untuk</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memulai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percakapan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dengan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slave.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slave </a:t>
            </a:r>
            <a:r>
              <a:rPr lang="en-US" sz="1400" b="0" strike="noStrike" spc="-1" dirty="0" err="1">
                <a:solidFill>
                  <a:srgbClr val="333333"/>
                </a:solidFill>
                <a:uFill>
                  <a:solidFill>
                    <a:srgbClr val="FFFFFF"/>
                  </a:solidFill>
                </a:uFill>
                <a:latin typeface="HP Simplified"/>
                <a:ea typeface="Times New Roman"/>
              </a:rPr>
              <a:t>merespon</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ke</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 </a:t>
            </a:r>
            <a:r>
              <a:rPr lang="en-US" sz="1400" b="0" strike="noStrike" spc="-1" dirty="0" err="1">
                <a:solidFill>
                  <a:srgbClr val="333333"/>
                </a:solidFill>
                <a:uFill>
                  <a:solidFill>
                    <a:srgbClr val="FFFFFF"/>
                  </a:solidFill>
                </a:uFill>
                <a:latin typeface="HP Simplified"/>
                <a:ea typeface="Times New Roman"/>
              </a:rPr>
              <a:t>saat</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ditangani</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oleh</a:t>
            </a:r>
            <a:r>
              <a:rPr lang="en-US" sz="1400" b="0" strike="noStrike" spc="-1" dirty="0">
                <a:solidFill>
                  <a:srgbClr val="333333"/>
                </a:solidFill>
                <a:uFill>
                  <a:solidFill>
                    <a:srgbClr val="FFFFFF"/>
                  </a:solidFill>
                </a:uFill>
                <a:latin typeface="HP Simplified"/>
                <a:ea typeface="Times New Roman"/>
              </a:rPr>
              <a:t> </a:t>
            </a:r>
            <a:r>
              <a:rPr lang="en-US" sz="1400" b="0" strike="noStrike" spc="-1" dirty="0" err="1">
                <a:solidFill>
                  <a:srgbClr val="333333"/>
                </a:solidFill>
                <a:uFill>
                  <a:solidFill>
                    <a:srgbClr val="FFFFFF"/>
                  </a:solidFill>
                </a:uFill>
                <a:latin typeface="HP Simplified"/>
                <a:ea typeface="Times New Roman"/>
              </a:rPr>
              <a:t>perangkat</a:t>
            </a:r>
            <a:r>
              <a:rPr lang="en-US" sz="1400" b="0" strike="noStrike" spc="-1" dirty="0">
                <a:solidFill>
                  <a:srgbClr val="333333"/>
                </a:solidFill>
                <a:uFill>
                  <a:solidFill>
                    <a:srgbClr val="FFFFFF"/>
                  </a:solidFill>
                </a:uFill>
                <a:latin typeface="HP Simplified"/>
                <a:ea typeface="Times New Roman"/>
              </a:rPr>
              <a:t> master.</a:t>
            </a:r>
            <a:endParaRPr lang="en-US" sz="1800" b="0" strike="noStrike" spc="-1" dirty="0">
              <a:solidFill>
                <a:srgbClr val="000000"/>
              </a:solidFill>
              <a:uFill>
                <a:solidFill>
                  <a:srgbClr val="FFFFFF"/>
                </a:solidFill>
              </a:uFill>
              <a:latin typeface="Arial"/>
            </a:endParaRPr>
          </a:p>
        </p:txBody>
      </p:sp>
      <p:sp>
        <p:nvSpPr>
          <p:cNvPr id="6" name="TextBox 5"/>
          <p:cNvSpPr txBox="1"/>
          <p:nvPr/>
        </p:nvSpPr>
        <p:spPr>
          <a:xfrm>
            <a:off x="457200" y="4191000"/>
            <a:ext cx="3276600" cy="738664"/>
          </a:xfrm>
          <a:prstGeom prst="rect">
            <a:avLst/>
          </a:prstGeom>
          <a:noFill/>
        </p:spPr>
        <p:txBody>
          <a:bodyPr wrap="square" rtlCol="0">
            <a:spAutoFit/>
          </a:bodyPr>
          <a:lstStyle/>
          <a:p>
            <a:r>
              <a:rPr lang="en-US" sz="1400" dirty="0" smtClean="0">
                <a:latin typeface="HP Simplified"/>
              </a:rPr>
              <a:t>Pin I2C </a:t>
            </a:r>
            <a:r>
              <a:rPr lang="en-US" sz="1400" dirty="0" err="1" smtClean="0">
                <a:latin typeface="HP Simplified"/>
              </a:rPr>
              <a:t>di</a:t>
            </a:r>
            <a:r>
              <a:rPr lang="en-US" sz="1400" dirty="0" smtClean="0">
                <a:latin typeface="HP Simplified"/>
              </a:rPr>
              <a:t> ESP32 :</a:t>
            </a:r>
          </a:p>
          <a:p>
            <a:pPr>
              <a:buFontTx/>
              <a:buChar char="-"/>
            </a:pPr>
            <a:r>
              <a:rPr lang="en-US" sz="1400" dirty="0" smtClean="0">
                <a:latin typeface="HP Simplified"/>
              </a:rPr>
              <a:t>GPIO 21 (SDA)</a:t>
            </a:r>
          </a:p>
          <a:p>
            <a:pPr>
              <a:buFontTx/>
              <a:buChar char="-"/>
            </a:pPr>
            <a:r>
              <a:rPr lang="en-US" sz="1400" dirty="0" smtClean="0">
                <a:latin typeface="HP Simplified"/>
              </a:rPr>
              <a:t>GPIO 22 (SCL)	</a:t>
            </a:r>
            <a:endParaRPr lang="en-US" sz="1400" dirty="0">
              <a:latin typeface="HP Simplifie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66760" y="827280"/>
            <a:ext cx="8181720" cy="324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dirty="0" err="1">
                <a:solidFill>
                  <a:srgbClr val="333333"/>
                </a:solidFill>
                <a:uFill>
                  <a:solidFill>
                    <a:srgbClr val="FFFFFF"/>
                  </a:solidFill>
                </a:uFill>
                <a:latin typeface="HP Simplified"/>
                <a:ea typeface="Times New Roman"/>
              </a:rPr>
              <a:t>Sketsa</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Arduino</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untuk</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smtClean="0">
                <a:solidFill>
                  <a:srgbClr val="333333"/>
                </a:solidFill>
                <a:uFill>
                  <a:solidFill>
                    <a:srgbClr val="FFFFFF"/>
                  </a:solidFill>
                </a:uFill>
                <a:latin typeface="HP Simplified"/>
                <a:ea typeface="Times New Roman"/>
              </a:rPr>
              <a:t>ESP32 </a:t>
            </a:r>
            <a:r>
              <a:rPr lang="en-US" sz="1800" b="0" strike="noStrike" spc="-1" dirty="0" err="1" smtClean="0">
                <a:solidFill>
                  <a:srgbClr val="333333"/>
                </a:solidFill>
                <a:uFill>
                  <a:solidFill>
                    <a:srgbClr val="FFFFFF"/>
                  </a:solidFill>
                </a:uFill>
                <a:latin typeface="HP Simplified"/>
                <a:ea typeface="Times New Roman"/>
              </a:rPr>
              <a:t>sebagai</a:t>
            </a:r>
            <a:r>
              <a:rPr lang="en-US" sz="1800" b="0" strike="noStrike" spc="-1" dirty="0" smtClean="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master I2C </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800" b="0" strike="noStrike" spc="-1" dirty="0" err="1">
                <a:solidFill>
                  <a:srgbClr val="333333"/>
                </a:solidFill>
                <a:uFill>
                  <a:solidFill>
                    <a:srgbClr val="FFFFFF"/>
                  </a:solidFill>
                </a:uFill>
                <a:latin typeface="HP Simplified"/>
                <a:ea typeface="Times New Roman"/>
              </a:rPr>
              <a:t>Sketsa</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Arduino</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untuk</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Arduino</a:t>
            </a:r>
            <a:r>
              <a:rPr lang="en-US" sz="1800" b="0" strike="noStrike" spc="-1" dirty="0">
                <a:solidFill>
                  <a:srgbClr val="333333"/>
                </a:solidFill>
                <a:uFill>
                  <a:solidFill>
                    <a:srgbClr val="FFFFFF"/>
                  </a:solidFill>
                </a:uFill>
                <a:latin typeface="HP Simplified"/>
                <a:ea typeface="Times New Roman"/>
              </a:rPr>
              <a:t> Uno </a:t>
            </a:r>
            <a:r>
              <a:rPr lang="en-US" sz="1800" b="0" strike="noStrike" spc="-1" dirty="0" err="1">
                <a:solidFill>
                  <a:srgbClr val="333333"/>
                </a:solidFill>
                <a:uFill>
                  <a:solidFill>
                    <a:srgbClr val="FFFFFF"/>
                  </a:solidFill>
                </a:uFill>
                <a:latin typeface="HP Simplified"/>
                <a:ea typeface="Times New Roman"/>
              </a:rPr>
              <a:t>sebagai</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slave I2C. </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master </a:t>
            </a:r>
            <a:r>
              <a:rPr lang="en-US" sz="1800" b="0" strike="noStrike" spc="-1" dirty="0" err="1">
                <a:solidFill>
                  <a:srgbClr val="333333"/>
                </a:solidFill>
                <a:uFill>
                  <a:solidFill>
                    <a:srgbClr val="FFFFFF"/>
                  </a:solidFill>
                </a:uFill>
                <a:latin typeface="HP Simplified"/>
                <a:ea typeface="Times New Roman"/>
              </a:rPr>
              <a:t>mengirimkan</a:t>
            </a:r>
            <a:r>
              <a:rPr lang="en-US" sz="1800" b="0" strike="noStrike" spc="-1" dirty="0">
                <a:solidFill>
                  <a:srgbClr val="333333"/>
                </a:solidFill>
                <a:uFill>
                  <a:solidFill>
                    <a:srgbClr val="FFFFFF"/>
                  </a:solidFill>
                </a:uFill>
                <a:latin typeface="HP Simplified"/>
                <a:ea typeface="Times New Roman"/>
              </a:rPr>
              <a:t> string halo </a:t>
            </a:r>
            <a:r>
              <a:rPr lang="en-US" sz="1800" b="0" strike="noStrike" spc="-1" dirty="0" err="1">
                <a:solidFill>
                  <a:srgbClr val="333333"/>
                </a:solidFill>
                <a:uFill>
                  <a:solidFill>
                    <a:srgbClr val="FFFFFF"/>
                  </a:solidFill>
                </a:uFill>
                <a:latin typeface="HP Simplified"/>
                <a:ea typeface="Times New Roman"/>
              </a:rPr>
              <a:t>ke</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slave </a:t>
            </a:r>
            <a:endParaRPr lang="en-US" sz="1800" b="0" strike="noStrike" spc="-1" dirty="0">
              <a:solidFill>
                <a:srgbClr val="000000"/>
              </a:solidFill>
              <a:uFill>
                <a:solidFill>
                  <a:srgbClr val="FFFFFF"/>
                </a:solidFill>
              </a:uFill>
              <a:latin typeface="Arial"/>
            </a:endParaRPr>
          </a:p>
          <a:p>
            <a:pPr marL="285840" indent="-285480" algn="just">
              <a:lnSpc>
                <a:spcPct val="150000"/>
              </a:lnSpc>
              <a:buClr>
                <a:srgbClr val="333333"/>
              </a:buClr>
              <a:buFont typeface="Arial"/>
              <a:buChar char="•"/>
            </a:pP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slave </a:t>
            </a:r>
            <a:r>
              <a:rPr lang="en-US" sz="1800" b="0" strike="noStrike" spc="-1" dirty="0" err="1">
                <a:solidFill>
                  <a:srgbClr val="333333"/>
                </a:solidFill>
                <a:uFill>
                  <a:solidFill>
                    <a:srgbClr val="FFFFFF"/>
                  </a:solidFill>
                </a:uFill>
                <a:latin typeface="HP Simplified"/>
                <a:ea typeface="Times New Roman"/>
              </a:rPr>
              <a:t>akan</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mengirimkan</a:t>
            </a:r>
            <a:r>
              <a:rPr lang="en-US" sz="1800" b="0" strike="noStrike" spc="-1" dirty="0">
                <a:solidFill>
                  <a:srgbClr val="333333"/>
                </a:solidFill>
                <a:uFill>
                  <a:solidFill>
                    <a:srgbClr val="FFFFFF"/>
                  </a:solidFill>
                </a:uFill>
                <a:latin typeface="HP Simplified"/>
                <a:ea typeface="Times New Roman"/>
              </a:rPr>
              <a:t> string halo </a:t>
            </a:r>
            <a:r>
              <a:rPr lang="en-US" sz="1800" b="0" strike="noStrike" spc="-1" dirty="0" err="1">
                <a:solidFill>
                  <a:srgbClr val="333333"/>
                </a:solidFill>
                <a:uFill>
                  <a:solidFill>
                    <a:srgbClr val="FFFFFF"/>
                  </a:solidFill>
                </a:uFill>
                <a:latin typeface="HP Simplified"/>
                <a:ea typeface="Times New Roman"/>
              </a:rPr>
              <a:t>sebagai</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respons</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terhadap</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master.</a:t>
            </a:r>
            <a:endParaRPr lang="en-US" sz="1800" b="0" strike="noStrike" spc="-1" dirty="0">
              <a:solidFill>
                <a:srgbClr val="000000"/>
              </a:solidFill>
              <a:uFill>
                <a:solidFill>
                  <a:srgbClr val="FFFFFF"/>
                </a:solidFill>
              </a:uFill>
              <a:latin typeface="Arial"/>
            </a:endParaRPr>
          </a:p>
          <a:p>
            <a:pPr algn="just">
              <a:lnSpc>
                <a:spcPct val="150000"/>
              </a:lnSpc>
            </a:pPr>
            <a:r>
              <a:rPr lang="en-US" sz="1800" b="1" strike="noStrike" spc="-1" dirty="0" err="1">
                <a:solidFill>
                  <a:srgbClr val="333333"/>
                </a:solidFill>
                <a:uFill>
                  <a:solidFill>
                    <a:srgbClr val="FFFFFF"/>
                  </a:solidFill>
                </a:uFill>
                <a:latin typeface="HP Simplified"/>
                <a:ea typeface="Times New Roman"/>
              </a:rPr>
              <a:t>Perangkat</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Utama</a:t>
            </a:r>
            <a:r>
              <a:rPr lang="en-US" sz="1800" b="0" strike="noStrike" spc="-1" dirty="0">
                <a:solidFill>
                  <a:srgbClr val="333333"/>
                </a:solidFill>
                <a:uFill>
                  <a:solidFill>
                    <a:srgbClr val="FFFFFF"/>
                  </a:solidFill>
                </a:uFill>
                <a:latin typeface="HP Simplified"/>
                <a:ea typeface="Times New Roman"/>
              </a:rPr>
              <a:t> </a:t>
            </a:r>
            <a:r>
              <a:rPr lang="en-US" sz="1800" b="1" strike="noStrike" spc="-1" dirty="0">
                <a:solidFill>
                  <a:srgbClr val="333333"/>
                </a:solidFill>
                <a:uFill>
                  <a:solidFill>
                    <a:srgbClr val="FFFFFF"/>
                  </a:solidFill>
                </a:uFill>
                <a:latin typeface="HP Simplified"/>
                <a:ea typeface="Times New Roman"/>
              </a:rPr>
              <a:t>:</a:t>
            </a:r>
            <a:r>
              <a:rPr lang="en-US" sz="1800" b="0" strike="noStrike" spc="-1">
                <a:solidFill>
                  <a:srgbClr val="333333"/>
                </a:solidFill>
                <a:uFill>
                  <a:solidFill>
                    <a:srgbClr val="FFFFFF"/>
                  </a:solidFill>
                </a:uFill>
                <a:latin typeface="HP Simplified"/>
                <a:ea typeface="Times New Roman"/>
              </a:rPr>
              <a:t> </a:t>
            </a:r>
            <a:r>
              <a:rPr lang="en-US" sz="1800" b="0" strike="noStrike" spc="-1" smtClean="0">
                <a:solidFill>
                  <a:srgbClr val="333333"/>
                </a:solidFill>
                <a:uFill>
                  <a:solidFill>
                    <a:srgbClr val="FFFFFF"/>
                  </a:solidFill>
                </a:uFill>
                <a:latin typeface="HP Simplified"/>
                <a:ea typeface="Times New Roman"/>
              </a:rPr>
              <a:t>ESP32</a:t>
            </a:r>
            <a:endParaRPr lang="en-US" sz="1800" b="0" strike="noStrike" spc="-1" dirty="0">
              <a:solidFill>
                <a:srgbClr val="000000"/>
              </a:solidFill>
              <a:uFill>
                <a:solidFill>
                  <a:srgbClr val="FFFFFF"/>
                </a:solidFill>
              </a:uFill>
              <a:latin typeface="Arial"/>
            </a:endParaRPr>
          </a:p>
          <a:p>
            <a:pPr algn="just">
              <a:lnSpc>
                <a:spcPct val="150000"/>
              </a:lnSpc>
            </a:pPr>
            <a:r>
              <a:rPr lang="en-US" sz="1800" b="1" strike="noStrike" spc="-1" dirty="0" err="1">
                <a:solidFill>
                  <a:srgbClr val="333333"/>
                </a:solidFill>
                <a:uFill>
                  <a:solidFill>
                    <a:srgbClr val="FFFFFF"/>
                  </a:solidFill>
                </a:uFill>
                <a:latin typeface="HP Simplified"/>
                <a:ea typeface="Times New Roman"/>
              </a:rPr>
              <a:t>Perangkat</a:t>
            </a:r>
            <a:r>
              <a:rPr lang="en-US" sz="1800" b="1" strike="noStrike" spc="-1" dirty="0">
                <a:solidFill>
                  <a:srgbClr val="333333"/>
                </a:solidFill>
                <a:uFill>
                  <a:solidFill>
                    <a:srgbClr val="FFFFFF"/>
                  </a:solidFill>
                </a:uFill>
                <a:latin typeface="HP Simplified"/>
                <a:ea typeface="Times New Roman"/>
              </a:rPr>
              <a:t> Slave:</a:t>
            </a:r>
            <a:r>
              <a:rPr lang="en-US" sz="1800" b="0" strike="noStrike" spc="-1" dirty="0">
                <a:solidFill>
                  <a:srgbClr val="333333"/>
                </a:solidFill>
                <a:uFill>
                  <a:solidFill>
                    <a:srgbClr val="FFFFFF"/>
                  </a:solidFill>
                </a:uFill>
                <a:latin typeface="HP Simplified"/>
                <a:ea typeface="Times New Roman"/>
              </a:rPr>
              <a:t> </a:t>
            </a:r>
            <a:r>
              <a:rPr lang="en-US" sz="1800" b="0" strike="noStrike" spc="-1" dirty="0" err="1">
                <a:solidFill>
                  <a:srgbClr val="333333"/>
                </a:solidFill>
                <a:uFill>
                  <a:solidFill>
                    <a:srgbClr val="FFFFFF"/>
                  </a:solidFill>
                </a:uFill>
                <a:latin typeface="HP Simplified"/>
                <a:ea typeface="Times New Roman"/>
              </a:rPr>
              <a:t>Arduino</a:t>
            </a:r>
            <a:r>
              <a:rPr lang="en-US" sz="1800" b="0" strike="noStrike" spc="-1" dirty="0">
                <a:solidFill>
                  <a:srgbClr val="333333"/>
                </a:solidFill>
                <a:uFill>
                  <a:solidFill>
                    <a:srgbClr val="FFFFFF"/>
                  </a:solidFill>
                </a:uFill>
                <a:latin typeface="HP Simplified"/>
                <a:ea typeface="Times New Roman"/>
              </a:rPr>
              <a:t> Uno</a:t>
            </a:r>
            <a:endParaRPr lang="en-US" sz="1800" b="0" strike="noStrike" spc="-1" dirty="0">
              <a:solidFill>
                <a:srgbClr val="000000"/>
              </a:solidFill>
              <a:uFill>
                <a:solidFill>
                  <a:srgbClr val="FFFFFF"/>
                </a:solidFill>
              </a:uFill>
              <a:latin typeface="Arial"/>
            </a:endParaRPr>
          </a:p>
          <a:p>
            <a:pPr algn="just">
              <a:lnSpc>
                <a:spcPct val="150000"/>
              </a:lnSpc>
            </a:pPr>
            <a:r>
              <a:rPr lang="en-US" sz="1800" b="1" strike="noStrike" spc="-1" dirty="0" err="1">
                <a:solidFill>
                  <a:srgbClr val="333333"/>
                </a:solidFill>
                <a:uFill>
                  <a:solidFill>
                    <a:srgbClr val="FFFFFF"/>
                  </a:solidFill>
                </a:uFill>
                <a:latin typeface="HP Simplified"/>
                <a:ea typeface="Times New Roman"/>
              </a:rPr>
              <a:t>Alamat</a:t>
            </a:r>
            <a:r>
              <a:rPr lang="en-US" sz="1800" b="1" strike="noStrike" spc="-1" dirty="0">
                <a:solidFill>
                  <a:srgbClr val="333333"/>
                </a:solidFill>
                <a:uFill>
                  <a:solidFill>
                    <a:srgbClr val="FFFFFF"/>
                  </a:solidFill>
                </a:uFill>
                <a:latin typeface="HP Simplified"/>
                <a:ea typeface="Times New Roman"/>
              </a:rPr>
              <a:t> </a:t>
            </a:r>
            <a:r>
              <a:rPr lang="en-US" sz="1800" b="1" strike="noStrike" spc="-1" dirty="0" err="1">
                <a:solidFill>
                  <a:srgbClr val="333333"/>
                </a:solidFill>
                <a:uFill>
                  <a:solidFill>
                    <a:srgbClr val="FFFFFF"/>
                  </a:solidFill>
                </a:uFill>
                <a:latin typeface="HP Simplified"/>
                <a:ea typeface="Times New Roman"/>
              </a:rPr>
              <a:t>Perangkat</a:t>
            </a:r>
            <a:r>
              <a:rPr lang="en-US" sz="1800" b="1" strike="noStrike" spc="-1" dirty="0">
                <a:solidFill>
                  <a:srgbClr val="333333"/>
                </a:solidFill>
                <a:uFill>
                  <a:solidFill>
                    <a:srgbClr val="FFFFFF"/>
                  </a:solidFill>
                </a:uFill>
                <a:latin typeface="HP Simplified"/>
                <a:ea typeface="Times New Roman"/>
              </a:rPr>
              <a:t> Slave:</a:t>
            </a:r>
            <a:r>
              <a:rPr lang="en-US" sz="1800" b="0" strike="noStrike" spc="-1" dirty="0">
                <a:solidFill>
                  <a:srgbClr val="333333"/>
                </a:solidFill>
                <a:uFill>
                  <a:solidFill>
                    <a:srgbClr val="FFFFFF"/>
                  </a:solidFill>
                </a:uFill>
                <a:latin typeface="HP Simplified"/>
                <a:ea typeface="Times New Roman"/>
              </a:rPr>
              <a:t> 8</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09320" y="762480"/>
            <a:ext cx="634860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1" strike="noStrike" spc="-1">
                <a:solidFill>
                  <a:srgbClr val="333333"/>
                </a:solidFill>
                <a:uFill>
                  <a:solidFill>
                    <a:srgbClr val="FFFFFF"/>
                  </a:solidFill>
                </a:uFill>
                <a:latin typeface="Cambria"/>
              </a:rPr>
              <a:t>Sketsa Arduino untuk NodeMCU (Perangkat Master I2C)</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409320" y="1480320"/>
            <a:ext cx="7891200" cy="505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2B91AF"/>
                </a:solidFill>
                <a:uFill>
                  <a:solidFill>
                    <a:srgbClr val="FFFFFF"/>
                  </a:solidFill>
                </a:uFill>
                <a:latin typeface="Cambria"/>
                <a:ea typeface="Cambria"/>
              </a:rPr>
              <a:t>#include &lt;</a:t>
            </a:r>
            <a:r>
              <a:rPr lang="en-US" sz="1400" b="0" strike="noStrike" spc="-1" dirty="0" err="1">
                <a:solidFill>
                  <a:srgbClr val="2B91AF"/>
                </a:solidFill>
                <a:uFill>
                  <a:solidFill>
                    <a:srgbClr val="FFFFFF"/>
                  </a:solidFill>
                </a:uFill>
                <a:latin typeface="Cambria"/>
                <a:ea typeface="Cambria"/>
              </a:rPr>
              <a:t>Wire.h</a:t>
            </a:r>
            <a:r>
              <a:rPr lang="en-US" sz="1400" b="0" strike="noStrike" spc="-1" dirty="0">
                <a:solidFill>
                  <a:srgbClr val="2B91AF"/>
                </a:solidFill>
                <a:uFill>
                  <a:solidFill>
                    <a:srgbClr val="FFFFFF"/>
                  </a:solidFill>
                </a:uFill>
                <a:latin typeface="Cambria"/>
                <a:ea typeface="Cambria"/>
              </a:rPr>
              <a:t>&gt;</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FF"/>
                </a:solidFill>
                <a:uFill>
                  <a:solidFill>
                    <a:srgbClr val="FFFFFF"/>
                  </a:solidFill>
                </a:uFill>
                <a:latin typeface="Cambria"/>
                <a:ea typeface="Cambria"/>
              </a:rPr>
              <a:t>void</a:t>
            </a:r>
            <a:r>
              <a:rPr lang="en-US" sz="1400" b="0" strike="noStrike" spc="-1" dirty="0">
                <a:solidFill>
                  <a:srgbClr val="000000"/>
                </a:solidFill>
                <a:uFill>
                  <a:solidFill>
                    <a:srgbClr val="FFFFFF"/>
                  </a:solidFill>
                </a:uFill>
                <a:latin typeface="Cambria"/>
                <a:ea typeface="Cambria"/>
              </a:rPr>
              <a:t> setup()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Serial.begin</a:t>
            </a:r>
            <a:r>
              <a:rPr lang="en-US" sz="1400" b="0" strike="noStrike" spc="-1" dirty="0">
                <a:solidFill>
                  <a:srgbClr val="000000"/>
                </a:solidFill>
                <a:uFill>
                  <a:solidFill>
                    <a:srgbClr val="FFFFFF"/>
                  </a:solidFill>
                </a:uFill>
                <a:latin typeface="Cambria"/>
                <a:ea typeface="Cambria"/>
              </a:rPr>
              <a:t>(</a:t>
            </a:r>
            <a:r>
              <a:rPr lang="en-US" sz="1400" b="0" strike="noStrike" spc="-1" dirty="0">
                <a:solidFill>
                  <a:srgbClr val="AD009E"/>
                </a:solidFill>
                <a:uFill>
                  <a:solidFill>
                    <a:srgbClr val="FFFFFF"/>
                  </a:solidFill>
                </a:uFill>
                <a:latin typeface="Cambria"/>
                <a:ea typeface="Cambria"/>
              </a:rPr>
              <a:t>9600</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8000"/>
                </a:solidFill>
                <a:uFill>
                  <a:solidFill>
                    <a:srgbClr val="FFFFFF"/>
                  </a:solidFill>
                </a:uFill>
                <a:latin typeface="Cambria"/>
                <a:ea typeface="Cambria"/>
              </a:rPr>
              <a:t>/* begin serial for debug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smtClean="0">
                <a:solidFill>
                  <a:srgbClr val="000000"/>
                </a:solidFill>
                <a:uFill>
                  <a:solidFill>
                    <a:srgbClr val="FFFFFF"/>
                  </a:solidFill>
                </a:uFill>
                <a:latin typeface="Cambria"/>
                <a:ea typeface="Cambria"/>
              </a:rPr>
              <a:t>Wire.begin</a:t>
            </a:r>
            <a:r>
              <a:rPr lang="en-US" sz="1400" b="0" strike="noStrike" spc="-1" dirty="0" smtClean="0">
                <a:solidFill>
                  <a:srgbClr val="000000"/>
                </a:solidFill>
                <a:uFill>
                  <a:solidFill>
                    <a:srgbClr val="FFFFFF"/>
                  </a:solidFill>
                </a:uFill>
                <a:latin typeface="Cambria"/>
                <a:ea typeface="Cambria"/>
              </a:rPr>
              <a:t>(SDA, SCL);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FF"/>
                </a:solidFill>
                <a:uFill>
                  <a:solidFill>
                    <a:srgbClr val="FFFFFF"/>
                  </a:solidFill>
                </a:uFill>
                <a:latin typeface="Cambria"/>
                <a:ea typeface="Cambria"/>
              </a:rPr>
              <a:t>void</a:t>
            </a:r>
            <a:r>
              <a:rPr lang="en-US" sz="1400" b="0" strike="noStrike" spc="-1" dirty="0">
                <a:solidFill>
                  <a:srgbClr val="000000"/>
                </a:solidFill>
                <a:uFill>
                  <a:solidFill>
                    <a:srgbClr val="FFFFFF"/>
                  </a:solidFill>
                </a:uFill>
                <a:latin typeface="Cambria"/>
                <a:ea typeface="Cambria"/>
              </a:rPr>
              <a:t> loop()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Wire.beginTransmission</a:t>
            </a:r>
            <a:r>
              <a:rPr lang="en-US" sz="1400" b="0" strike="noStrike" spc="-1" dirty="0">
                <a:solidFill>
                  <a:srgbClr val="000000"/>
                </a:solidFill>
                <a:uFill>
                  <a:solidFill>
                    <a:srgbClr val="FFFFFF"/>
                  </a:solidFill>
                </a:uFill>
                <a:latin typeface="Cambria"/>
                <a:ea typeface="Cambria"/>
              </a:rPr>
              <a:t>(</a:t>
            </a:r>
            <a:r>
              <a:rPr lang="en-US" sz="1400" b="0" strike="noStrike" spc="-1" dirty="0">
                <a:solidFill>
                  <a:srgbClr val="AD009E"/>
                </a:solidFill>
                <a:uFill>
                  <a:solidFill>
                    <a:srgbClr val="FFFFFF"/>
                  </a:solidFill>
                </a:uFill>
                <a:latin typeface="Cambria"/>
                <a:ea typeface="Cambria"/>
              </a:rPr>
              <a:t>8</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8000"/>
                </a:solidFill>
                <a:uFill>
                  <a:solidFill>
                    <a:srgbClr val="FFFFFF"/>
                  </a:solidFill>
                </a:uFill>
                <a:latin typeface="Cambria"/>
                <a:ea typeface="Cambria"/>
              </a:rPr>
              <a:t>/* begin with device address 8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Wire.write</a:t>
            </a:r>
            <a:r>
              <a:rPr lang="en-US" sz="1400" b="0" strike="noStrike" spc="-1" dirty="0">
                <a:solidFill>
                  <a:srgbClr val="000000"/>
                </a:solidFill>
                <a:uFill>
                  <a:solidFill>
                    <a:srgbClr val="FFFFFF"/>
                  </a:solidFill>
                </a:uFill>
                <a:latin typeface="Cambria"/>
                <a:ea typeface="Cambria"/>
              </a:rPr>
              <a:t>(</a:t>
            </a:r>
            <a:r>
              <a:rPr lang="en-US" sz="1400" b="0" strike="noStrike" spc="-1" dirty="0">
                <a:solidFill>
                  <a:srgbClr val="A31515"/>
                </a:solidFill>
                <a:uFill>
                  <a:solidFill>
                    <a:srgbClr val="FFFFFF"/>
                  </a:solidFill>
                </a:uFill>
                <a:latin typeface="Cambria"/>
                <a:ea typeface="Cambria"/>
              </a:rPr>
              <a:t>"Hello </a:t>
            </a:r>
            <a:r>
              <a:rPr lang="en-US" sz="1400" b="0" strike="noStrike" spc="-1" dirty="0" err="1">
                <a:solidFill>
                  <a:srgbClr val="A31515"/>
                </a:solidFill>
                <a:uFill>
                  <a:solidFill>
                    <a:srgbClr val="FFFFFF"/>
                  </a:solidFill>
                </a:uFill>
                <a:latin typeface="Cambria"/>
                <a:ea typeface="Cambria"/>
              </a:rPr>
              <a:t>Arduino</a:t>
            </a:r>
            <a:r>
              <a:rPr lang="en-US" sz="1400" b="0" strike="noStrike" spc="-1" dirty="0">
                <a:solidFill>
                  <a:srgbClr val="A31515"/>
                </a:solidFill>
                <a:uFill>
                  <a:solidFill>
                    <a:srgbClr val="FFFFFF"/>
                  </a:solidFill>
                </a:uFill>
                <a:latin typeface="Cambria"/>
                <a:ea typeface="Cambria"/>
              </a:rPr>
              <a:t>"</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8000"/>
                </a:solidFill>
                <a:uFill>
                  <a:solidFill>
                    <a:srgbClr val="FFFFFF"/>
                  </a:solidFill>
                </a:uFill>
                <a:latin typeface="Cambria"/>
                <a:ea typeface="Cambria"/>
              </a:rPr>
              <a:t>/* sends hello string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Wire.endTransmission</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8000"/>
                </a:solidFill>
                <a:uFill>
                  <a:solidFill>
                    <a:srgbClr val="FFFFFF"/>
                  </a:solidFill>
                </a:uFill>
                <a:latin typeface="Cambria"/>
                <a:ea typeface="Cambria"/>
              </a:rPr>
              <a:t>/* stop transmitting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Wire.requestFrom</a:t>
            </a:r>
            <a:r>
              <a:rPr lang="en-US" sz="1400" b="0" strike="noStrike" spc="-1" dirty="0">
                <a:solidFill>
                  <a:srgbClr val="000000"/>
                </a:solidFill>
                <a:uFill>
                  <a:solidFill>
                    <a:srgbClr val="FFFFFF"/>
                  </a:solidFill>
                </a:uFill>
                <a:latin typeface="Cambria"/>
                <a:ea typeface="Cambria"/>
              </a:rPr>
              <a:t>(</a:t>
            </a:r>
            <a:r>
              <a:rPr lang="en-US" sz="1400" b="0" strike="noStrike" spc="-1" dirty="0">
                <a:solidFill>
                  <a:srgbClr val="AD009E"/>
                </a:solidFill>
                <a:uFill>
                  <a:solidFill>
                    <a:srgbClr val="FFFFFF"/>
                  </a:solidFill>
                </a:uFill>
                <a:latin typeface="Cambria"/>
                <a:ea typeface="Cambria"/>
              </a:rPr>
              <a:t>8</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AD009E"/>
                </a:solidFill>
                <a:uFill>
                  <a:solidFill>
                    <a:srgbClr val="FFFFFF"/>
                  </a:solidFill>
                </a:uFill>
                <a:latin typeface="Cambria"/>
                <a:ea typeface="Cambria"/>
              </a:rPr>
              <a:t>13</a:t>
            </a: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8000"/>
                </a:solidFill>
                <a:uFill>
                  <a:solidFill>
                    <a:srgbClr val="FFFFFF"/>
                  </a:solidFill>
                </a:uFill>
                <a:latin typeface="Cambria"/>
                <a:ea typeface="Cambria"/>
              </a:rPr>
              <a:t>/* request &amp; read data of size 13 from slave */</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FF"/>
                </a:solidFill>
                <a:uFill>
                  <a:solidFill>
                    <a:srgbClr val="FFFFFF"/>
                  </a:solidFill>
                </a:uFill>
                <a:latin typeface="Cambria"/>
                <a:ea typeface="Cambria"/>
              </a:rPr>
              <a:t>	while</a:t>
            </a:r>
            <a:r>
              <a:rPr lang="en-US" sz="1400" b="0" strike="noStrike" spc="-1" dirty="0">
                <a:solidFill>
                  <a:srgbClr val="000000"/>
                </a:solidFill>
                <a:uFill>
                  <a:solidFill>
                    <a:srgbClr val="FFFFFF"/>
                  </a:solidFill>
                </a:uFill>
                <a:latin typeface="Cambria"/>
                <a:ea typeface="Cambria"/>
              </a:rPr>
              <a:t>(</a:t>
            </a:r>
            <a:r>
              <a:rPr lang="en-US" sz="1400" b="0" strike="noStrike" spc="-1" dirty="0" err="1">
                <a:solidFill>
                  <a:srgbClr val="000000"/>
                </a:solidFill>
                <a:uFill>
                  <a:solidFill>
                    <a:srgbClr val="FFFFFF"/>
                  </a:solidFill>
                </a:uFill>
                <a:latin typeface="Cambria"/>
                <a:ea typeface="Cambria"/>
              </a:rPr>
              <a:t>Wire.available</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a:solidFill>
                  <a:srgbClr val="0000FF"/>
                </a:solidFill>
                <a:uFill>
                  <a:solidFill>
                    <a:srgbClr val="FFFFFF"/>
                  </a:solidFill>
                </a:uFill>
                <a:latin typeface="Cambria"/>
                <a:ea typeface="Cambria"/>
              </a:rPr>
              <a:t>char</a:t>
            </a:r>
            <a:r>
              <a:rPr lang="en-US" sz="1400" b="0" strike="noStrike" spc="-1" dirty="0">
                <a:solidFill>
                  <a:srgbClr val="000000"/>
                </a:solidFill>
                <a:uFill>
                  <a:solidFill>
                    <a:srgbClr val="FFFFFF"/>
                  </a:solidFill>
                </a:uFill>
                <a:latin typeface="Cambria"/>
                <a:ea typeface="Cambria"/>
              </a:rPr>
              <a:t> c = </a:t>
            </a:r>
            <a:r>
              <a:rPr lang="en-US" sz="1400" b="0" strike="noStrike" spc="-1" dirty="0" err="1">
                <a:solidFill>
                  <a:srgbClr val="000000"/>
                </a:solidFill>
                <a:uFill>
                  <a:solidFill>
                    <a:srgbClr val="FFFFFF"/>
                  </a:solidFill>
                </a:uFill>
                <a:latin typeface="Cambria"/>
                <a:ea typeface="Cambria"/>
              </a:rPr>
              <a:t>Wire.read</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Serial.print</a:t>
            </a:r>
            <a:r>
              <a:rPr lang="en-US" sz="1400" b="0" strike="noStrike" spc="-1" dirty="0">
                <a:solidFill>
                  <a:srgbClr val="000000"/>
                </a:solidFill>
                <a:uFill>
                  <a:solidFill>
                    <a:srgbClr val="FFFFFF"/>
                  </a:solidFill>
                </a:uFill>
                <a:latin typeface="Cambria"/>
                <a:ea typeface="Cambria"/>
              </a:rPr>
              <a:t>(c);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a:t>
            </a:r>
            <a:r>
              <a:rPr lang="en-US" sz="1400" b="0" strike="noStrike" spc="-1" dirty="0" err="1">
                <a:solidFill>
                  <a:srgbClr val="000000"/>
                </a:solidFill>
                <a:uFill>
                  <a:solidFill>
                    <a:srgbClr val="FFFFFF"/>
                  </a:solidFill>
                </a:uFill>
                <a:latin typeface="Cambria"/>
                <a:ea typeface="Cambria"/>
              </a:rPr>
              <a:t>Serial.println</a:t>
            </a:r>
            <a:r>
              <a:rPr lang="en-US" sz="1400" b="0" strike="noStrike" spc="-1" dirty="0">
                <a:solidFill>
                  <a:srgbClr val="000000"/>
                </a:solidFill>
                <a:uFill>
                  <a:solidFill>
                    <a:srgbClr val="FFFFFF"/>
                  </a:solidFill>
                </a:uFill>
                <a:latin typeface="Cambria"/>
                <a:ea typeface="Cambria"/>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	delay(</a:t>
            </a:r>
            <a:r>
              <a:rPr lang="en-US" sz="1400" b="0" strike="noStrike" spc="-1" dirty="0">
                <a:solidFill>
                  <a:srgbClr val="AD009E"/>
                </a:solidFill>
                <a:uFill>
                  <a:solidFill>
                    <a:srgbClr val="FFFFFF"/>
                  </a:solidFill>
                </a:uFill>
                <a:latin typeface="Cambria"/>
                <a:ea typeface="Cambria"/>
              </a:rPr>
              <a:t>1000</a:t>
            </a:r>
            <a:r>
              <a:rPr lang="en-US" sz="1400" b="0" strike="noStrike" spc="-1" dirty="0">
                <a:solidFill>
                  <a:srgbClr val="000000"/>
                </a:solidFill>
                <a:uFill>
                  <a:solidFill>
                    <a:srgbClr val="FFFFFF"/>
                  </a:solidFill>
                </a:uFill>
                <a:latin typeface="Cambria"/>
                <a:ea typeface="Cambria"/>
              </a:rPr>
              <a:t>);</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Cambria"/>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877200" y="341640"/>
            <a:ext cx="393336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1" strike="noStrike" spc="-1">
                <a:solidFill>
                  <a:srgbClr val="333333"/>
                </a:solidFill>
                <a:uFill>
                  <a:solidFill>
                    <a:srgbClr val="FFFFFF"/>
                  </a:solidFill>
                </a:uFill>
                <a:latin typeface="Cambria"/>
              </a:rPr>
              <a:t>Sketsa Arduino untuk Arduino Uno </a:t>
            </a:r>
            <a:endParaRPr lang="en-US" sz="1800" b="0" strike="noStrike" spc="-1">
              <a:solidFill>
                <a:srgbClr val="000000"/>
              </a:solidFill>
              <a:uFill>
                <a:solidFill>
                  <a:srgbClr val="FFFFFF"/>
                </a:solidFill>
              </a:uFill>
              <a:latin typeface="Arial"/>
            </a:endParaRPr>
          </a:p>
        </p:txBody>
      </p:sp>
      <p:sp>
        <p:nvSpPr>
          <p:cNvPr id="136" name="CustomShape 2"/>
          <p:cNvSpPr/>
          <p:nvPr/>
        </p:nvSpPr>
        <p:spPr>
          <a:xfrm>
            <a:off x="2630880" y="849240"/>
            <a:ext cx="5959080" cy="754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2B91AF"/>
                </a:solidFill>
                <a:uFill>
                  <a:solidFill>
                    <a:srgbClr val="FFFFFF"/>
                  </a:solidFill>
                </a:uFill>
                <a:latin typeface="Cambria"/>
                <a:ea typeface="Cambria"/>
              </a:rPr>
              <a:t>#include &lt;Wire.h&gt;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ambria"/>
                <a:ea typeface="Cambria"/>
              </a:rPr>
              <a:t>void</a:t>
            </a:r>
            <a:r>
              <a:rPr lang="en-US" sz="1400" b="0" strike="noStrike" spc="-1">
                <a:solidFill>
                  <a:srgbClr val="000000"/>
                </a:solidFill>
                <a:uFill>
                  <a:solidFill>
                    <a:srgbClr val="FFFFFF"/>
                  </a:solidFill>
                </a:uFill>
                <a:latin typeface="Cambria"/>
                <a:ea typeface="Cambria"/>
              </a:rPr>
              <a:t> setup()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Wire.begin(</a:t>
            </a:r>
            <a:r>
              <a:rPr lang="en-US" sz="1400" b="0" strike="noStrike" spc="-1">
                <a:solidFill>
                  <a:srgbClr val="AD009E"/>
                </a:solidFill>
                <a:uFill>
                  <a:solidFill>
                    <a:srgbClr val="FFFFFF"/>
                  </a:solidFill>
                </a:uFill>
                <a:latin typeface="Cambria"/>
                <a:ea typeface="Cambria"/>
              </a:rPr>
              <a:t>8</a:t>
            </a:r>
            <a:r>
              <a:rPr lang="en-US" sz="1400" b="0" strike="noStrike" spc="-1">
                <a:solidFill>
                  <a:srgbClr val="000000"/>
                </a:solidFill>
                <a:uFill>
                  <a:solidFill>
                    <a:srgbClr val="FFFFFF"/>
                  </a:solidFill>
                </a:uFill>
                <a:latin typeface="Cambria"/>
                <a:ea typeface="Cambria"/>
              </a:rPr>
              <a:t>);                			</a:t>
            </a:r>
            <a:r>
              <a:rPr lang="en-US" sz="1400" b="0" strike="noStrike" spc="-1">
                <a:solidFill>
                  <a:srgbClr val="008000"/>
                </a:solidFill>
                <a:uFill>
                  <a:solidFill>
                    <a:srgbClr val="FFFFFF"/>
                  </a:solidFill>
                </a:uFill>
                <a:latin typeface="Cambria"/>
                <a:ea typeface="Cambria"/>
              </a:rPr>
              <a:t>/* join i2c bus with address 8 */</a:t>
            </a: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Wire.onReceive(receiveEvent); 	</a:t>
            </a:r>
            <a:r>
              <a:rPr lang="en-US" sz="1400" b="0" strike="noStrike" spc="-1">
                <a:solidFill>
                  <a:srgbClr val="008000"/>
                </a:solidFill>
                <a:uFill>
                  <a:solidFill>
                    <a:srgbClr val="FFFFFF"/>
                  </a:solidFill>
                </a:uFill>
                <a:latin typeface="Cambria"/>
                <a:ea typeface="Cambria"/>
              </a:rPr>
              <a:t>/* register receive event */</a:t>
            </a: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Wire.onRequest(requestEvent); 	</a:t>
            </a:r>
            <a:r>
              <a:rPr lang="en-US" sz="1400" b="0" strike="noStrike" spc="-1">
                <a:solidFill>
                  <a:srgbClr val="008000"/>
                </a:solidFill>
                <a:uFill>
                  <a:solidFill>
                    <a:srgbClr val="FFFFFF"/>
                  </a:solidFill>
                </a:uFill>
                <a:latin typeface="Cambria"/>
                <a:ea typeface="Cambria"/>
              </a:rPr>
              <a:t>/* register request event */</a:t>
            </a: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Serial.begin(</a:t>
            </a:r>
            <a:r>
              <a:rPr lang="en-US" sz="1400" b="0" strike="noStrike" spc="-1">
                <a:solidFill>
                  <a:srgbClr val="AD009E"/>
                </a:solidFill>
                <a:uFill>
                  <a:solidFill>
                    <a:srgbClr val="FFFFFF"/>
                  </a:solidFill>
                </a:uFill>
                <a:latin typeface="Cambria"/>
                <a:ea typeface="Cambria"/>
              </a:rPr>
              <a:t>9600</a:t>
            </a:r>
            <a:r>
              <a:rPr lang="en-US" sz="1400" b="0" strike="noStrike" spc="-1">
                <a:solidFill>
                  <a:srgbClr val="000000"/>
                </a:solidFill>
                <a:uFill>
                  <a:solidFill>
                    <a:srgbClr val="FFFFFF"/>
                  </a:solidFill>
                </a:uFill>
                <a:latin typeface="Cambria"/>
                <a:ea typeface="Cambria"/>
              </a:rPr>
              <a:t>);           		</a:t>
            </a:r>
            <a:r>
              <a:rPr lang="en-US" sz="1400" b="0" strike="noStrike" spc="-1">
                <a:solidFill>
                  <a:srgbClr val="008000"/>
                </a:solidFill>
                <a:uFill>
                  <a:solidFill>
                    <a:srgbClr val="FFFFFF"/>
                  </a:solidFill>
                </a:uFill>
                <a:latin typeface="Cambria"/>
                <a:ea typeface="Cambria"/>
              </a:rPr>
              <a:t>/* start serial for debug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ambria"/>
                <a:ea typeface="Cambria"/>
              </a:rPr>
              <a:t>void</a:t>
            </a:r>
            <a:r>
              <a:rPr lang="en-US" sz="1400" b="0" strike="noStrike" spc="-1">
                <a:solidFill>
                  <a:srgbClr val="000000"/>
                </a:solidFill>
                <a:uFill>
                  <a:solidFill>
                    <a:srgbClr val="FFFFFF"/>
                  </a:solidFill>
                </a:uFill>
                <a:latin typeface="Cambria"/>
                <a:ea typeface="Cambria"/>
              </a:rPr>
              <a:t> loop()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delay(</a:t>
            </a:r>
            <a:r>
              <a:rPr lang="en-US" sz="1400" b="0" strike="noStrike" spc="-1">
                <a:solidFill>
                  <a:srgbClr val="AD009E"/>
                </a:solidFill>
                <a:uFill>
                  <a:solidFill>
                    <a:srgbClr val="FFFFFF"/>
                  </a:solidFill>
                </a:uFill>
                <a:latin typeface="Cambria"/>
                <a:ea typeface="Cambria"/>
              </a:rPr>
              <a:t>100</a:t>
            </a:r>
            <a:r>
              <a:rPr lang="en-US" sz="1400" b="0" strike="noStrike" spc="-1">
                <a:solidFill>
                  <a:srgbClr val="000000"/>
                </a:solidFill>
                <a:uFill>
                  <a:solidFill>
                    <a:srgbClr val="FFFFFF"/>
                  </a:solidFill>
                </a:uFill>
                <a:latin typeface="Cambria"/>
                <a:ea typeface="Cambria"/>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8000"/>
                </a:solidFill>
                <a:uFill>
                  <a:solidFill>
                    <a:srgbClr val="FFFFFF"/>
                  </a:solidFill>
                </a:uFill>
                <a:latin typeface="Cambria"/>
                <a:ea typeface="Cambria"/>
              </a:rPr>
              <a:t>// function that executes whenever data is received from master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ambria"/>
                <a:ea typeface="Cambria"/>
              </a:rPr>
              <a:t>void</a:t>
            </a:r>
            <a:r>
              <a:rPr lang="en-US" sz="1400" b="0" strike="noStrike" spc="-1">
                <a:solidFill>
                  <a:srgbClr val="000000"/>
                </a:solidFill>
                <a:uFill>
                  <a:solidFill>
                    <a:srgbClr val="FFFFFF"/>
                  </a:solidFill>
                </a:uFill>
                <a:latin typeface="Cambria"/>
                <a:ea typeface="Cambria"/>
              </a:rPr>
              <a:t> receiveEvent(</a:t>
            </a:r>
            <a:r>
              <a:rPr lang="en-US" sz="1400" b="0" strike="noStrike" spc="-1">
                <a:solidFill>
                  <a:srgbClr val="0000FF"/>
                </a:solidFill>
                <a:uFill>
                  <a:solidFill>
                    <a:srgbClr val="FFFFFF"/>
                  </a:solidFill>
                </a:uFill>
                <a:latin typeface="Cambria"/>
                <a:ea typeface="Cambria"/>
              </a:rPr>
              <a:t>int</a:t>
            </a:r>
            <a:r>
              <a:rPr lang="en-US" sz="1400" b="0" strike="noStrike" spc="-1">
                <a:solidFill>
                  <a:srgbClr val="000000"/>
                </a:solidFill>
                <a:uFill>
                  <a:solidFill>
                    <a:srgbClr val="FFFFFF"/>
                  </a:solidFill>
                </a:uFill>
                <a:latin typeface="Cambria"/>
                <a:ea typeface="Cambria"/>
              </a:rPr>
              <a:t> howMany)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r>
              <a:rPr lang="en-US" sz="1400" b="0" strike="noStrike" spc="-1">
                <a:solidFill>
                  <a:srgbClr val="0000FF"/>
                </a:solidFill>
                <a:uFill>
                  <a:solidFill>
                    <a:srgbClr val="FFFFFF"/>
                  </a:solidFill>
                </a:uFill>
                <a:latin typeface="Cambria"/>
                <a:ea typeface="Cambria"/>
              </a:rPr>
              <a:t>while</a:t>
            </a:r>
            <a:r>
              <a:rPr lang="en-US" sz="1400" b="0" strike="noStrike" spc="-1">
                <a:solidFill>
                  <a:srgbClr val="000000"/>
                </a:solidFill>
                <a:uFill>
                  <a:solidFill>
                    <a:srgbClr val="FFFFFF"/>
                  </a:solidFill>
                </a:uFill>
                <a:latin typeface="Cambria"/>
                <a:ea typeface="Cambria"/>
              </a:rPr>
              <a:t> (</a:t>
            </a:r>
            <a:r>
              <a:rPr lang="en-US" sz="1400" b="0" strike="noStrike" spc="-1">
                <a:solidFill>
                  <a:srgbClr val="AD009E"/>
                </a:solidFill>
                <a:uFill>
                  <a:solidFill>
                    <a:srgbClr val="FFFFFF"/>
                  </a:solidFill>
                </a:uFill>
                <a:latin typeface="Cambria"/>
                <a:ea typeface="Cambria"/>
              </a:rPr>
              <a:t>0</a:t>
            </a:r>
            <a:r>
              <a:rPr lang="en-US" sz="1400" b="0" strike="noStrike" spc="-1">
                <a:solidFill>
                  <a:srgbClr val="000000"/>
                </a:solidFill>
                <a:uFill>
                  <a:solidFill>
                    <a:srgbClr val="FFFFFF"/>
                  </a:solidFill>
                </a:uFill>
                <a:latin typeface="Cambria"/>
                <a:ea typeface="Cambria"/>
              </a:rPr>
              <a:t> &lt;Wire.available())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r>
              <a:rPr lang="en-US" sz="1400" b="0" strike="noStrike" spc="-1">
                <a:solidFill>
                  <a:srgbClr val="0000FF"/>
                </a:solidFill>
                <a:uFill>
                  <a:solidFill>
                    <a:srgbClr val="FFFFFF"/>
                  </a:solidFill>
                </a:uFill>
                <a:latin typeface="Cambria"/>
                <a:ea typeface="Cambria"/>
              </a:rPr>
              <a:t>char</a:t>
            </a:r>
            <a:r>
              <a:rPr lang="en-US" sz="1400" b="0" strike="noStrike" spc="-1">
                <a:solidFill>
                  <a:srgbClr val="000000"/>
                </a:solidFill>
                <a:uFill>
                  <a:solidFill>
                    <a:srgbClr val="FFFFFF"/>
                  </a:solidFill>
                </a:uFill>
                <a:latin typeface="Cambria"/>
                <a:ea typeface="Cambria"/>
              </a:rPr>
              <a:t> c = Wire.read(); 		</a:t>
            </a:r>
            <a:r>
              <a:rPr lang="en-US" sz="1400" b="0" strike="noStrike" spc="-1">
                <a:solidFill>
                  <a:srgbClr val="008000"/>
                </a:solidFill>
                <a:uFill>
                  <a:solidFill>
                    <a:srgbClr val="FFFFFF"/>
                  </a:solidFill>
                </a:uFill>
                <a:latin typeface="Cambria"/>
                <a:ea typeface="Cambria"/>
              </a:rPr>
              <a:t>/* receive byte as a character */</a:t>
            </a: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Serial.print(c);           		</a:t>
            </a:r>
            <a:r>
              <a:rPr lang="en-US" sz="1400" b="0" strike="noStrike" spc="-1">
                <a:solidFill>
                  <a:srgbClr val="008000"/>
                </a:solidFill>
                <a:uFill>
                  <a:solidFill>
                    <a:srgbClr val="FFFFFF"/>
                  </a:solidFill>
                </a:uFill>
                <a:latin typeface="Cambria"/>
                <a:ea typeface="Cambria"/>
              </a:rPr>
              <a:t>/* print the character */</a:t>
            </a: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Serial.println();             			</a:t>
            </a:r>
            <a:r>
              <a:rPr lang="en-US" sz="1400" b="0" strike="noStrike" spc="-1">
                <a:solidFill>
                  <a:srgbClr val="008000"/>
                </a:solidFill>
                <a:uFill>
                  <a:solidFill>
                    <a:srgbClr val="FFFFFF"/>
                  </a:solidFill>
                </a:uFill>
                <a:latin typeface="Cambria"/>
                <a:ea typeface="Cambria"/>
              </a:rPr>
              <a:t>/* to newline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8000"/>
                </a:solidFill>
                <a:uFill>
                  <a:solidFill>
                    <a:srgbClr val="FFFFFF"/>
                  </a:solidFill>
                </a:uFill>
                <a:latin typeface="Cambria"/>
                <a:ea typeface="Cambria"/>
              </a:rPr>
              <a:t>// function that executes whenever data is requested from master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ambria"/>
                <a:ea typeface="Cambria"/>
              </a:rPr>
              <a:t>void</a:t>
            </a:r>
            <a:r>
              <a:rPr lang="en-US" sz="1400" b="0" strike="noStrike" spc="-1">
                <a:solidFill>
                  <a:srgbClr val="000000"/>
                </a:solidFill>
                <a:uFill>
                  <a:solidFill>
                    <a:srgbClr val="FFFFFF"/>
                  </a:solidFill>
                </a:uFill>
                <a:latin typeface="Cambria"/>
                <a:ea typeface="Cambria"/>
              </a:rPr>
              <a:t> requestEvent()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	Wire.write(</a:t>
            </a:r>
            <a:r>
              <a:rPr lang="en-US" sz="1400" b="0" strike="noStrike" spc="-1">
                <a:solidFill>
                  <a:srgbClr val="A31515"/>
                </a:solidFill>
                <a:uFill>
                  <a:solidFill>
                    <a:srgbClr val="FFFFFF"/>
                  </a:solidFill>
                </a:uFill>
                <a:latin typeface="Cambria"/>
                <a:ea typeface="Cambria"/>
              </a:rPr>
              <a:t>"Hello NodeMCU"</a:t>
            </a:r>
            <a:r>
              <a:rPr lang="en-US" sz="1400" b="0" strike="noStrike" spc="-1">
                <a:solidFill>
                  <a:srgbClr val="000000"/>
                </a:solidFill>
                <a:uFill>
                  <a:solidFill>
                    <a:srgbClr val="FFFFFF"/>
                  </a:solidFill>
                </a:uFill>
                <a:latin typeface="Cambria"/>
                <a:ea typeface="Cambria"/>
              </a:rPr>
              <a:t>);  	</a:t>
            </a:r>
            <a:r>
              <a:rPr lang="en-US" sz="1400" b="0" strike="noStrike" spc="-1">
                <a:solidFill>
                  <a:srgbClr val="008000"/>
                </a:solidFill>
                <a:uFill>
                  <a:solidFill>
                    <a:srgbClr val="FFFFFF"/>
                  </a:solidFill>
                </a:uFill>
                <a:latin typeface="Cambria"/>
                <a:ea typeface="Cambria"/>
              </a:rPr>
              <a:t>/*send string on request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Cambria"/>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7"/>
          <p:cNvPicPr/>
          <p:nvPr/>
        </p:nvPicPr>
        <p:blipFill>
          <a:blip r:embed="rId2"/>
          <a:srcRect l="42220" r="2425"/>
          <a:stretch/>
        </p:blipFill>
        <p:spPr>
          <a:xfrm>
            <a:off x="4195080" y="0"/>
            <a:ext cx="5061240" cy="6857640"/>
          </a:xfrm>
          <a:prstGeom prst="rect">
            <a:avLst/>
          </a:prstGeom>
          <a:ln>
            <a:noFill/>
          </a:ln>
        </p:spPr>
      </p:pic>
      <p:pic>
        <p:nvPicPr>
          <p:cNvPr id="138" name="Picture 6"/>
          <p:cNvPicPr/>
          <p:nvPr/>
        </p:nvPicPr>
        <p:blipFill>
          <a:blip r:embed="rId3"/>
          <a:stretch/>
        </p:blipFill>
        <p:spPr>
          <a:xfrm>
            <a:off x="484920" y="3585960"/>
            <a:ext cx="187560" cy="187560"/>
          </a:xfrm>
          <a:prstGeom prst="rect">
            <a:avLst/>
          </a:prstGeom>
          <a:ln>
            <a:noFill/>
          </a:ln>
        </p:spPr>
      </p:pic>
      <p:pic>
        <p:nvPicPr>
          <p:cNvPr id="139" name="Picture 7"/>
          <p:cNvPicPr/>
          <p:nvPr/>
        </p:nvPicPr>
        <p:blipFill>
          <a:blip r:embed="rId4"/>
          <a:stretch/>
        </p:blipFill>
        <p:spPr>
          <a:xfrm>
            <a:off x="484920" y="3134880"/>
            <a:ext cx="187560" cy="187560"/>
          </a:xfrm>
          <a:prstGeom prst="rect">
            <a:avLst/>
          </a:prstGeom>
          <a:ln>
            <a:noFill/>
          </a:ln>
        </p:spPr>
      </p:pic>
      <p:pic>
        <p:nvPicPr>
          <p:cNvPr id="140" name="Picture 8"/>
          <p:cNvPicPr/>
          <p:nvPr/>
        </p:nvPicPr>
        <p:blipFill>
          <a:blip r:embed="rId5"/>
          <a:stretch/>
        </p:blipFill>
        <p:spPr>
          <a:xfrm>
            <a:off x="484920" y="3360240"/>
            <a:ext cx="187560" cy="187560"/>
          </a:xfrm>
          <a:prstGeom prst="rect">
            <a:avLst/>
          </a:prstGeom>
          <a:ln>
            <a:noFill/>
          </a:ln>
        </p:spPr>
      </p:pic>
      <p:sp>
        <p:nvSpPr>
          <p:cNvPr id="141" name="CustomShape 1"/>
          <p:cNvSpPr/>
          <p:nvPr/>
        </p:nvSpPr>
        <p:spPr>
          <a:xfrm>
            <a:off x="697680" y="302760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digitalent.kominfo</a:t>
            </a:r>
            <a:endParaRPr lang="en-US" sz="1800" b="0" strike="noStrike" spc="-1">
              <a:solidFill>
                <a:srgbClr val="000000"/>
              </a:solidFill>
              <a:uFill>
                <a:solidFill>
                  <a:srgbClr val="FFFFFF"/>
                </a:solidFill>
              </a:uFill>
              <a:latin typeface="Arial"/>
            </a:endParaRPr>
          </a:p>
        </p:txBody>
      </p:sp>
      <p:sp>
        <p:nvSpPr>
          <p:cNvPr id="142" name="CustomShape 2"/>
          <p:cNvSpPr/>
          <p:nvPr/>
        </p:nvSpPr>
        <p:spPr>
          <a:xfrm>
            <a:off x="697680" y="325548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digitalent.kominfo</a:t>
            </a:r>
            <a:endParaRPr lang="en-US" sz="1800" b="0" strike="noStrike" spc="-1">
              <a:solidFill>
                <a:srgbClr val="000000"/>
              </a:solidFill>
              <a:uFill>
                <a:solidFill>
                  <a:srgbClr val="FFFFFF"/>
                </a:solidFill>
              </a:uFill>
              <a:latin typeface="Arial"/>
            </a:endParaRPr>
          </a:p>
        </p:txBody>
      </p:sp>
      <p:sp>
        <p:nvSpPr>
          <p:cNvPr id="143" name="CustomShape 3"/>
          <p:cNvSpPr/>
          <p:nvPr/>
        </p:nvSpPr>
        <p:spPr>
          <a:xfrm>
            <a:off x="697680" y="349056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DTS_kominfo</a:t>
            </a:r>
            <a:endParaRPr lang="en-US" sz="1800" b="0" strike="noStrike" spc="-1">
              <a:solidFill>
                <a:srgbClr val="000000"/>
              </a:solidFill>
              <a:uFill>
                <a:solidFill>
                  <a:srgbClr val="FFFFFF"/>
                </a:solidFill>
              </a:uFill>
              <a:latin typeface="Arial"/>
            </a:endParaRPr>
          </a:p>
        </p:txBody>
      </p:sp>
      <p:pic>
        <p:nvPicPr>
          <p:cNvPr id="144" name="Picture 12"/>
          <p:cNvPicPr/>
          <p:nvPr/>
        </p:nvPicPr>
        <p:blipFill>
          <a:blip r:embed="rId6"/>
          <a:stretch/>
        </p:blipFill>
        <p:spPr>
          <a:xfrm>
            <a:off x="479520" y="3811680"/>
            <a:ext cx="192600" cy="192600"/>
          </a:xfrm>
          <a:prstGeom prst="rect">
            <a:avLst/>
          </a:prstGeom>
          <a:ln>
            <a:noFill/>
          </a:ln>
        </p:spPr>
      </p:pic>
      <p:sp>
        <p:nvSpPr>
          <p:cNvPr id="145" name="CustomShape 4"/>
          <p:cNvSpPr/>
          <p:nvPr/>
        </p:nvSpPr>
        <p:spPr>
          <a:xfrm>
            <a:off x="697680" y="3722400"/>
            <a:ext cx="249768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 Talent Scholarship 2019</a:t>
            </a:r>
            <a:endParaRPr lang="en-US" sz="1800" b="0" strike="noStrike" spc="-1">
              <a:solidFill>
                <a:srgbClr val="000000"/>
              </a:solidFill>
              <a:uFill>
                <a:solidFill>
                  <a:srgbClr val="FFFFFF"/>
                </a:solidFill>
              </a:uFill>
              <a:latin typeface="Arial"/>
            </a:endParaRPr>
          </a:p>
        </p:txBody>
      </p:sp>
      <p:sp>
        <p:nvSpPr>
          <p:cNvPr id="146" name="CustomShape 5"/>
          <p:cNvSpPr/>
          <p:nvPr/>
        </p:nvSpPr>
        <p:spPr>
          <a:xfrm>
            <a:off x="396720" y="1534320"/>
            <a:ext cx="1827360" cy="58752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600" b="0" strike="noStrike" spc="-1">
                <a:solidFill>
                  <a:srgbClr val="1A4A5D"/>
                </a:solidFill>
                <a:uFill>
                  <a:solidFill>
                    <a:srgbClr val="FFFFFF"/>
                  </a:solidFill>
                </a:uFill>
                <a:latin typeface="HP Simplified"/>
              </a:rPr>
              <a:t>IKUTI KAMI</a:t>
            </a:r>
            <a:endParaRPr lang="en-US" sz="4400" b="0" strike="noStrike" spc="-1">
              <a:solidFill>
                <a:srgbClr val="000000"/>
              </a:solidFill>
              <a:uFill>
                <a:solidFill>
                  <a:srgbClr val="FFFFFF"/>
                </a:solidFill>
              </a:uFill>
              <a:latin typeface="Arial"/>
            </a:endParaRPr>
          </a:p>
        </p:txBody>
      </p:sp>
      <p:pic>
        <p:nvPicPr>
          <p:cNvPr id="147" name="Picture 15"/>
          <p:cNvPicPr/>
          <p:nvPr/>
        </p:nvPicPr>
        <p:blipFill>
          <a:blip r:embed="rId7"/>
          <a:srcRect l="10123" t="28599" r="7377" b="32337"/>
          <a:stretch/>
        </p:blipFill>
        <p:spPr>
          <a:xfrm>
            <a:off x="313920" y="2050200"/>
            <a:ext cx="1827360" cy="865440"/>
          </a:xfrm>
          <a:prstGeom prst="rect">
            <a:avLst/>
          </a:prstGeom>
          <a:ln>
            <a:noFill/>
          </a:ln>
        </p:spPr>
      </p:pic>
      <p:sp>
        <p:nvSpPr>
          <p:cNvPr id="148" name="CustomShape 6"/>
          <p:cNvSpPr/>
          <p:nvPr/>
        </p:nvSpPr>
        <p:spPr>
          <a:xfrm>
            <a:off x="422280" y="4294800"/>
            <a:ext cx="550908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1A4A5D"/>
                </a:solidFill>
                <a:uFill>
                  <a:solidFill>
                    <a:srgbClr val="FFFFFF"/>
                  </a:solidFill>
                </a:uFill>
                <a:latin typeface="HP Simplified"/>
              </a:rPr>
              <a:t>Pusat Pengembangan Profesi dan Sertifikasi</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1A4A5D"/>
                </a:solidFill>
                <a:uFill>
                  <a:solidFill>
                    <a:srgbClr val="FFFFFF"/>
                  </a:solidFill>
                </a:uFill>
                <a:latin typeface="HP Simplified"/>
              </a:rPr>
              <a:t>Badan Penelitian dan Pengembangan SDM</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1A4A5D"/>
                </a:solidFill>
                <a:uFill>
                  <a:solidFill>
                    <a:srgbClr val="FFFFFF"/>
                  </a:solidFill>
                </a:uFill>
                <a:latin typeface="HP Simplified"/>
              </a:rPr>
              <a:t>Kementerian Komunikasi dan Informatika</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1A4A5D"/>
                </a:solidFill>
                <a:uFill>
                  <a:solidFill>
                    <a:srgbClr val="FFFFFF"/>
                  </a:solidFill>
                </a:uFill>
                <a:latin typeface="HP Simplified"/>
              </a:rPr>
              <a:t>Jl. Medan Merdeka Barat No. 9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1A4A5D"/>
                </a:solidFill>
                <a:uFill>
                  <a:solidFill>
                    <a:srgbClr val="FFFFFF"/>
                  </a:solidFill>
                </a:uFill>
                <a:latin typeface="HP Simplified"/>
              </a:rPr>
              <a:t>(Gd. Belakang Lt. 4 - 5)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1A4A5D"/>
                </a:solidFill>
                <a:uFill>
                  <a:solidFill>
                    <a:srgbClr val="FFFFFF"/>
                  </a:solidFill>
                </a:uFill>
                <a:latin typeface="HP Simplified"/>
              </a:rPr>
              <a:t>Jakarta Pusat, 10110</a:t>
            </a:r>
            <a:endParaRPr lang="en-US" sz="1800" b="0" strike="noStrike" spc="-1">
              <a:solidFill>
                <a:srgbClr val="000000"/>
              </a:solidFill>
              <a:uFill>
                <a:solidFill>
                  <a:srgbClr val="FFFFFF"/>
                </a:solidFill>
              </a:uFill>
              <a:latin typeface="Arial"/>
            </a:endParaRPr>
          </a:p>
        </p:txBody>
      </p:sp>
      <p:pic>
        <p:nvPicPr>
          <p:cNvPr id="149" name="Picture 20"/>
          <p:cNvPicPr/>
          <p:nvPr/>
        </p:nvPicPr>
        <p:blipFill>
          <a:blip r:embed="rId8"/>
          <a:stretch/>
        </p:blipFill>
        <p:spPr>
          <a:xfrm>
            <a:off x="5674320" y="6408360"/>
            <a:ext cx="215640" cy="215640"/>
          </a:xfrm>
          <a:prstGeom prst="rect">
            <a:avLst/>
          </a:prstGeom>
          <a:ln>
            <a:noFill/>
          </a:ln>
        </p:spPr>
      </p:pic>
      <p:sp>
        <p:nvSpPr>
          <p:cNvPr id="150" name="CustomShape 7"/>
          <p:cNvSpPr/>
          <p:nvPr/>
        </p:nvSpPr>
        <p:spPr>
          <a:xfrm>
            <a:off x="5851440" y="6327000"/>
            <a:ext cx="1992960" cy="378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400" b="0" strike="noStrike" spc="-1">
                <a:solidFill>
                  <a:srgbClr val="1A4A5D"/>
                </a:solidFill>
                <a:uFill>
                  <a:solidFill>
                    <a:srgbClr val="FFFFFF"/>
                  </a:solidFill>
                </a:uFill>
                <a:latin typeface="HP Simplified"/>
              </a:rPr>
              <a:t>digitalent.kominfo.go.id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69000" y="1923840"/>
            <a:ext cx="4678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50000"/>
              </a:lnSpc>
            </a:pPr>
            <a:r>
              <a:rPr lang="en-US" sz="1800" b="1" strike="noStrike" spc="-1">
                <a:solidFill>
                  <a:srgbClr val="000000"/>
                </a:solidFill>
                <a:uFill>
                  <a:solidFill>
                    <a:srgbClr val="FFFFFF"/>
                  </a:solidFill>
                </a:uFill>
                <a:latin typeface="Cambria"/>
                <a:ea typeface="Times New Roman"/>
              </a:rPr>
              <a:t>1. ESP32 PWM dengan Arduino IDE</a:t>
            </a:r>
            <a:endParaRPr lang="en-US" sz="1800" b="0" strike="noStrike" spc="-1">
              <a:solidFill>
                <a:srgbClr val="000000"/>
              </a:solidFill>
              <a:uFill>
                <a:solidFill>
                  <a:srgbClr val="FFFFFF"/>
                </a:solidFill>
              </a:uFill>
              <a:latin typeface="Arial"/>
            </a:endParaRPr>
          </a:p>
        </p:txBody>
      </p:sp>
      <p:sp>
        <p:nvSpPr>
          <p:cNvPr id="95" name="CustomShape 2"/>
          <p:cNvSpPr/>
          <p:nvPr/>
        </p:nvSpPr>
        <p:spPr>
          <a:xfrm>
            <a:off x="822960" y="2377440"/>
            <a:ext cx="44499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ts val="741"/>
              </a:lnSpc>
            </a:pPr>
            <a:r>
              <a:rPr lang="en-US" sz="1800" b="1" strike="noStrike" spc="-1">
                <a:solidFill>
                  <a:srgbClr val="000000"/>
                </a:solidFill>
                <a:uFill>
                  <a:solidFill>
                    <a:srgbClr val="FFFFFF"/>
                  </a:solidFill>
                </a:uFill>
                <a:latin typeface="Cambria"/>
                <a:ea typeface="Times New Roman"/>
              </a:rPr>
              <a:t>2. ESP32 SPI dengan Arduino IDE</a:t>
            </a:r>
            <a:endParaRPr lang="en-US" sz="1800" b="0" strike="noStrike" spc="-1">
              <a:solidFill>
                <a:srgbClr val="000000"/>
              </a:solidFill>
              <a:uFill>
                <a:solidFill>
                  <a:srgbClr val="FFFFFF"/>
                </a:solidFill>
              </a:uFill>
              <a:latin typeface="Arial"/>
            </a:endParaRPr>
          </a:p>
        </p:txBody>
      </p:sp>
      <p:sp>
        <p:nvSpPr>
          <p:cNvPr id="96" name="CustomShape 3"/>
          <p:cNvSpPr/>
          <p:nvPr/>
        </p:nvSpPr>
        <p:spPr>
          <a:xfrm>
            <a:off x="1409400" y="2836440"/>
            <a:ext cx="43646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ts val="741"/>
              </a:lnSpc>
            </a:pPr>
            <a:r>
              <a:rPr lang="en-US" sz="1800" b="1" strike="noStrike" spc="-1">
                <a:solidFill>
                  <a:srgbClr val="000000"/>
                </a:solidFill>
                <a:uFill>
                  <a:solidFill>
                    <a:srgbClr val="FFFFFF"/>
                  </a:solidFill>
                </a:uFill>
                <a:latin typeface="Cambria"/>
                <a:ea typeface="Times New Roman"/>
              </a:rPr>
              <a:t>3.ESP32 I2C dengan Arduino IDE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518120" y="2236680"/>
            <a:ext cx="5874840" cy="1613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50000"/>
              </a:lnSpc>
            </a:pPr>
            <a:r>
              <a:rPr lang="en-US" sz="4000" b="1" strike="noStrike" spc="-1">
                <a:solidFill>
                  <a:srgbClr val="000000"/>
                </a:solidFill>
                <a:uFill>
                  <a:solidFill>
                    <a:srgbClr val="FFFFFF"/>
                  </a:solidFill>
                </a:uFill>
                <a:latin typeface="HP Simplified"/>
                <a:ea typeface="Times New Roman"/>
              </a:rPr>
              <a:t>ESP32 PWM </a:t>
            </a:r>
            <a:endParaRPr lang="en-US" sz="1800" b="0" strike="noStrike" spc="-1">
              <a:solidFill>
                <a:srgbClr val="000000"/>
              </a:solidFill>
              <a:uFill>
                <a:solidFill>
                  <a:srgbClr val="FFFFFF"/>
                </a:solidFill>
              </a:uFill>
              <a:latin typeface="Arial"/>
            </a:endParaRPr>
          </a:p>
          <a:p>
            <a:pPr algn="ctr">
              <a:lnSpc>
                <a:spcPct val="150000"/>
              </a:lnSpc>
            </a:pPr>
            <a:r>
              <a:rPr lang="en-US" sz="4000" b="1" strike="noStrike" spc="-1">
                <a:solidFill>
                  <a:srgbClr val="000000"/>
                </a:solidFill>
                <a:uFill>
                  <a:solidFill>
                    <a:srgbClr val="FFFFFF"/>
                  </a:solidFill>
                </a:uFill>
                <a:latin typeface="HP Simplified"/>
                <a:ea typeface="Times New Roman"/>
              </a:rPr>
              <a:t>dengan Arduino IDE</a:t>
            </a:r>
            <a:endParaRPr lang="en-US" sz="1800" b="0" strike="noStrike" spc="-1">
              <a:solidFill>
                <a:srgbClr val="000000"/>
              </a:solidFill>
              <a:uFill>
                <a:solidFill>
                  <a:srgbClr val="FFFFFF"/>
                </a:solidFill>
              </a:uFill>
              <a:latin typeface="Arial"/>
            </a:endParaRPr>
          </a:p>
        </p:txBody>
      </p:sp>
      <p:sp>
        <p:nvSpPr>
          <p:cNvPr id="98" name="CustomShape 2"/>
          <p:cNvSpPr/>
          <p:nvPr/>
        </p:nvSpPr>
        <p:spPr>
          <a:xfrm>
            <a:off x="3997080" y="597960"/>
            <a:ext cx="916560" cy="1310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8000" b="0" strike="noStrike" spc="-1">
                <a:solidFill>
                  <a:srgbClr val="000000"/>
                </a:solidFill>
                <a:uFill>
                  <a:solidFill>
                    <a:srgbClr val="FFFFFF"/>
                  </a:solidFill>
                </a:uFill>
                <a:latin typeface="Cambria"/>
                <a:ea typeface="Cambria"/>
              </a:rPr>
              <a:t>1</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213080" y="488880"/>
            <a:ext cx="4797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50000"/>
              </a:lnSpc>
            </a:pPr>
            <a:r>
              <a:rPr lang="en-US" sz="1800" b="1" strike="noStrike" spc="-1">
                <a:solidFill>
                  <a:srgbClr val="000000"/>
                </a:solidFill>
                <a:uFill>
                  <a:solidFill>
                    <a:srgbClr val="FFFFFF"/>
                  </a:solidFill>
                </a:uFill>
                <a:latin typeface="Cambria"/>
                <a:ea typeface="Times New Roman"/>
              </a:rPr>
              <a:t>NodeMCU PWM dengan Arduino IDE</a:t>
            </a:r>
            <a:endParaRPr lang="en-US" sz="1800" b="0" strike="noStrike" spc="-1">
              <a:solidFill>
                <a:srgbClr val="000000"/>
              </a:solidFill>
              <a:uFill>
                <a:solidFill>
                  <a:srgbClr val="FFFFFF"/>
                </a:solidFill>
              </a:uFill>
              <a:latin typeface="Arial"/>
            </a:endParaRPr>
          </a:p>
        </p:txBody>
      </p:sp>
      <p:pic>
        <p:nvPicPr>
          <p:cNvPr id="100" name="Picture 2"/>
          <p:cNvPicPr/>
          <p:nvPr/>
        </p:nvPicPr>
        <p:blipFill>
          <a:blip r:embed="rId2"/>
          <a:stretch/>
        </p:blipFill>
        <p:spPr>
          <a:xfrm>
            <a:off x="462240" y="1628640"/>
            <a:ext cx="3628080" cy="1162440"/>
          </a:xfrm>
          <a:prstGeom prst="rect">
            <a:avLst/>
          </a:prstGeom>
          <a:ln>
            <a:noFill/>
          </a:ln>
        </p:spPr>
      </p:pic>
      <p:pic>
        <p:nvPicPr>
          <p:cNvPr id="101" name="Picture 3"/>
          <p:cNvPicPr/>
          <p:nvPr/>
        </p:nvPicPr>
        <p:blipFill>
          <a:blip r:embed="rId3"/>
          <a:stretch/>
        </p:blipFill>
        <p:spPr>
          <a:xfrm>
            <a:off x="716760" y="3246480"/>
            <a:ext cx="3118680" cy="307440"/>
          </a:xfrm>
          <a:prstGeom prst="rect">
            <a:avLst/>
          </a:prstGeom>
          <a:ln>
            <a:noFill/>
          </a:ln>
        </p:spPr>
      </p:pic>
      <p:pic>
        <p:nvPicPr>
          <p:cNvPr id="102" name="Picture 4"/>
          <p:cNvPicPr/>
          <p:nvPr/>
        </p:nvPicPr>
        <p:blipFill>
          <a:blip r:embed="rId4"/>
          <a:stretch/>
        </p:blipFill>
        <p:spPr>
          <a:xfrm>
            <a:off x="4695840" y="1628640"/>
            <a:ext cx="4244760" cy="49716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out" filter="wipe(down)">
                                      <p:cBhvr additive="repl">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out" filter="barn(inVertical)">
                                      <p:cBhvr additive="repl">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out" filter="barn(inVertical)">
                                      <p:cBhvr additive="repl">
                                        <p:cTn id="1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91040" y="145440"/>
            <a:ext cx="2046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333333"/>
                </a:solidFill>
                <a:uFill>
                  <a:solidFill>
                    <a:srgbClr val="FFFFFF"/>
                  </a:solidFill>
                </a:uFill>
                <a:latin typeface="Cambria"/>
                <a:ea typeface="Calibri"/>
              </a:rPr>
              <a:t>Generasi PWM</a:t>
            </a: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990720" y="514440"/>
            <a:ext cx="6953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Periode pulsa terdiri dari siklus </a:t>
            </a:r>
            <a:r>
              <a:rPr lang="en-US" sz="1800" b="1" strike="noStrike" spc="-1">
                <a:solidFill>
                  <a:srgbClr val="333333"/>
                </a:solidFill>
                <a:uFill>
                  <a:solidFill>
                    <a:srgbClr val="FFFFFF"/>
                  </a:solidFill>
                </a:uFill>
                <a:latin typeface="Cambria"/>
                <a:ea typeface="Times New Roman"/>
              </a:rPr>
              <a:t>ON</a:t>
            </a:r>
            <a:r>
              <a:rPr lang="en-US" sz="1800" b="0" strike="noStrike" spc="-1">
                <a:solidFill>
                  <a:srgbClr val="333333"/>
                </a:solidFill>
                <a:uFill>
                  <a:solidFill>
                    <a:srgbClr val="FFFFFF"/>
                  </a:solidFill>
                </a:uFill>
                <a:latin typeface="Cambria"/>
                <a:ea typeface="Times New Roman"/>
              </a:rPr>
              <a:t> (VCC) dan siklus </a:t>
            </a:r>
            <a:r>
              <a:rPr lang="en-US" sz="1800" b="1" strike="noStrike" spc="-1">
                <a:solidFill>
                  <a:srgbClr val="333333"/>
                </a:solidFill>
                <a:uFill>
                  <a:solidFill>
                    <a:srgbClr val="FFFFFF"/>
                  </a:solidFill>
                </a:uFill>
                <a:latin typeface="Cambria"/>
                <a:ea typeface="Times New Roman"/>
              </a:rPr>
              <a:t>OFF</a:t>
            </a:r>
            <a:r>
              <a:rPr lang="en-US" sz="1800" b="0" strike="noStrike" spc="-1">
                <a:solidFill>
                  <a:srgbClr val="333333"/>
                </a:solidFill>
                <a:uFill>
                  <a:solidFill>
                    <a:srgbClr val="FFFFFF"/>
                  </a:solidFill>
                </a:uFill>
                <a:latin typeface="Cambria"/>
                <a:ea typeface="Times New Roman"/>
              </a:rPr>
              <a:t> (GND). Fraksi yang sinyalnya AKTIF selama suatu periode dikenal sebagai duty cycle .</a:t>
            </a:r>
            <a:endParaRPr lang="en-US" sz="1800" b="0" strike="noStrike" spc="-1">
              <a:solidFill>
                <a:srgbClr val="000000"/>
              </a:solidFill>
              <a:uFill>
                <a:solidFill>
                  <a:srgbClr val="FFFFFF"/>
                </a:solidFill>
              </a:uFill>
              <a:latin typeface="Arial"/>
            </a:endParaRPr>
          </a:p>
        </p:txBody>
      </p:sp>
      <p:pic>
        <p:nvPicPr>
          <p:cNvPr id="105" name="Picture 6"/>
          <p:cNvPicPr/>
          <p:nvPr/>
        </p:nvPicPr>
        <p:blipFill>
          <a:blip r:embed="rId2"/>
          <a:stretch/>
        </p:blipFill>
        <p:spPr>
          <a:xfrm>
            <a:off x="2312280" y="2005560"/>
            <a:ext cx="3316680" cy="434160"/>
          </a:xfrm>
          <a:prstGeom prst="rect">
            <a:avLst/>
          </a:prstGeom>
          <a:ln>
            <a:noFill/>
          </a:ln>
        </p:spPr>
      </p:pic>
      <p:sp>
        <p:nvSpPr>
          <p:cNvPr id="106" name="CustomShape 3"/>
          <p:cNvSpPr/>
          <p:nvPr/>
        </p:nvSpPr>
        <p:spPr>
          <a:xfrm>
            <a:off x="990720" y="2592000"/>
            <a:ext cx="6819480" cy="159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Misalnya pulsa dengan periode 10 ms akan tetap ON (tinggi) selama 2 ms. Oleh karena itu, siklus kerja akan menjadi</a:t>
            </a:r>
            <a:endParaRPr lang="en-US" sz="1800" b="0" strike="noStrike" spc="-1">
              <a:solidFill>
                <a:srgbClr val="000000"/>
              </a:solidFill>
              <a:uFill>
                <a:solidFill>
                  <a:srgbClr val="FFFFFF"/>
                </a:solidFill>
              </a:uFill>
              <a:latin typeface="Arial"/>
            </a:endParaRPr>
          </a:p>
          <a:p>
            <a:pPr algn="ctr">
              <a:lnSpc>
                <a:spcPct val="150000"/>
              </a:lnSpc>
            </a:pPr>
            <a:r>
              <a:rPr lang="en-US" sz="1800" b="0" strike="noStrike" spc="-1">
                <a:solidFill>
                  <a:srgbClr val="333333"/>
                </a:solidFill>
                <a:uFill>
                  <a:solidFill>
                    <a:srgbClr val="FFFFFF"/>
                  </a:solidFill>
                </a:uFill>
                <a:latin typeface="Cambria"/>
                <a:ea typeface="Times New Roman"/>
              </a:rPr>
              <a:t>d = 2ms / 10ms = 20%</a:t>
            </a:r>
            <a:endParaRPr lang="en-US" sz="1800" b="0" strike="noStrike" spc="-1">
              <a:solidFill>
                <a:srgbClr val="000000"/>
              </a:solidFill>
              <a:uFill>
                <a:solidFill>
                  <a:srgbClr val="FFFFFF"/>
                </a:solidFill>
              </a:uFill>
              <a:latin typeface="Arial"/>
            </a:endParaRPr>
          </a:p>
        </p:txBody>
      </p:sp>
      <p:sp>
        <p:nvSpPr>
          <p:cNvPr id="107" name="CustomShape 4"/>
          <p:cNvSpPr/>
          <p:nvPr/>
        </p:nvSpPr>
        <p:spPr>
          <a:xfrm>
            <a:off x="990720" y="3930840"/>
            <a:ext cx="696240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Teknik PWM :</a:t>
            </a:r>
            <a:endParaRPr lang="en-US" sz="1800" b="0" strike="noStrike" spc="-1">
              <a:solidFill>
                <a:srgbClr val="000000"/>
              </a:solidFill>
              <a:uFill>
                <a:solidFill>
                  <a:srgbClr val="FFFFFF"/>
                </a:solidFill>
              </a:uFill>
              <a:latin typeface="Arial"/>
            </a:endParaRPr>
          </a:p>
          <a:p>
            <a:pPr marL="743040" lvl="1"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Dapat mengontrol daya yang dikirim ke beban dengan menggunakan sinyal ON-OFF. </a:t>
            </a:r>
            <a:endParaRPr lang="en-US" sz="1800" b="0" strike="noStrike" spc="-1">
              <a:solidFill>
                <a:srgbClr val="000000"/>
              </a:solidFill>
              <a:uFill>
                <a:solidFill>
                  <a:srgbClr val="FFFFFF"/>
                </a:solidFill>
              </a:uFill>
              <a:latin typeface="Arial"/>
            </a:endParaRPr>
          </a:p>
          <a:p>
            <a:pPr marL="743040" lvl="1"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Dapat mengontrol kecepatan motor DC </a:t>
            </a:r>
            <a:endParaRPr lang="en-US" sz="1800" b="0" strike="noStrike" spc="-1">
              <a:solidFill>
                <a:srgbClr val="000000"/>
              </a:solidFill>
              <a:uFill>
                <a:solidFill>
                  <a:srgbClr val="FFFFFF"/>
                </a:solidFill>
              </a:uFill>
              <a:latin typeface="Arial"/>
            </a:endParaRPr>
          </a:p>
          <a:p>
            <a:pPr marL="743040" lvl="1"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Dapat mengubah intensitas LED. </a:t>
            </a:r>
            <a:endParaRPr lang="en-US" sz="1800" b="0" strike="noStrike" spc="-1">
              <a:solidFill>
                <a:srgbClr val="000000"/>
              </a:solidFill>
              <a:uFill>
                <a:solidFill>
                  <a:srgbClr val="FFFFFF"/>
                </a:solidFill>
              </a:uFill>
              <a:latin typeface="Arial"/>
            </a:endParaRPr>
          </a:p>
          <a:p>
            <a:pPr marL="743040" lvl="1"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Dapat juga digunakan untuk menghasilkan sinyal sinus.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out" filter="wipe(down)">
                                      <p:cBhvr additive="repl">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out" filter="wipe(down)">
                                      <p:cBhvr additive="repl">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out" filter="wipe(down)">
                                      <p:cBhvr additive="repl">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out" filter="wipe(down)">
                                      <p:cBhvr additive="repl">
                                        <p:cTn id="2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652640" y="1321200"/>
            <a:ext cx="440028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50000"/>
              </a:lnSpc>
              <a:buClr>
                <a:srgbClr val="333333"/>
              </a:buClr>
              <a:buFont typeface="Arial"/>
              <a:buChar char="•"/>
            </a:pPr>
            <a:r>
              <a:rPr lang="en-US" sz="1800" b="0" strike="noStrike" spc="-1">
                <a:solidFill>
                  <a:srgbClr val="333333"/>
                </a:solidFill>
                <a:uFill>
                  <a:solidFill>
                    <a:srgbClr val="FFFFFF"/>
                  </a:solidFill>
                </a:uFill>
                <a:latin typeface="Cambria"/>
                <a:ea typeface="Times New Roman"/>
              </a:rPr>
              <a:t>Pada gambar disamping dapat dilihat pin PWM dari ESP32.</a:t>
            </a:r>
            <a:endParaRPr lang="en-US" sz="1800" b="0" strike="noStrike" spc="-1">
              <a:solidFill>
                <a:srgbClr val="000000"/>
              </a:solidFill>
              <a:uFill>
                <a:solidFill>
                  <a:srgbClr val="FFFFFF"/>
                </a:solidFill>
              </a:uFill>
              <a:latin typeface="Arial"/>
            </a:endParaRPr>
          </a:p>
        </p:txBody>
      </p:sp>
      <p:pic>
        <p:nvPicPr>
          <p:cNvPr id="109" name="Picture 2"/>
          <p:cNvPicPr/>
          <p:nvPr/>
        </p:nvPicPr>
        <p:blipFill>
          <a:blip r:embed="rId2"/>
          <a:srcRect l="45627" t="11277" r="26521" b="11186"/>
          <a:stretch/>
        </p:blipFill>
        <p:spPr>
          <a:xfrm>
            <a:off x="535680" y="1018800"/>
            <a:ext cx="3644280" cy="5142600"/>
          </a:xfrm>
          <a:prstGeom prst="rect">
            <a:avLst/>
          </a:prstGeom>
          <a:ln w="9360">
            <a:noFill/>
          </a:ln>
        </p:spPr>
      </p:pic>
      <p:sp>
        <p:nvSpPr>
          <p:cNvPr id="110" name="CustomShape 2"/>
          <p:cNvSpPr/>
          <p:nvPr/>
        </p:nvSpPr>
        <p:spPr>
          <a:xfrm>
            <a:off x="313560" y="1645920"/>
            <a:ext cx="1175400" cy="326520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3209040" y="1354320"/>
            <a:ext cx="1175400" cy="358308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248760" y="2232360"/>
            <a:ext cx="8793720" cy="42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ambria"/>
                <a:ea typeface="Times New Roman"/>
              </a:rPr>
              <a:t>const int ledpin = 25;</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int nilaipwm;</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FF"/>
                </a:solidFill>
                <a:uFill>
                  <a:solidFill>
                    <a:srgbClr val="FFFFFF"/>
                  </a:solidFill>
                </a:uFill>
                <a:latin typeface="Cambria"/>
                <a:ea typeface="Times New Roman"/>
              </a:rPr>
              <a:t>void</a:t>
            </a:r>
            <a:r>
              <a:rPr lang="en-US" sz="1600" b="0" strike="noStrike" spc="-1">
                <a:solidFill>
                  <a:srgbClr val="000000"/>
                </a:solidFill>
                <a:uFill>
                  <a:solidFill>
                    <a:srgbClr val="FFFFFF"/>
                  </a:solidFill>
                </a:uFill>
                <a:latin typeface="Cambria"/>
                <a:ea typeface="Times New Roman"/>
              </a:rPr>
              <a:t> setup()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ledSetup(ledchannel,  freq, resolution);</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ledAttachPin(ledpin, ledchannel);</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Serial.begin(9600);</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FF"/>
                </a:solidFill>
                <a:uFill>
                  <a:solidFill>
                    <a:srgbClr val="FFFFFF"/>
                  </a:solidFill>
                </a:uFill>
                <a:latin typeface="Cambria"/>
                <a:ea typeface="Times New Roman"/>
              </a:rPr>
              <a:t>void</a:t>
            </a:r>
            <a:r>
              <a:rPr lang="en-US" sz="1600" b="0" strike="noStrike" spc="-1">
                <a:solidFill>
                  <a:srgbClr val="000000"/>
                </a:solidFill>
                <a:uFill>
                  <a:solidFill>
                    <a:srgbClr val="FFFFFF"/>
                  </a:solidFill>
                </a:uFill>
                <a:latin typeface="Cambria"/>
                <a:ea typeface="Times New Roman"/>
              </a:rPr>
              <a:t> loop()</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nilaipwm = analogRead(A0);</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Serial.println(nilaipwm);</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ledWrite(ledchannel, nilaipwm);</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	delay(</a:t>
            </a:r>
            <a:r>
              <a:rPr lang="en-US" sz="1600" b="0" strike="noStrike" spc="-1">
                <a:solidFill>
                  <a:srgbClr val="AD009E"/>
                </a:solidFill>
                <a:uFill>
                  <a:solidFill>
                    <a:srgbClr val="FFFFFF"/>
                  </a:solidFill>
                </a:uFill>
                <a:latin typeface="Cambria"/>
                <a:ea typeface="Times New Roman"/>
              </a:rPr>
              <a:t>100</a:t>
            </a:r>
            <a:r>
              <a:rPr lang="en-US" sz="1600" b="0" strike="noStrike" spc="-1">
                <a:solidFill>
                  <a:srgbClr val="000000"/>
                </a:solidFill>
                <a:uFill>
                  <a:solidFill>
                    <a:srgbClr val="FFFFFF"/>
                  </a:solidFill>
                </a:uFill>
                <a:latin typeface="Cambria"/>
                <a:ea typeface="Times New Roman"/>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ambria"/>
                <a:ea typeface="Times New Roman"/>
              </a:rPr>
              <a:t>}</a:t>
            </a:r>
            <a:endParaRPr lang="en-US" sz="1800" b="0" strike="noStrike" spc="-1">
              <a:solidFill>
                <a:srgbClr val="000000"/>
              </a:solidFill>
              <a:uFill>
                <a:solidFill>
                  <a:srgbClr val="FFFFFF"/>
                </a:solidFill>
              </a:uFill>
              <a:latin typeface="Arial"/>
            </a:endParaRPr>
          </a:p>
        </p:txBody>
      </p:sp>
      <p:pic>
        <p:nvPicPr>
          <p:cNvPr id="113" name="Picture 3"/>
          <p:cNvPicPr/>
          <p:nvPr/>
        </p:nvPicPr>
        <p:blipFill>
          <a:blip r:embed="rId2"/>
          <a:stretch/>
        </p:blipFill>
        <p:spPr>
          <a:xfrm>
            <a:off x="2995560" y="595440"/>
            <a:ext cx="4924080" cy="28857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out" filter="wipe(down)">
                                      <p:cBhvr additive="repl">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18000" y="2975040"/>
            <a:ext cx="5274360" cy="353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ts val="741"/>
              </a:lnSpc>
            </a:pPr>
            <a:endParaRPr lang="en-US" sz="1800" b="0" strike="noStrike" spc="-1">
              <a:solidFill>
                <a:srgbClr val="000000"/>
              </a:solidFill>
              <a:uFill>
                <a:solidFill>
                  <a:srgbClr val="FFFFFF"/>
                </a:solidFill>
              </a:uFill>
              <a:latin typeface="Arial"/>
            </a:endParaRPr>
          </a:p>
          <a:p>
            <a:pPr algn="ctr">
              <a:lnSpc>
                <a:spcPts val="741"/>
              </a:lnSpc>
            </a:pPr>
            <a:r>
              <a:rPr lang="en-US" sz="4000" b="1" strike="noStrike" spc="-1">
                <a:solidFill>
                  <a:srgbClr val="000000"/>
                </a:solidFill>
                <a:uFill>
                  <a:solidFill>
                    <a:srgbClr val="FFFFFF"/>
                  </a:solidFill>
                </a:uFill>
                <a:latin typeface="HP Simplified"/>
                <a:ea typeface="Times New Roman"/>
              </a:rPr>
              <a:t>ESP32 SPI </a:t>
            </a:r>
            <a:endParaRPr lang="en-US" sz="1800" b="0" strike="noStrike" spc="-1">
              <a:solidFill>
                <a:srgbClr val="000000"/>
              </a:solidFill>
              <a:uFill>
                <a:solidFill>
                  <a:srgbClr val="FFFFFF"/>
                </a:solidFill>
              </a:uFill>
              <a:latin typeface="Arial"/>
            </a:endParaRPr>
          </a:p>
          <a:p>
            <a:pPr algn="ctr">
              <a:lnSpc>
                <a:spcPts val="741"/>
              </a:lnSpc>
            </a:pPr>
            <a:endParaRPr lang="en-US" sz="1800" b="0" strike="noStrike" spc="-1">
              <a:solidFill>
                <a:srgbClr val="000000"/>
              </a:solidFill>
              <a:uFill>
                <a:solidFill>
                  <a:srgbClr val="FFFFFF"/>
                </a:solidFill>
              </a:uFill>
              <a:latin typeface="Arial"/>
            </a:endParaRPr>
          </a:p>
          <a:p>
            <a:pPr algn="ctr">
              <a:lnSpc>
                <a:spcPts val="741"/>
              </a:lnSpc>
            </a:pPr>
            <a:r>
              <a:rPr lang="en-US" sz="4000" b="1" strike="noStrike" spc="-1">
                <a:solidFill>
                  <a:srgbClr val="000000"/>
                </a:solidFill>
                <a:uFill>
                  <a:solidFill>
                    <a:srgbClr val="FFFFFF"/>
                  </a:solidFill>
                </a:uFill>
                <a:latin typeface="HP Simplified"/>
                <a:ea typeface="Times New Roman"/>
              </a:rPr>
              <a:t>dengan Arduino IDE</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3997080" y="597960"/>
            <a:ext cx="916560" cy="1310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8000" b="0" strike="noStrike" spc="-1">
                <a:solidFill>
                  <a:srgbClr val="000000"/>
                </a:solidFill>
                <a:uFill>
                  <a:solidFill>
                    <a:srgbClr val="FFFFFF"/>
                  </a:solidFill>
                </a:uFill>
                <a:latin typeface="Cambria"/>
                <a:ea typeface="Cambria"/>
              </a:rPr>
              <a:t>2</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851280" y="743040"/>
            <a:ext cx="4568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ts val="741"/>
              </a:lnSpc>
            </a:pPr>
            <a:r>
              <a:rPr lang="en-US" sz="1800" b="1" strike="noStrike" spc="-1">
                <a:solidFill>
                  <a:srgbClr val="000000"/>
                </a:solidFill>
                <a:uFill>
                  <a:solidFill>
                    <a:srgbClr val="FFFFFF"/>
                  </a:solidFill>
                </a:uFill>
                <a:latin typeface="Cambria"/>
                <a:ea typeface="Times New Roman"/>
              </a:rPr>
              <a:t>NodeMCU SPI dengan Arduino IDE</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426600" y="1466640"/>
            <a:ext cx="8393040" cy="47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333333"/>
                </a:solidFill>
                <a:uFill>
                  <a:solidFill>
                    <a:srgbClr val="FFFFFF"/>
                  </a:solidFill>
                </a:uFill>
                <a:latin typeface="HP Simplified"/>
                <a:ea typeface="Times New Roman"/>
              </a:rPr>
              <a:t>Serial Peripheral Interface (SPI) adalah protokol koneksi antarmuka bus yang awalnya dimulai oleh Motorola Corp.</a:t>
            </a:r>
            <a:endParaRPr lang="en-US" sz="1800" b="0" strike="noStrike" spc="-1">
              <a:solidFill>
                <a:srgbClr val="000000"/>
              </a:solidFill>
              <a:uFill>
                <a:solidFill>
                  <a:srgbClr val="FFFFFF"/>
                </a:solidFill>
              </a:uFill>
              <a:latin typeface="Arial"/>
            </a:endParaRPr>
          </a:p>
          <a:p>
            <a:pPr marL="343080" indent="-342720" algn="just">
              <a:lnSpc>
                <a:spcPct val="150000"/>
              </a:lnSpc>
              <a:buClr>
                <a:srgbClr val="333333"/>
              </a:buClr>
              <a:buFont typeface="Symbol"/>
              <a:buChar char=""/>
            </a:pPr>
            <a:r>
              <a:rPr lang="en-US" sz="1600" b="0" strike="noStrike" spc="-1">
                <a:solidFill>
                  <a:srgbClr val="333333"/>
                </a:solidFill>
                <a:uFill>
                  <a:solidFill>
                    <a:srgbClr val="FFFFFF"/>
                  </a:solidFill>
                </a:uFill>
                <a:latin typeface="HP Simplified"/>
                <a:ea typeface="Times New Roman"/>
              </a:rPr>
              <a:t>Antarmuka SPI menggunakan empat kabel untuk komunikasi. Oleh karena itu juga dikenal sebagai protokol komunikasi empat kabel serial.</a:t>
            </a:r>
            <a:endParaRPr lang="en-US" sz="1800" b="0" strike="noStrike" spc="-1">
              <a:solidFill>
                <a:srgbClr val="000000"/>
              </a:solidFill>
              <a:uFill>
                <a:solidFill>
                  <a:srgbClr val="FFFFFF"/>
                </a:solidFill>
              </a:uFill>
              <a:latin typeface="Arial"/>
            </a:endParaRPr>
          </a:p>
          <a:p>
            <a:pPr marL="343080" indent="-342720" algn="just">
              <a:lnSpc>
                <a:spcPct val="150000"/>
              </a:lnSpc>
              <a:buClr>
                <a:srgbClr val="333333"/>
              </a:buClr>
              <a:buFont typeface="Symbol"/>
              <a:buChar char=""/>
            </a:pPr>
            <a:r>
              <a:rPr lang="en-US" sz="1600" b="0" strike="noStrike" spc="-1">
                <a:solidFill>
                  <a:srgbClr val="333333"/>
                </a:solidFill>
                <a:uFill>
                  <a:solidFill>
                    <a:srgbClr val="FFFFFF"/>
                  </a:solidFill>
                </a:uFill>
                <a:latin typeface="HP Simplified"/>
                <a:ea typeface="Times New Roman"/>
              </a:rPr>
              <a:t>SPI adalah protokol komunikasi master-slave full duplex. Ini berarti bahwa hanya satu master dan satu slave yang dapat berkomunikasi pada bus antarmuka pada saat yang bersamaan.</a:t>
            </a:r>
            <a:endParaRPr lang="en-US" sz="1800" b="0" strike="noStrike" spc="-1">
              <a:solidFill>
                <a:srgbClr val="000000"/>
              </a:solidFill>
              <a:uFill>
                <a:solidFill>
                  <a:srgbClr val="FFFFFF"/>
                </a:solidFill>
              </a:uFill>
              <a:latin typeface="Arial"/>
            </a:endParaRPr>
          </a:p>
          <a:p>
            <a:pPr marL="343080" indent="-342720" algn="just">
              <a:lnSpc>
                <a:spcPct val="150000"/>
              </a:lnSpc>
              <a:buClr>
                <a:srgbClr val="333333"/>
              </a:buClr>
              <a:buFont typeface="Symbol"/>
              <a:buChar char=""/>
            </a:pPr>
            <a:r>
              <a:rPr lang="en-US" sz="1600" b="0" strike="noStrike" spc="-1">
                <a:solidFill>
                  <a:srgbClr val="333333"/>
                </a:solidFill>
                <a:uFill>
                  <a:solidFill>
                    <a:srgbClr val="FFFFFF"/>
                  </a:solidFill>
                </a:uFill>
                <a:latin typeface="HP Simplified"/>
                <a:ea typeface="Times New Roman"/>
              </a:rPr>
              <a:t>Perangkat yang diaktifkan SPI bekerja dalam dua mode dasar operasi SPI yaitu Mode Master SPI dan Mode Slave SPI.</a:t>
            </a:r>
            <a:endParaRPr lang="en-US" sz="1800" b="0" strike="noStrike" spc="-1">
              <a:solidFill>
                <a:srgbClr val="000000"/>
              </a:solidFill>
              <a:uFill>
                <a:solidFill>
                  <a:srgbClr val="FFFFFF"/>
                </a:solidFill>
              </a:uFill>
              <a:latin typeface="Arial"/>
            </a:endParaRPr>
          </a:p>
          <a:p>
            <a:pPr marL="343080" indent="-342720" algn="just">
              <a:lnSpc>
                <a:spcPct val="150000"/>
              </a:lnSpc>
              <a:buClr>
                <a:srgbClr val="333333"/>
              </a:buClr>
              <a:buFont typeface="Symbol"/>
              <a:buChar char=""/>
            </a:pPr>
            <a:r>
              <a:rPr lang="en-US" sz="1600" b="0" strike="noStrike" spc="-1">
                <a:solidFill>
                  <a:srgbClr val="333333"/>
                </a:solidFill>
                <a:uFill>
                  <a:solidFill>
                    <a:srgbClr val="FFFFFF"/>
                  </a:solidFill>
                </a:uFill>
                <a:latin typeface="HP Simplified"/>
                <a:ea typeface="Times New Roman"/>
              </a:rPr>
              <a:t>Master Device bertanggung jawab atas inisiasi komunikasi. Master Device menghasilkan Serial Clock untuk transfer data yang sinkron. Master Device dapat menangani beberapa perangkat slave di bus dengan memilihnya satu per satu.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
                                            <p:txEl>
                                              <p:pRg st="0" end="113"/>
                                            </p:txEl>
                                          </p:spTgt>
                                        </p:tgtEl>
                                        <p:attrNameLst>
                                          <p:attrName>style.visibility</p:attrName>
                                        </p:attrNameLst>
                                      </p:cBhvr>
                                      <p:to>
                                        <p:strVal val="visible"/>
                                      </p:to>
                                    </p:set>
                                    <p:animEffect transition="out" filter="wipe(down)">
                                      <p:cBhvr additive="repl">
                                        <p:cTn id="7" dur="500"/>
                                        <p:tgtEl>
                                          <p:spTgt spid="117">
                                            <p:txEl>
                                              <p:pRg st="0" end="1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7">
                                            <p:txEl>
                                              <p:pRg st="113" end="246"/>
                                            </p:txEl>
                                          </p:spTgt>
                                        </p:tgtEl>
                                        <p:attrNameLst>
                                          <p:attrName>style.visibility</p:attrName>
                                        </p:attrNameLst>
                                      </p:cBhvr>
                                      <p:to>
                                        <p:strVal val="visible"/>
                                      </p:to>
                                    </p:set>
                                    <p:animEffect transition="out" filter="wipe(down)">
                                      <p:cBhvr additive="repl">
                                        <p:cTn id="12" dur="500"/>
                                        <p:tgtEl>
                                          <p:spTgt spid="117">
                                            <p:txEl>
                                              <p:pRg st="113" end="2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7">
                                            <p:txEl>
                                              <p:pRg st="246" end="424"/>
                                            </p:txEl>
                                          </p:spTgt>
                                        </p:tgtEl>
                                        <p:attrNameLst>
                                          <p:attrName>style.visibility</p:attrName>
                                        </p:attrNameLst>
                                      </p:cBhvr>
                                      <p:to>
                                        <p:strVal val="visible"/>
                                      </p:to>
                                    </p:set>
                                    <p:animEffect transition="out" filter="wipe(down)">
                                      <p:cBhvr additive="repl">
                                        <p:cTn id="17" dur="500"/>
                                        <p:tgtEl>
                                          <p:spTgt spid="117">
                                            <p:txEl>
                                              <p:pRg st="246" end="4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7">
                                            <p:txEl>
                                              <p:pRg st="424" end="537"/>
                                            </p:txEl>
                                          </p:spTgt>
                                        </p:tgtEl>
                                        <p:attrNameLst>
                                          <p:attrName>style.visibility</p:attrName>
                                        </p:attrNameLst>
                                      </p:cBhvr>
                                      <p:to>
                                        <p:strVal val="visible"/>
                                      </p:to>
                                    </p:set>
                                    <p:animEffect transition="out" filter="wipe(down)">
                                      <p:cBhvr additive="repl">
                                        <p:cTn id="22" dur="500"/>
                                        <p:tgtEl>
                                          <p:spTgt spid="117">
                                            <p:txEl>
                                              <p:pRg st="424" end="5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7">
                                            <p:txEl>
                                              <p:pRg st="537" end="764"/>
                                            </p:txEl>
                                          </p:spTgt>
                                        </p:tgtEl>
                                        <p:attrNameLst>
                                          <p:attrName>style.visibility</p:attrName>
                                        </p:attrNameLst>
                                      </p:cBhvr>
                                      <p:to>
                                        <p:strVal val="visible"/>
                                      </p:to>
                                    </p:set>
                                    <p:animEffect transition="out" filter="wipe(down)">
                                      <p:cBhvr additive="repl">
                                        <p:cTn id="27" dur="500"/>
                                        <p:tgtEl>
                                          <p:spTgt spid="117">
                                            <p:txEl>
                                              <p:pRg st="537" end="7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Salinan PPT Template</Template>
  <TotalTime>554</TotalTime>
  <Words>583</Words>
  <Application>LibreOffice/5.1.6.2$Linux_X86_64 LibreOffice_project/10m0$Build-2</Application>
  <PresentationFormat>On-screen Show (4:3)</PresentationFormat>
  <Paragraphs>206</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Jamal Hardy</dc:creator>
  <dc:description/>
  <cp:lastModifiedBy>INA</cp:lastModifiedBy>
  <cp:revision>62</cp:revision>
  <dcterms:created xsi:type="dcterms:W3CDTF">2019-04-10T03:52:40Z</dcterms:created>
  <dcterms:modified xsi:type="dcterms:W3CDTF">2019-07-10T10:07:37Z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