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Cambria Math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Mw3G3p0LMOFV6+di4c4XUzzb7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mbriaMath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3983c8a4_0_5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3433983c8a4_0_5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33983c8a4_0_6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433983c8a4_0_6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33983c8a4_0_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3433983c8a4_0_4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3983c8a4_0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3433983c8a4_0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3983c8a4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3433983c8a4_0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33983c8a4_0_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433983c8a4_0_2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440537" y="1191869"/>
            <a:ext cx="10939145" cy="226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3444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13747" y="481583"/>
            <a:ext cx="1680972" cy="2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5511" y="419100"/>
            <a:ext cx="426720" cy="3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7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150" u="none" cap="none" strike="noStrike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440537" y="1191869"/>
            <a:ext cx="10939145" cy="226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hyperlink" Target="mailto:erick.Sousa@ee.ufcg.edu.br" TargetMode="External"/><Relationship Id="rId8" Type="http://schemas.openxmlformats.org/officeDocument/2006/relationships/hyperlink" Target="https://github.com/EriCand-S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"/>
          <p:cNvGrpSpPr/>
          <p:nvPr/>
        </p:nvGrpSpPr>
        <p:grpSpPr>
          <a:xfrm>
            <a:off x="4979275" y="0"/>
            <a:ext cx="7212729" cy="6858000"/>
            <a:chOff x="4973175" y="0"/>
            <a:chExt cx="7212729" cy="6858000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3175" y="0"/>
              <a:ext cx="7212726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62460" y="0"/>
              <a:ext cx="123444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81073" y="4449628"/>
              <a:ext cx="3027221" cy="110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50892" y="5700775"/>
              <a:ext cx="1687593" cy="94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6382258" y="689778"/>
            <a:ext cx="51321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67030" lvl="0" marL="12700" marR="5080" rtl="0" algn="r">
              <a:lnSpc>
                <a:spcPct val="112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50">
                <a:solidFill>
                  <a:srgbClr val="5D5D5D"/>
                </a:solidFill>
              </a:rPr>
              <a:t>Projeto de Circuitos Fotônicos em Silício</a:t>
            </a:r>
            <a:endParaRPr sz="3350"/>
          </a:p>
        </p:txBody>
      </p:sp>
      <p:sp>
        <p:nvSpPr>
          <p:cNvPr id="52" name="Google Shape;52;p1"/>
          <p:cNvSpPr txBox="1"/>
          <p:nvPr/>
        </p:nvSpPr>
        <p:spPr>
          <a:xfrm>
            <a:off x="5074300" y="2403475"/>
            <a:ext cx="6440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Atividade - </a:t>
            </a:r>
            <a:r>
              <a:rPr lang="en-US" sz="2000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Anel ressonante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635125" lvl="0" marL="1664970" marR="5080" rtl="0" algn="r">
              <a:lnSpc>
                <a:spcPct val="154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Erick Cândido Sousa </a:t>
            </a:r>
            <a:r>
              <a:rPr b="0" i="0" lang="en-US" sz="1700" u="none" cap="none" strike="noStrike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E-mail: </a:t>
            </a:r>
            <a:r>
              <a:rPr b="0" i="0" lang="en-US" sz="17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erick.sousa@ee.ufcg.edu.br</a:t>
            </a:r>
            <a:r>
              <a:rPr b="0" i="0" lang="en-US" sz="1700" u="none" cap="none" strike="noStrike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 GitHub: </a:t>
            </a:r>
            <a:r>
              <a:rPr b="0" i="0" lang="en-US" sz="17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https://github.com/EriCand-Ss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1527025"/>
            <a:ext cx="3599350" cy="533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29250" y="4217725"/>
            <a:ext cx="3092774" cy="26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3983c8a4_0_58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sp>
        <p:nvSpPr>
          <p:cNvPr id="129" name="Google Shape;129;g3433983c8a4_0_58"/>
          <p:cNvSpPr txBox="1"/>
          <p:nvPr/>
        </p:nvSpPr>
        <p:spPr>
          <a:xfrm>
            <a:off x="433812" y="783844"/>
            <a:ext cx="10938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Quinta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etapa –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Comparação de FSR’s.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g3433983c8a4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000" y="1504531"/>
            <a:ext cx="6930024" cy="49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33983c8a4_0_58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3983c8a4_0_67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sp>
        <p:nvSpPr>
          <p:cNvPr id="137" name="Google Shape;137;g3433983c8a4_0_67"/>
          <p:cNvSpPr txBox="1"/>
          <p:nvPr/>
        </p:nvSpPr>
        <p:spPr>
          <a:xfrm>
            <a:off x="433812" y="783844"/>
            <a:ext cx="10938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Sexta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etapa –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KLayout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g3433983c8a4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980" y="1406950"/>
            <a:ext cx="7598033" cy="5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433983c8a4_0_67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439326" y="783850"/>
            <a:ext cx="110691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Primeira etapa – Cálculo de Lr teórico.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just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Nesta etapa é utilizado o </a:t>
            </a:r>
            <a:r>
              <a:rPr i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solver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FDE, visto a facilidade para se obter o índice de grupo e índice efetivo para um dado comprimento de onda específico;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𝑛</a:t>
            </a:r>
            <a:r>
              <a:rPr baseline="-25000" lang="en-US" sz="21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𝑒𝑓𝑓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obtido é igual a 2.35370 e 𝑛</a:t>
            </a:r>
            <a:r>
              <a:rPr baseline="-25000" lang="en-US" sz="21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𝑔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obtido é 4.33629, para 𝜆 = 1550 nm;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685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Obtém-se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igual a 554.045 µm, 55.404 µm e 27.702 µm;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39326" y="783850"/>
            <a:ext cx="110691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Segunda etapa – Caso Ideal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 acoplador direcional fornecido por padrão, não possui dimensão, servindo apenas para provocar a diferença de acoplamento entre as saídas, logo, cada guia retangular possui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Lr/2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de comprimento.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463" y="2451500"/>
            <a:ext cx="6169079" cy="44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3983c8a4_0_41"/>
          <p:cNvSpPr txBox="1"/>
          <p:nvPr/>
        </p:nvSpPr>
        <p:spPr>
          <a:xfrm>
            <a:off x="439326" y="783850"/>
            <a:ext cx="11069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Segunda etapa – Caso Ideal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g3433983c8a4_0_41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pic>
        <p:nvPicPr>
          <p:cNvPr id="77" name="Google Shape;77;g3433983c8a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200" y="1511350"/>
            <a:ext cx="6048802" cy="432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3433983c8a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75" y="1511350"/>
            <a:ext cx="6048802" cy="432061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433983c8a4_0_41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433812" y="783844"/>
            <a:ext cx="109386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Terceira etapa – PDK SciPIC para 1nm e 10 nm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 topologia utilizada é mostrada na Figura abaixo, onde o raio do DC é fixo em 5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µm e o comprimento de acoplamento foi fixo em 9 µm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Diferente do que foi observado no dispositivo ideal, o comprimento do acoplador direcional será considerado para realizar o cálculo da dimensão dos guias retangulares. Além disso, para atingir a FSR de 1 nm e 10 nm, foi necessário um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Lr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total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igual a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581.856 µm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4.896 µm;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4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6" y="3507612"/>
            <a:ext cx="5757051" cy="274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874" y="3478119"/>
            <a:ext cx="5579674" cy="280891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3983c8a4_0_6"/>
          <p:cNvSpPr txBox="1"/>
          <p:nvPr/>
        </p:nvSpPr>
        <p:spPr>
          <a:xfrm>
            <a:off x="433812" y="783844"/>
            <a:ext cx="10938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Terceira etapa – PDK SciPIC para 1nm e 10 nm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transmissões são ilustradas abaixo, para cada projeto.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g3433983c8a4_0_6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pic>
        <p:nvPicPr>
          <p:cNvPr id="95" name="Google Shape;95;g3433983c8a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4450"/>
            <a:ext cx="5907426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433983c8a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975" y="1924438"/>
            <a:ext cx="5907426" cy="42196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433983c8a4_0_6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33983c8a4_0_15"/>
          <p:cNvSpPr txBox="1"/>
          <p:nvPr/>
        </p:nvSpPr>
        <p:spPr>
          <a:xfrm>
            <a:off x="433812" y="783844"/>
            <a:ext cx="109386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Quarta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etapa – PDK SciPIC para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20 nm.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comprimento teórico,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deveria ser 27.702 μm para atingir a FSR de 20nm, porém, mesmo considerando um comprimento de acoplamento nulo, e fixando o raio DC em 5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μm,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já ultrapassa o comprimento estipulado. Assim sendo, é feito dois anéis ressoantes, um com FSR 10 nm e outro com FSR igual a 6.67 nm. A topologia é mostrada abaixo.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g3433983c8a4_0_15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pic>
        <p:nvPicPr>
          <p:cNvPr id="104" name="Google Shape;104;g3433983c8a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24" y="3013425"/>
            <a:ext cx="4393809" cy="384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433983c8a4_0_15"/>
          <p:cNvSpPr txBox="1"/>
          <p:nvPr/>
        </p:nvSpPr>
        <p:spPr>
          <a:xfrm>
            <a:off x="4833125" y="3012500"/>
            <a:ext cx="65391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 FSR de 10 nm, como visto, é igual a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64.896 µm. Já para FSR de 6.67 nm,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igual a 93.956 µm.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anel superior é para FSR de 6.67 nm e o inferior é para FSR de 10 nm. Note que os três DC’s possuem comprimentos de acoplamento distintos e iguais a 9.93 µm, 3.97 µm e 14.37 µm.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g3433983c8a4_0_15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33983c8a4_0_29"/>
          <p:cNvSpPr txBox="1"/>
          <p:nvPr/>
        </p:nvSpPr>
        <p:spPr>
          <a:xfrm>
            <a:off x="433812" y="783844"/>
            <a:ext cx="10938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Quinta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etapa –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Comparação de FSR’s.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transmissão é ilustrada abaixo.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g3433983c8a4_0_29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pic>
        <p:nvPicPr>
          <p:cNvPr id="113" name="Google Shape;113;g3433983c8a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288" y="1781919"/>
            <a:ext cx="6693617" cy="47811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433983c8a4_0_29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Interferômetro de Mach-Zehnder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33812" y="783844"/>
            <a:ext cx="109386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Quinta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etapa –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Comparação de FSR’s.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comparação entre as FSR’s considerando os dispositivos ideais fornecidos e os dispositivos PDK fornecidos é ilustrada nas Figuras abaixo.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8" y="2232826"/>
            <a:ext cx="5696649" cy="406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350" y="2232833"/>
            <a:ext cx="5696649" cy="40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