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handoutMasterIdLst>
    <p:handoutMasterId r:id="rId25"/>
  </p:handoutMasterIdLst>
  <p:sldIdLst>
    <p:sldId id="272" r:id="rId2"/>
    <p:sldId id="273" r:id="rId3"/>
    <p:sldId id="259" r:id="rId4"/>
    <p:sldId id="292" r:id="rId5"/>
    <p:sldId id="291" r:id="rId6"/>
    <p:sldId id="278" r:id="rId7"/>
    <p:sldId id="261" r:id="rId8"/>
    <p:sldId id="283" r:id="rId9"/>
    <p:sldId id="284" r:id="rId10"/>
    <p:sldId id="288" r:id="rId11"/>
    <p:sldId id="262" r:id="rId12"/>
    <p:sldId id="297" r:id="rId13"/>
    <p:sldId id="298" r:id="rId14"/>
    <p:sldId id="299" r:id="rId15"/>
    <p:sldId id="290" r:id="rId16"/>
    <p:sldId id="289" r:id="rId17"/>
    <p:sldId id="293" r:id="rId18"/>
    <p:sldId id="294" r:id="rId19"/>
    <p:sldId id="295" r:id="rId20"/>
    <p:sldId id="300" r:id="rId21"/>
    <p:sldId id="296" r:id="rId22"/>
    <p:sldId id="28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1D8B7"/>
    <a:srgbClr val="A09D79"/>
    <a:srgbClr val="AD5C4D"/>
    <a:srgbClr val="543E35"/>
    <a:srgbClr val="637700"/>
    <a:srgbClr val="FFF4ED"/>
    <a:srgbClr val="5E6A76"/>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65" autoAdjust="0"/>
    <p:restoredTop sz="94830"/>
  </p:normalViewPr>
  <p:slideViewPr>
    <p:cSldViewPr snapToGrid="0">
      <p:cViewPr varScale="1">
        <p:scale>
          <a:sx n="86" d="100"/>
          <a:sy n="86" d="100"/>
        </p:scale>
        <p:origin x="538" y="67"/>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6/2/2023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6/2/2023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a:xfrm>
            <a:off x="1524000" y="1122363"/>
            <a:ext cx="9144000" cy="1793557"/>
          </a:xfrm>
        </p:spPr>
        <p:txBody>
          <a:bodyPr/>
          <a:lstStyle/>
          <a:p>
            <a:r>
              <a:rPr lang="en-US" dirty="0">
                <a:effectLst>
                  <a:outerShdw blurRad="38100" dist="38100" dir="2700000" algn="tl">
                    <a:srgbClr val="000000">
                      <a:alpha val="43137"/>
                    </a:srgbClr>
                  </a:outerShdw>
                </a:effectLst>
                <a:latin typeface="Algerian" panose="04020705040A02060702" pitchFamily="82" charset="0"/>
              </a:rPr>
              <a:t>GROCERY </a:t>
            </a:r>
            <a:r>
              <a:rPr lang="en-US" dirty="0" err="1">
                <a:effectLst>
                  <a:outerShdw blurRad="38100" dist="38100" dir="2700000" algn="tl">
                    <a:srgbClr val="000000">
                      <a:alpha val="43137"/>
                    </a:srgbClr>
                  </a:outerShdw>
                </a:effectLst>
                <a:latin typeface="Algerian" panose="04020705040A02060702" pitchFamily="82" charset="0"/>
              </a:rPr>
              <a:t>SHOPPing</a:t>
            </a:r>
            <a:r>
              <a:rPr lang="en-US" dirty="0">
                <a:effectLst>
                  <a:outerShdw blurRad="38100" dist="38100" dir="2700000" algn="tl">
                    <a:srgbClr val="000000">
                      <a:alpha val="43137"/>
                    </a:srgbClr>
                  </a:outerShdw>
                </a:effectLst>
                <a:latin typeface="Algerian" panose="04020705040A02060702" pitchFamily="82" charset="0"/>
              </a:rPr>
              <a:t> APP</a:t>
            </a:r>
            <a:endParaRPr lang="en-US" dirty="0"/>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a:xfrm>
            <a:off x="1524000" y="3312160"/>
            <a:ext cx="9144000" cy="2946400"/>
          </a:xfrm>
        </p:spPr>
        <p:txBody>
          <a:bodyPr>
            <a:normAutofit/>
          </a:bodyPr>
          <a:lstStyle/>
          <a:p>
            <a:r>
              <a:rPr lang="en-US" dirty="0">
                <a:solidFill>
                  <a:schemeClr val="tx1">
                    <a:lumMod val="75000"/>
                  </a:schemeClr>
                </a:solidFill>
                <a:latin typeface="Algerian" panose="04020705040A02060702" pitchFamily="82" charset="0"/>
              </a:rPr>
              <a:t>Amber Tepshi</a:t>
            </a:r>
          </a:p>
          <a:p>
            <a:r>
              <a:rPr lang="en-US" dirty="0" err="1">
                <a:solidFill>
                  <a:schemeClr val="tx1">
                    <a:lumMod val="75000"/>
                  </a:schemeClr>
                </a:solidFill>
                <a:latin typeface="Algerian" panose="04020705040A02060702" pitchFamily="82" charset="0"/>
              </a:rPr>
              <a:t>Armena</a:t>
            </a:r>
            <a:r>
              <a:rPr lang="en-US" dirty="0">
                <a:solidFill>
                  <a:schemeClr val="tx1">
                    <a:lumMod val="75000"/>
                  </a:schemeClr>
                </a:solidFill>
                <a:latin typeface="Algerian" panose="04020705040A02060702" pitchFamily="82" charset="0"/>
              </a:rPr>
              <a:t> </a:t>
            </a:r>
            <a:r>
              <a:rPr lang="en-US" dirty="0" err="1">
                <a:solidFill>
                  <a:schemeClr val="tx1">
                    <a:lumMod val="75000"/>
                  </a:schemeClr>
                </a:solidFill>
                <a:latin typeface="Algerian" panose="04020705040A02060702" pitchFamily="82" charset="0"/>
              </a:rPr>
              <a:t>Ballo</a:t>
            </a:r>
            <a:endParaRPr lang="en-US" dirty="0">
              <a:solidFill>
                <a:schemeClr val="tx1">
                  <a:lumMod val="75000"/>
                </a:schemeClr>
              </a:solidFill>
              <a:latin typeface="Algerian" panose="04020705040A02060702" pitchFamily="82" charset="0"/>
            </a:endParaRPr>
          </a:p>
          <a:p>
            <a:r>
              <a:rPr lang="en-US" dirty="0" err="1">
                <a:solidFill>
                  <a:schemeClr val="tx1">
                    <a:lumMod val="75000"/>
                  </a:schemeClr>
                </a:solidFill>
                <a:latin typeface="Algerian" panose="04020705040A02060702" pitchFamily="82" charset="0"/>
              </a:rPr>
              <a:t>Emla</a:t>
            </a:r>
            <a:r>
              <a:rPr lang="en-US" dirty="0">
                <a:solidFill>
                  <a:schemeClr val="tx1">
                    <a:lumMod val="75000"/>
                  </a:schemeClr>
                </a:solidFill>
                <a:latin typeface="Algerian" panose="04020705040A02060702" pitchFamily="82" charset="0"/>
              </a:rPr>
              <a:t> </a:t>
            </a:r>
            <a:r>
              <a:rPr lang="en-US" dirty="0" err="1">
                <a:solidFill>
                  <a:schemeClr val="tx1">
                    <a:lumMod val="75000"/>
                  </a:schemeClr>
                </a:solidFill>
                <a:latin typeface="Algerian" panose="04020705040A02060702" pitchFamily="82" charset="0"/>
              </a:rPr>
              <a:t>Kurti</a:t>
            </a:r>
            <a:endParaRPr lang="en-US" dirty="0">
              <a:solidFill>
                <a:schemeClr val="tx1">
                  <a:lumMod val="75000"/>
                </a:schemeClr>
              </a:solidFill>
              <a:latin typeface="Algerian" panose="04020705040A02060702" pitchFamily="82" charset="0"/>
            </a:endParaRPr>
          </a:p>
          <a:p>
            <a:r>
              <a:rPr lang="en-US" dirty="0" err="1">
                <a:solidFill>
                  <a:schemeClr val="tx1">
                    <a:lumMod val="75000"/>
                  </a:schemeClr>
                </a:solidFill>
                <a:latin typeface="Algerian" panose="04020705040A02060702" pitchFamily="82" charset="0"/>
              </a:rPr>
              <a:t>Eria</a:t>
            </a:r>
            <a:r>
              <a:rPr lang="en-US" dirty="0">
                <a:solidFill>
                  <a:schemeClr val="tx1">
                    <a:lumMod val="75000"/>
                  </a:schemeClr>
                </a:solidFill>
                <a:latin typeface="Algerian" panose="04020705040A02060702" pitchFamily="82" charset="0"/>
              </a:rPr>
              <a:t> </a:t>
            </a:r>
            <a:r>
              <a:rPr lang="en-US" dirty="0" err="1">
                <a:solidFill>
                  <a:schemeClr val="tx1">
                    <a:lumMod val="75000"/>
                  </a:schemeClr>
                </a:solidFill>
                <a:latin typeface="Algerian" panose="04020705040A02060702" pitchFamily="82" charset="0"/>
              </a:rPr>
              <a:t>Dhespollari</a:t>
            </a:r>
            <a:endParaRPr lang="en-US" dirty="0">
              <a:solidFill>
                <a:schemeClr val="tx1">
                  <a:lumMod val="75000"/>
                </a:schemeClr>
              </a:solidFill>
              <a:latin typeface="Algerian" panose="04020705040A02060702" pitchFamily="82" charset="0"/>
            </a:endParaRPr>
          </a:p>
          <a:p>
            <a:endParaRPr lang="en-US" dirty="0">
              <a:solidFill>
                <a:schemeClr val="tx1">
                  <a:lumMod val="75000"/>
                </a:schemeClr>
              </a:solidFill>
              <a:latin typeface="Algerian" panose="04020705040A02060702" pitchFamily="82" charset="0"/>
            </a:endParaRPr>
          </a:p>
          <a:p>
            <a:r>
              <a:rPr lang="en-US" sz="2800" dirty="0">
                <a:solidFill>
                  <a:schemeClr val="tx2">
                    <a:lumMod val="50000"/>
                  </a:schemeClr>
                </a:solidFill>
                <a:latin typeface="Algerian" panose="04020705040A02060702" pitchFamily="82" charset="0"/>
              </a:rPr>
              <a:t>“</a:t>
            </a:r>
            <a:r>
              <a:rPr lang="en-US" sz="2800" i="1" dirty="0">
                <a:solidFill>
                  <a:schemeClr val="tx2">
                    <a:lumMod val="50000"/>
                  </a:schemeClr>
                </a:solidFill>
                <a:effectLst>
                  <a:outerShdw blurRad="38100" dist="38100" dir="2700000" algn="tl">
                    <a:srgbClr val="000000">
                      <a:alpha val="43137"/>
                    </a:srgbClr>
                  </a:outerShdw>
                </a:effectLst>
                <a:latin typeface="Algerian" panose="04020705040A02060702" pitchFamily="82" charset="0"/>
              </a:rPr>
              <a:t>ONE CKLICK</a:t>
            </a:r>
            <a:r>
              <a:rPr lang="en-US" sz="2800" dirty="0">
                <a:solidFill>
                  <a:schemeClr val="tx2">
                    <a:lumMod val="50000"/>
                  </a:schemeClr>
                </a:solidFill>
                <a:latin typeface="Algerian" panose="04020705040A02060702" pitchFamily="82" charset="0"/>
              </a:rPr>
              <a:t>” TEAM</a:t>
            </a:r>
          </a:p>
          <a:p>
            <a:endParaRPr lang="en-US" dirty="0"/>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81280" y="2214880"/>
            <a:ext cx="6685280" cy="2637155"/>
          </a:xfrm>
        </p:spPr>
        <p:txBody>
          <a:bodyPr/>
          <a:lstStyle/>
          <a:p>
            <a:r>
              <a:rPr lang="en-US" b="1" i="1" dirty="0">
                <a:solidFill>
                  <a:schemeClr val="tx1"/>
                </a:solidFill>
              </a:rPr>
              <a:t>Functional and </a:t>
            </a:r>
            <a:br>
              <a:rPr lang="en-US" b="1" i="1" dirty="0">
                <a:solidFill>
                  <a:schemeClr val="tx1"/>
                </a:solidFill>
              </a:rPr>
            </a:br>
            <a:r>
              <a:rPr lang="en-US" b="1" i="1" dirty="0">
                <a:solidFill>
                  <a:schemeClr val="tx1"/>
                </a:solidFill>
              </a:rPr>
              <a:t>non-functional </a:t>
            </a:r>
            <a:r>
              <a:rPr lang="en-US" b="1" i="1" dirty="0" err="1">
                <a:solidFill>
                  <a:schemeClr val="tx1"/>
                </a:solidFill>
              </a:rPr>
              <a:t>requirenment</a:t>
            </a:r>
            <a:endParaRPr lang="en-US" b="1" i="1" dirty="0">
              <a:solidFill>
                <a:schemeClr val="tx1"/>
              </a:solidFill>
            </a:endParaRPr>
          </a:p>
        </p:txBody>
      </p:sp>
      <p:pic>
        <p:nvPicPr>
          <p:cNvPr id="2" name="Picture 1">
            <a:extLst>
              <a:ext uri="{FF2B5EF4-FFF2-40B4-BE49-F238E27FC236}">
                <a16:creationId xmlns:a16="http://schemas.microsoft.com/office/drawing/2014/main" id="{EC7BF91A-FDF5-E6C8-C280-E776BAA1DEE5}"/>
              </a:ext>
            </a:extLst>
          </p:cNvPr>
          <p:cNvPicPr>
            <a:picLocks noChangeAspect="1"/>
          </p:cNvPicPr>
          <p:nvPr/>
        </p:nvPicPr>
        <p:blipFill>
          <a:blip r:embed="rId2"/>
          <a:stretch>
            <a:fillRect/>
          </a:stretch>
        </p:blipFill>
        <p:spPr>
          <a:xfrm>
            <a:off x="6474372" y="475232"/>
            <a:ext cx="5717628" cy="5907536"/>
          </a:xfrm>
          <a:prstGeom prst="rect">
            <a:avLst/>
          </a:prstGeom>
        </p:spPr>
      </p:pic>
    </p:spTree>
    <p:extLst>
      <p:ext uri="{BB962C8B-B14F-4D97-AF65-F5344CB8AC3E}">
        <p14:creationId xmlns:p14="http://schemas.microsoft.com/office/powerpoint/2010/main" val="425120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D4ADC4-01B6-AA8C-9B56-49464B100BE3}"/>
              </a:ext>
            </a:extLst>
          </p:cNvPr>
          <p:cNvSpPr>
            <a:spLocks noGrp="1"/>
          </p:cNvSpPr>
          <p:nvPr>
            <p:ph type="title"/>
          </p:nvPr>
        </p:nvSpPr>
        <p:spPr>
          <a:xfrm>
            <a:off x="365760" y="112802"/>
            <a:ext cx="6817360" cy="801598"/>
          </a:xfrm>
        </p:spPr>
        <p:txBody>
          <a:bodyPr/>
          <a:lstStyle/>
          <a:p>
            <a:br>
              <a:rPr lang="en-US" sz="2800" b="1" i="1" dirty="0">
                <a:solidFill>
                  <a:schemeClr val="accent2">
                    <a:lumMod val="60000"/>
                    <a:lumOff val="40000"/>
                  </a:schemeClr>
                </a:solidFill>
                <a:effectLst>
                  <a:outerShdw blurRad="38100" dist="38100" dir="2700000" algn="tl">
                    <a:srgbClr val="000000">
                      <a:alpha val="43137"/>
                    </a:srgbClr>
                  </a:outerShdw>
                </a:effectLst>
                <a:latin typeface="Times" panose="02020603050405020304" pitchFamily="18" charset="0"/>
                <a:ea typeface="Times New Roman" panose="02020603050405020304" pitchFamily="18" charset="0"/>
                <a:cs typeface="Times New Roman" panose="02020603050405020304" pitchFamily="18" charset="0"/>
              </a:rPr>
            </a:br>
            <a:br>
              <a:rPr lang="en-US" sz="2800" b="1" i="1" dirty="0">
                <a:solidFill>
                  <a:schemeClr val="accent2">
                    <a:lumMod val="60000"/>
                    <a:lumOff val="40000"/>
                  </a:schemeClr>
                </a:solidFill>
                <a:effectLst>
                  <a:outerShdw blurRad="38100" dist="38100" dir="2700000" algn="tl">
                    <a:srgbClr val="000000">
                      <a:alpha val="43137"/>
                    </a:srgbClr>
                  </a:outerShdw>
                </a:effectLst>
                <a:latin typeface="Times" panose="02020603050405020304" pitchFamily="18" charset="0"/>
                <a:ea typeface="Times New Roman" panose="02020603050405020304" pitchFamily="18" charset="0"/>
                <a:cs typeface="Times New Roman" panose="02020603050405020304" pitchFamily="18" charset="0"/>
              </a:rPr>
            </a:br>
            <a:r>
              <a:rPr lang="en-US" sz="2800" b="1" i="1" dirty="0">
                <a:solidFill>
                  <a:schemeClr val="accent2">
                    <a:lumMod val="60000"/>
                    <a:lumOff val="40000"/>
                  </a:schemeClr>
                </a:solidFill>
                <a:effectLst>
                  <a:outerShdw blurRad="38100" dist="38100" dir="2700000" algn="tl">
                    <a:srgbClr val="000000">
                      <a:alpha val="43137"/>
                    </a:srgbClr>
                  </a:outerShdw>
                </a:effectLst>
                <a:latin typeface="Times" panose="02020603050405020304" pitchFamily="18" charset="0"/>
                <a:ea typeface="Times New Roman" panose="02020603050405020304" pitchFamily="18" charset="0"/>
                <a:cs typeface="Times New Roman" panose="02020603050405020304" pitchFamily="18" charset="0"/>
              </a:rPr>
              <a:t>Customer Functional Requirements </a:t>
            </a:r>
            <a:endParaRPr lang="en-US" sz="6600" b="1" i="1" dirty="0">
              <a:solidFill>
                <a:schemeClr val="accent2">
                  <a:lumMod val="60000"/>
                  <a:lumOff val="40000"/>
                </a:schemeClr>
              </a:solidFill>
              <a:effectLst>
                <a:outerShdw blurRad="38100" dist="38100" dir="2700000" algn="tl">
                  <a:srgbClr val="000000">
                    <a:alpha val="43137"/>
                  </a:srgbClr>
                </a:outerShdw>
              </a:effectLst>
            </a:endParaRPr>
          </a:p>
        </p:txBody>
      </p:sp>
      <p:sp>
        <p:nvSpPr>
          <p:cNvPr id="4" name="Date Placeholder 3">
            <a:extLst>
              <a:ext uri="{FF2B5EF4-FFF2-40B4-BE49-F238E27FC236}">
                <a16:creationId xmlns:a16="http://schemas.microsoft.com/office/drawing/2014/main" id="{D74CC35A-169D-2E87-6515-5E6B9D8F47EF}"/>
              </a:ext>
            </a:extLst>
          </p:cNvPr>
          <p:cNvSpPr>
            <a:spLocks noGrp="1"/>
          </p:cNvSpPr>
          <p:nvPr>
            <p:ph type="dt" sz="half" idx="10"/>
          </p:nvPr>
        </p:nvSpPr>
        <p:spPr/>
        <p:txBody>
          <a:bodyPr/>
          <a:lstStyle/>
          <a:p>
            <a:r>
              <a:rPr lang="en-US" dirty="0"/>
              <a:t>2023</a:t>
            </a:r>
          </a:p>
        </p:txBody>
      </p:sp>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a:lstStyle/>
          <a:p>
            <a:fld id="{58FB4751-880F-D840-AAA9-3A15815CC996}" type="slidenum">
              <a:rPr lang="en-US" smtClean="0"/>
              <a:t>11</a:t>
            </a:fld>
            <a:endParaRPr lang="en-US" dirty="0"/>
          </a:p>
        </p:txBody>
      </p:sp>
      <p:sp>
        <p:nvSpPr>
          <p:cNvPr id="15" name="TextBox 14">
            <a:extLst>
              <a:ext uri="{FF2B5EF4-FFF2-40B4-BE49-F238E27FC236}">
                <a16:creationId xmlns:a16="http://schemas.microsoft.com/office/drawing/2014/main" id="{0241E7CD-4767-8A90-1B75-C249B187D305}"/>
              </a:ext>
            </a:extLst>
          </p:cNvPr>
          <p:cNvSpPr txBox="1"/>
          <p:nvPr/>
        </p:nvSpPr>
        <p:spPr>
          <a:xfrm>
            <a:off x="1" y="826781"/>
            <a:ext cx="11402008" cy="3016210"/>
          </a:xfrm>
          <a:prstGeom prst="rect">
            <a:avLst/>
          </a:prstGeom>
          <a:noFill/>
        </p:spPr>
        <p:txBody>
          <a:bodyPr wrap="square">
            <a:spAutoFit/>
          </a:bodyPr>
          <a:lstStyle/>
          <a:p>
            <a:pPr marR="0" lvl="0">
              <a:lnSpc>
                <a:spcPts val="1200"/>
              </a:lnSpc>
              <a:spcBef>
                <a:spcPts val="0"/>
              </a:spcBef>
              <a:spcAft>
                <a:spcPts val="0"/>
              </a:spcAft>
            </a:pPr>
            <a:endParaRPr lang="en-GB" sz="1700" b="1" i="1" dirty="0">
              <a:effectLst/>
              <a:ea typeface="Calibri" panose="020F0502020204030204" pitchFamily="34" charset="0"/>
              <a:cs typeface="Arial" panose="020B0604020202020204" pitchFamily="34" charset="0"/>
            </a:endParaRPr>
          </a:p>
          <a:p>
            <a:pPr marR="0" lvl="0">
              <a:lnSpc>
                <a:spcPts val="1200"/>
              </a:lnSpc>
              <a:spcBef>
                <a:spcPts val="0"/>
              </a:spcBef>
              <a:spcAft>
                <a:spcPts val="0"/>
              </a:spcAft>
            </a:pPr>
            <a:endParaRPr lang="en-GB" sz="1700" b="1" i="1" dirty="0">
              <a:ea typeface="Calibri" panose="020F0502020204030204" pitchFamily="34" charset="0"/>
              <a:cs typeface="Arial" panose="020B0604020202020204" pitchFamily="34" charset="0"/>
            </a:endParaRPr>
          </a:p>
          <a:p>
            <a:pPr marR="0" lvl="0">
              <a:lnSpc>
                <a:spcPts val="1200"/>
              </a:lnSpc>
              <a:spcBef>
                <a:spcPts val="0"/>
              </a:spcBef>
              <a:spcAft>
                <a:spcPts val="0"/>
              </a:spcAft>
            </a:pPr>
            <a:endParaRPr lang="en-GB" sz="1700" b="1" i="1" dirty="0">
              <a:effectLst/>
              <a:ea typeface="Calibri" panose="020F0502020204030204" pitchFamily="34" charset="0"/>
              <a:cs typeface="Arial" panose="020B0604020202020204" pitchFamily="34" charset="0"/>
            </a:endParaRPr>
          </a:p>
          <a:p>
            <a:pPr marR="0" lvl="0">
              <a:lnSpc>
                <a:spcPts val="1200"/>
              </a:lnSpc>
              <a:spcBef>
                <a:spcPts val="0"/>
              </a:spcBef>
              <a:spcAft>
                <a:spcPts val="0"/>
              </a:spcAft>
            </a:pPr>
            <a:endParaRPr lang="en-GB" sz="1700" b="1" i="1" dirty="0">
              <a:ea typeface="Calibri" panose="020F0502020204030204" pitchFamily="34" charset="0"/>
              <a:cs typeface="Arial" panose="020B0604020202020204" pitchFamily="34" charset="0"/>
            </a:endParaRPr>
          </a:p>
          <a:p>
            <a:pPr marR="0" lvl="0">
              <a:lnSpc>
                <a:spcPts val="1200"/>
              </a:lnSpc>
              <a:spcBef>
                <a:spcPts val="0"/>
              </a:spcBef>
              <a:spcAft>
                <a:spcPts val="0"/>
              </a:spcAft>
            </a:pPr>
            <a:endParaRPr lang="en-GB" sz="1700" b="1"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itchFamily="34" charset="0"/>
              <a:buChar char="•"/>
            </a:pPr>
            <a:r>
              <a:rPr lang="en-US" sz="2000" dirty="0">
                <a:solidFill>
                  <a:srgbClr val="000000"/>
                </a:solidFill>
                <a:latin typeface="Calibri" panose="020F0502020204030204" pitchFamily="34" charset="0"/>
                <a:ea typeface="Calibri" panose="020F0502020204030204" pitchFamily="34" charset="0"/>
                <a:cs typeface="Calibri" panose="020F0502020204030204" pitchFamily="34" charset="0"/>
              </a:rPr>
              <a:t>The app should provide an intuitive and user-friendly interface for easy navigation and product discovery.</a:t>
            </a:r>
          </a:p>
          <a:p>
            <a:pPr marL="342900" indent="-342900">
              <a:buFont typeface="Arial" pitchFamily="34" charset="0"/>
              <a:buChar char="•"/>
            </a:pPr>
            <a:r>
              <a:rPr lang="en-US" sz="2000" dirty="0">
                <a:solidFill>
                  <a:srgbClr val="000000"/>
                </a:solidFill>
                <a:latin typeface="Calibri" panose="020F0502020204030204" pitchFamily="34" charset="0"/>
                <a:ea typeface="Calibri" panose="020F0502020204030204" pitchFamily="34" charset="0"/>
                <a:cs typeface="Calibri" panose="020F0502020204030204" pitchFamily="34" charset="0"/>
              </a:rPr>
              <a:t>The app should support smooth and secure processing.</a:t>
            </a:r>
          </a:p>
          <a:p>
            <a:pPr marL="342900" indent="-342900">
              <a:buFont typeface="Arial" pitchFamily="34" charset="0"/>
              <a:buChar char="•"/>
            </a:pPr>
            <a:r>
              <a:rPr lang="en-US" sz="2000" dirty="0">
                <a:solidFill>
                  <a:srgbClr val="000000"/>
                </a:solidFill>
                <a:latin typeface="Calibri" panose="020F0502020204030204" pitchFamily="34" charset="0"/>
                <a:ea typeface="Calibri" panose="020F0502020204030204" pitchFamily="34" charset="0"/>
                <a:cs typeface="Calibri" panose="020F0502020204030204" pitchFamily="34" charset="0"/>
              </a:rPr>
              <a:t>The shopping cart should maintain accurate product quantities and update prices.</a:t>
            </a:r>
          </a:p>
          <a:p>
            <a:pPr marL="342900" indent="-342900">
              <a:buFont typeface="Arial" pitchFamily="34" charset="0"/>
              <a:buChar char="•"/>
            </a:pPr>
            <a:r>
              <a:rPr lang="en-US" sz="2000" dirty="0">
                <a:solidFill>
                  <a:srgbClr val="000000"/>
                </a:solidFill>
                <a:latin typeface="Calibri" panose="020F0502020204030204" pitchFamily="34" charset="0"/>
                <a:ea typeface="Calibri" panose="020F0502020204030204" pitchFamily="34" charset="0"/>
                <a:cs typeface="Calibri" panose="020F0502020204030204" pitchFamily="34" charset="0"/>
              </a:rPr>
              <a:t>The app should provide real-time order tracking to keep customers informed about their orders.</a:t>
            </a:r>
          </a:p>
          <a:p>
            <a:pPr marL="342900" indent="-342900">
              <a:buFont typeface="Arial" pitchFamily="34" charset="0"/>
              <a:buChar char="•"/>
            </a:pPr>
            <a:r>
              <a:rPr lang="en-US" sz="2000" dirty="0">
                <a:solidFill>
                  <a:srgbClr val="000000"/>
                </a:solidFill>
                <a:latin typeface="Calibri" panose="020F0502020204030204" pitchFamily="34" charset="0"/>
                <a:ea typeface="Calibri" panose="020F0502020204030204" pitchFamily="34" charset="0"/>
                <a:cs typeface="Calibri" panose="020F0502020204030204" pitchFamily="34" charset="0"/>
              </a:rPr>
              <a:t>The app should ensure data privacy and security, protecting customers' personal information.</a:t>
            </a:r>
          </a:p>
          <a:p>
            <a:pPr marL="342900" indent="-342900">
              <a:buFont typeface="Arial" pitchFamily="34" charset="0"/>
              <a:buChar char="•"/>
            </a:pPr>
            <a:r>
              <a:rPr lang="en-US" sz="2000" dirty="0">
                <a:solidFill>
                  <a:srgbClr val="000000"/>
                </a:solidFill>
                <a:latin typeface="Calibri" panose="020F0502020204030204" pitchFamily="34" charset="0"/>
                <a:ea typeface="Calibri" panose="020F0502020204030204" pitchFamily="34" charset="0"/>
                <a:cs typeface="Calibri" panose="020F0502020204030204" pitchFamily="34" charset="0"/>
              </a:rPr>
              <a:t>The customer support feature should be easily accessible, allowing customers to seek assistance or resolve any issues promptly.</a:t>
            </a:r>
          </a:p>
        </p:txBody>
      </p:sp>
      <p:sp>
        <p:nvSpPr>
          <p:cNvPr id="28" name="Footer Placeholder 2">
            <a:extLst>
              <a:ext uri="{FF2B5EF4-FFF2-40B4-BE49-F238E27FC236}">
                <a16:creationId xmlns:a16="http://schemas.microsoft.com/office/drawing/2014/main" id="{6CEB03B4-302B-1C63-772F-32C005BECF25}"/>
              </a:ext>
            </a:extLst>
          </p:cNvPr>
          <p:cNvSpPr>
            <a:spLocks noGrp="1"/>
          </p:cNvSpPr>
          <p:nvPr>
            <p:ph type="ftr" sz="quarter" idx="11"/>
          </p:nvPr>
        </p:nvSpPr>
        <p:spPr>
          <a:xfrm>
            <a:off x="3204839" y="6464300"/>
            <a:ext cx="4613599" cy="311150"/>
          </a:xfrm>
        </p:spPr>
        <p:txBody>
          <a:bodyPr/>
          <a:lstStyle/>
          <a:p>
            <a:r>
              <a:rPr lang="en-US" dirty="0"/>
              <a:t>Software Requirements Specification for Grocery Shopping App</a:t>
            </a:r>
          </a:p>
        </p:txBody>
      </p:sp>
    </p:spTree>
    <p:extLst>
      <p:ext uri="{BB962C8B-B14F-4D97-AF65-F5344CB8AC3E}">
        <p14:creationId xmlns:p14="http://schemas.microsoft.com/office/powerpoint/2010/main" val="2752853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3DF4690-3171-1403-1470-45A20DBA014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6BB7703C-964A-FE95-8D50-2C8DFF297558}"/>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9B7A9518-AD06-E6E2-A11B-33DC3D92B7EC}"/>
              </a:ext>
            </a:extLst>
          </p:cNvPr>
          <p:cNvSpPr>
            <a:spLocks noGrp="1"/>
          </p:cNvSpPr>
          <p:nvPr>
            <p:ph type="sldNum" sz="quarter" idx="12"/>
          </p:nvPr>
        </p:nvSpPr>
        <p:spPr/>
        <p:txBody>
          <a:bodyPr/>
          <a:lstStyle/>
          <a:p>
            <a:fld id="{58FB4751-880F-D840-AAA9-3A15815CC996}" type="slidenum">
              <a:rPr lang="en-US" smtClean="0"/>
              <a:t>12</a:t>
            </a:fld>
            <a:endParaRPr lang="en-US" dirty="0"/>
          </a:p>
        </p:txBody>
      </p:sp>
      <p:pic>
        <p:nvPicPr>
          <p:cNvPr id="7" name="Content Placeholder 6">
            <a:extLst>
              <a:ext uri="{FF2B5EF4-FFF2-40B4-BE49-F238E27FC236}">
                <a16:creationId xmlns:a16="http://schemas.microsoft.com/office/drawing/2014/main" id="{07F323EA-1EB1-0B21-09CB-B6D0A9C3A4F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8480" y="149290"/>
            <a:ext cx="4724400" cy="6068629"/>
          </a:xfrm>
          <a:prstGeom prst="rect">
            <a:avLst/>
          </a:prstGeom>
          <a:noFill/>
        </p:spPr>
      </p:pic>
      <p:pic>
        <p:nvPicPr>
          <p:cNvPr id="8" name="Picture 7">
            <a:extLst>
              <a:ext uri="{FF2B5EF4-FFF2-40B4-BE49-F238E27FC236}">
                <a16:creationId xmlns:a16="http://schemas.microsoft.com/office/drawing/2014/main" id="{F66B7154-7CFD-9615-8226-EE2763C4BB3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90197" y="429208"/>
            <a:ext cx="4094480" cy="5906277"/>
          </a:xfrm>
          <a:prstGeom prst="rect">
            <a:avLst/>
          </a:prstGeom>
          <a:noFill/>
        </p:spPr>
      </p:pic>
    </p:spTree>
    <p:extLst>
      <p:ext uri="{BB962C8B-B14F-4D97-AF65-F5344CB8AC3E}">
        <p14:creationId xmlns:p14="http://schemas.microsoft.com/office/powerpoint/2010/main" val="1323550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1768EAF-89AB-9D0C-2ED3-B3DD12C3D32E}"/>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EB059D4E-50FF-81DA-F701-482E7AAF3B16}"/>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0E018597-CEFA-809B-3502-B35088F32A86}"/>
              </a:ext>
            </a:extLst>
          </p:cNvPr>
          <p:cNvSpPr>
            <a:spLocks noGrp="1"/>
          </p:cNvSpPr>
          <p:nvPr>
            <p:ph type="sldNum" sz="quarter" idx="12"/>
          </p:nvPr>
        </p:nvSpPr>
        <p:spPr/>
        <p:txBody>
          <a:bodyPr/>
          <a:lstStyle/>
          <a:p>
            <a:fld id="{58FB4751-880F-D840-AAA9-3A15815CC996}" type="slidenum">
              <a:rPr lang="en-US" smtClean="0"/>
              <a:t>13</a:t>
            </a:fld>
            <a:endParaRPr lang="en-US" dirty="0"/>
          </a:p>
        </p:txBody>
      </p:sp>
      <p:pic>
        <p:nvPicPr>
          <p:cNvPr id="7" name="Content Placeholder 6">
            <a:extLst>
              <a:ext uri="{FF2B5EF4-FFF2-40B4-BE49-F238E27FC236}">
                <a16:creationId xmlns:a16="http://schemas.microsoft.com/office/drawing/2014/main" id="{664FC081-31A6-5DB4-6DD9-300884BA6C3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279918"/>
            <a:ext cx="10113264" cy="6039601"/>
          </a:xfrm>
          <a:prstGeom prst="rect">
            <a:avLst/>
          </a:prstGeom>
          <a:noFill/>
          <a:ln>
            <a:noFill/>
          </a:ln>
        </p:spPr>
      </p:pic>
    </p:spTree>
    <p:extLst>
      <p:ext uri="{BB962C8B-B14F-4D97-AF65-F5344CB8AC3E}">
        <p14:creationId xmlns:p14="http://schemas.microsoft.com/office/powerpoint/2010/main" val="120722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6709804-3BB0-F447-EC1D-17E2EED95F1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233CD315-6700-04E7-6043-5524EE20A749}"/>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1F5BA621-9A7C-9829-4689-6CA97639DBCA}"/>
              </a:ext>
            </a:extLst>
          </p:cNvPr>
          <p:cNvSpPr>
            <a:spLocks noGrp="1"/>
          </p:cNvSpPr>
          <p:nvPr>
            <p:ph type="sldNum" sz="quarter" idx="12"/>
          </p:nvPr>
        </p:nvSpPr>
        <p:spPr/>
        <p:txBody>
          <a:bodyPr/>
          <a:lstStyle/>
          <a:p>
            <a:fld id="{58FB4751-880F-D840-AAA9-3A15815CC996}" type="slidenum">
              <a:rPr lang="en-US" smtClean="0"/>
              <a:t>14</a:t>
            </a:fld>
            <a:endParaRPr lang="en-US" dirty="0"/>
          </a:p>
        </p:txBody>
      </p:sp>
      <p:pic>
        <p:nvPicPr>
          <p:cNvPr id="7" name="Content Placeholder 6">
            <a:extLst>
              <a:ext uri="{FF2B5EF4-FFF2-40B4-BE49-F238E27FC236}">
                <a16:creationId xmlns:a16="http://schemas.microsoft.com/office/drawing/2014/main" id="{C4CCA333-34BA-9688-70A2-DCA6A61C2B5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0239" y="158620"/>
            <a:ext cx="5078757" cy="6176866"/>
          </a:xfrm>
          <a:prstGeom prst="rect">
            <a:avLst/>
          </a:prstGeom>
          <a:noFill/>
        </p:spPr>
      </p:pic>
      <p:pic>
        <p:nvPicPr>
          <p:cNvPr id="8" name="Picture 7">
            <a:extLst>
              <a:ext uri="{FF2B5EF4-FFF2-40B4-BE49-F238E27FC236}">
                <a16:creationId xmlns:a16="http://schemas.microsoft.com/office/drawing/2014/main" id="{05D5DB66-156A-875F-AAD7-8F2FEAD04FB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06719" y="711200"/>
            <a:ext cx="6035041" cy="4704080"/>
          </a:xfrm>
          <a:prstGeom prst="rect">
            <a:avLst/>
          </a:prstGeom>
          <a:noFill/>
        </p:spPr>
      </p:pic>
    </p:spTree>
    <p:extLst>
      <p:ext uri="{BB962C8B-B14F-4D97-AF65-F5344CB8AC3E}">
        <p14:creationId xmlns:p14="http://schemas.microsoft.com/office/powerpoint/2010/main" val="1798288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DA632-A389-4E3B-0576-B20F69BC67BB}"/>
              </a:ext>
            </a:extLst>
          </p:cNvPr>
          <p:cNvSpPr>
            <a:spLocks noGrp="1"/>
          </p:cNvSpPr>
          <p:nvPr>
            <p:ph type="title"/>
          </p:nvPr>
        </p:nvSpPr>
        <p:spPr>
          <a:xfrm>
            <a:off x="880872" y="740664"/>
            <a:ext cx="10515600" cy="676656"/>
          </a:xfrm>
        </p:spPr>
        <p:txBody>
          <a:bodyPr/>
          <a:lstStyle/>
          <a:p>
            <a:r>
              <a:rPr lang="en-US" sz="2800" b="1" i="1" dirty="0">
                <a:solidFill>
                  <a:schemeClr val="accent2">
                    <a:lumMod val="60000"/>
                    <a:lumOff val="40000"/>
                  </a:schemeClr>
                </a:solidFill>
                <a:effectLst>
                  <a:outerShdw blurRad="38100" dist="38100" dir="2700000" algn="tl">
                    <a:srgbClr val="000000">
                      <a:alpha val="43137"/>
                    </a:srgbClr>
                  </a:outerShdw>
                </a:effectLst>
                <a:latin typeface="Times" panose="02020603050405020304" pitchFamily="18" charset="0"/>
                <a:ea typeface="Times New Roman" panose="02020603050405020304" pitchFamily="18" charset="0"/>
                <a:cs typeface="Times New Roman" panose="02020603050405020304" pitchFamily="18" charset="0"/>
              </a:rPr>
              <a:t>Admin Functional Requirements</a:t>
            </a:r>
            <a:endParaRPr lang="en-GB" sz="2800" dirty="0"/>
          </a:p>
        </p:txBody>
      </p:sp>
      <p:sp>
        <p:nvSpPr>
          <p:cNvPr id="3" name="Content Placeholder 2">
            <a:extLst>
              <a:ext uri="{FF2B5EF4-FFF2-40B4-BE49-F238E27FC236}">
                <a16:creationId xmlns:a16="http://schemas.microsoft.com/office/drawing/2014/main" id="{6E6C041E-AFA0-E478-5EFB-6D96776D2F7B}"/>
              </a:ext>
            </a:extLst>
          </p:cNvPr>
          <p:cNvSpPr>
            <a:spLocks noGrp="1"/>
          </p:cNvSpPr>
          <p:nvPr>
            <p:ph idx="1"/>
          </p:nvPr>
        </p:nvSpPr>
        <p:spPr/>
        <p:txBody>
          <a:bodyPr/>
          <a:lstStyle/>
          <a:p>
            <a:endParaRPr lang="en-GB" dirty="0"/>
          </a:p>
          <a:p>
            <a:endParaRPr lang="en-GB" dirty="0"/>
          </a:p>
          <a:p>
            <a:endParaRPr lang="en-GB" dirty="0"/>
          </a:p>
        </p:txBody>
      </p:sp>
      <p:sp>
        <p:nvSpPr>
          <p:cNvPr id="4" name="Date Placeholder 3">
            <a:extLst>
              <a:ext uri="{FF2B5EF4-FFF2-40B4-BE49-F238E27FC236}">
                <a16:creationId xmlns:a16="http://schemas.microsoft.com/office/drawing/2014/main" id="{6531FEAF-76B0-0542-1C28-FF8B9C6025E0}"/>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FEF43825-1F78-0CFD-C75D-5BA979BFA449}"/>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FF1BC9C6-01AB-EDE0-7EB6-0F6C53F06677}"/>
              </a:ext>
            </a:extLst>
          </p:cNvPr>
          <p:cNvSpPr>
            <a:spLocks noGrp="1"/>
          </p:cNvSpPr>
          <p:nvPr>
            <p:ph type="sldNum" sz="quarter" idx="12"/>
          </p:nvPr>
        </p:nvSpPr>
        <p:spPr/>
        <p:txBody>
          <a:bodyPr/>
          <a:lstStyle/>
          <a:p>
            <a:fld id="{58FB4751-880F-D840-AAA9-3A15815CC996}" type="slidenum">
              <a:rPr lang="en-US" smtClean="0"/>
              <a:t>15</a:t>
            </a:fld>
            <a:endParaRPr lang="en-US" dirty="0"/>
          </a:p>
        </p:txBody>
      </p:sp>
      <p:sp>
        <p:nvSpPr>
          <p:cNvPr id="7" name="TextBox 6"/>
          <p:cNvSpPr txBox="1"/>
          <p:nvPr/>
        </p:nvSpPr>
        <p:spPr>
          <a:xfrm>
            <a:off x="0" y="1901952"/>
            <a:ext cx="11486100" cy="2523768"/>
          </a:xfrm>
          <a:prstGeom prst="rect">
            <a:avLst/>
          </a:prstGeom>
          <a:noFill/>
        </p:spPr>
        <p:txBody>
          <a:bodyPr wrap="square" rtlCol="0">
            <a:spAutoFit/>
          </a:bodyPr>
          <a:lstStyle/>
          <a:p>
            <a:pPr marL="285750" indent="-285750">
              <a:buFont typeface="Arial" pitchFamily="34" charset="0"/>
              <a:buChar char="•"/>
            </a:pPr>
            <a:r>
              <a:rPr lang="en-US" sz="2000" dirty="0">
                <a:solidFill>
                  <a:srgbClr val="000000"/>
                </a:solidFill>
                <a:latin typeface="Calibri" panose="020F0502020204030204" pitchFamily="34" charset="0"/>
                <a:ea typeface="Calibri" panose="020F0502020204030204" pitchFamily="34" charset="0"/>
                <a:cs typeface="Calibri" panose="020F0502020204030204" pitchFamily="34" charset="0"/>
              </a:rPr>
              <a:t>The admin interface should provide secure access through authentication and authorization mechanisms.</a:t>
            </a:r>
          </a:p>
          <a:p>
            <a:pPr marL="285750" indent="-285750">
              <a:buFont typeface="Arial" pitchFamily="34" charset="0"/>
              <a:buChar char="•"/>
            </a:pPr>
            <a:r>
              <a:rPr lang="en-US" sz="2000" dirty="0">
                <a:solidFill>
                  <a:srgbClr val="000000"/>
                </a:solidFill>
                <a:latin typeface="Calibri" panose="020F0502020204030204" pitchFamily="34" charset="0"/>
                <a:ea typeface="Calibri" panose="020F0502020204030204" pitchFamily="34" charset="0"/>
                <a:cs typeface="Calibri" panose="020F0502020204030204" pitchFamily="34" charset="0"/>
              </a:rPr>
              <a:t>The app should offer an intuitive and user-friendly admin dashboard for easy management of users, products, and orders.</a:t>
            </a:r>
          </a:p>
          <a:p>
            <a:pPr marL="285750" indent="-285750">
              <a:buFont typeface="Arial" pitchFamily="34" charset="0"/>
              <a:buChar char="•"/>
            </a:pPr>
            <a:r>
              <a:rPr lang="en-US" sz="2000" dirty="0">
                <a:solidFill>
                  <a:srgbClr val="000000"/>
                </a:solidFill>
                <a:latin typeface="Calibri" panose="020F0502020204030204" pitchFamily="34" charset="0"/>
                <a:ea typeface="Calibri" panose="020F0502020204030204" pitchFamily="34" charset="0"/>
                <a:cs typeface="Calibri" panose="020F0502020204030204" pitchFamily="34" charset="0"/>
              </a:rPr>
              <a:t>Admins should have the capability to perform bulk actions, such as bulk product uploads, inventory updates, or order processing.</a:t>
            </a:r>
          </a:p>
          <a:p>
            <a:pPr marL="285750" indent="-285750">
              <a:buFont typeface="Arial" pitchFamily="34" charset="0"/>
              <a:buChar char="•"/>
            </a:pPr>
            <a:r>
              <a:rPr lang="en-US" sz="2000" dirty="0">
                <a:solidFill>
                  <a:srgbClr val="000000"/>
                </a:solidFill>
                <a:latin typeface="Calibri" panose="020F0502020204030204" pitchFamily="34" charset="0"/>
                <a:ea typeface="Calibri" panose="020F0502020204030204" pitchFamily="34" charset="0"/>
                <a:cs typeface="Calibri" panose="020F0502020204030204" pitchFamily="34" charset="0"/>
              </a:rPr>
              <a:t>The admin interface should have robust data management capabilities, ensuring data integrity and accuracy.</a:t>
            </a:r>
          </a:p>
          <a:p>
            <a:endParaRPr lang="en-US" dirty="0"/>
          </a:p>
        </p:txBody>
      </p:sp>
    </p:spTree>
    <p:extLst>
      <p:ext uri="{BB962C8B-B14F-4D97-AF65-F5344CB8AC3E}">
        <p14:creationId xmlns:p14="http://schemas.microsoft.com/office/powerpoint/2010/main" val="3024837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E6C05-01B1-5708-7D42-26423492ED97}"/>
              </a:ext>
            </a:extLst>
          </p:cNvPr>
          <p:cNvSpPr>
            <a:spLocks noGrp="1"/>
          </p:cNvSpPr>
          <p:nvPr>
            <p:ph type="title"/>
          </p:nvPr>
        </p:nvSpPr>
        <p:spPr/>
        <p:txBody>
          <a:bodyPr/>
          <a:lstStyle/>
          <a:p>
            <a:r>
              <a:rPr lang="en-US" sz="2800" b="1" i="1" dirty="0">
                <a:solidFill>
                  <a:schemeClr val="accent2">
                    <a:lumMod val="60000"/>
                    <a:lumOff val="40000"/>
                  </a:schemeClr>
                </a:solidFill>
                <a:effectLst>
                  <a:outerShdw blurRad="38100" dist="38100" dir="2700000" algn="tl">
                    <a:srgbClr val="000000">
                      <a:alpha val="43137"/>
                    </a:srgbClr>
                  </a:outerShdw>
                </a:effectLst>
                <a:latin typeface="Times" panose="02020603050405020304" pitchFamily="18" charset="0"/>
                <a:ea typeface="Times New Roman" panose="02020603050405020304" pitchFamily="18" charset="0"/>
                <a:cs typeface="Times New Roman" panose="02020603050405020304" pitchFamily="18" charset="0"/>
              </a:rPr>
              <a:t> Application non - Functional Requirements</a:t>
            </a:r>
            <a:endParaRPr lang="en-GB" sz="2800" dirty="0"/>
          </a:p>
        </p:txBody>
      </p:sp>
      <p:sp>
        <p:nvSpPr>
          <p:cNvPr id="3" name="Content Placeholder 2">
            <a:extLst>
              <a:ext uri="{FF2B5EF4-FFF2-40B4-BE49-F238E27FC236}">
                <a16:creationId xmlns:a16="http://schemas.microsoft.com/office/drawing/2014/main" id="{E824B02C-CB70-E762-DE38-840DE184486E}"/>
              </a:ext>
            </a:extLst>
          </p:cNvPr>
          <p:cNvSpPr>
            <a:spLocks noGrp="1"/>
          </p:cNvSpPr>
          <p:nvPr>
            <p:ph idx="1"/>
          </p:nvPr>
        </p:nvSpPr>
        <p:spPr/>
        <p:txBody>
          <a:bodyPr>
            <a:normAutofit lnSpcReduction="10000"/>
          </a:bodyPr>
          <a:lstStyle/>
          <a:p>
            <a:r>
              <a:rPr lang="en-GB" dirty="0">
                <a:solidFill>
                  <a:srgbClr val="000000"/>
                </a:solidFill>
                <a:latin typeface="Calibri" panose="020F0502020204030204" pitchFamily="34" charset="0"/>
                <a:ea typeface="Calibri" panose="020F0502020204030204" pitchFamily="34" charset="0"/>
                <a:cs typeface="Calibri" panose="020F0502020204030204" pitchFamily="34" charset="0"/>
              </a:rPr>
              <a:t>Performance</a:t>
            </a:r>
          </a:p>
          <a:p>
            <a:r>
              <a:rPr lang="en-GB" dirty="0">
                <a:solidFill>
                  <a:srgbClr val="000000"/>
                </a:solidFill>
                <a:latin typeface="Calibri" panose="020F0502020204030204" pitchFamily="34" charset="0"/>
                <a:ea typeface="Calibri" panose="020F0502020204030204" pitchFamily="34" charset="0"/>
                <a:cs typeface="Calibri" panose="020F0502020204030204" pitchFamily="34" charset="0"/>
              </a:rPr>
              <a:t>Scalability</a:t>
            </a:r>
          </a:p>
          <a:p>
            <a:r>
              <a:rPr lang="en-GB" dirty="0">
                <a:solidFill>
                  <a:srgbClr val="000000"/>
                </a:solidFill>
                <a:latin typeface="Calibri" panose="020F0502020204030204" pitchFamily="34" charset="0"/>
                <a:ea typeface="Calibri" panose="020F0502020204030204" pitchFamily="34" charset="0"/>
                <a:cs typeface="Calibri" panose="020F0502020204030204" pitchFamily="34" charset="0"/>
              </a:rPr>
              <a:t>Reliability</a:t>
            </a:r>
          </a:p>
          <a:p>
            <a:r>
              <a:rPr lang="en-GB" dirty="0">
                <a:solidFill>
                  <a:srgbClr val="000000"/>
                </a:solidFill>
                <a:latin typeface="Calibri" panose="020F0502020204030204" pitchFamily="34" charset="0"/>
                <a:ea typeface="Calibri" panose="020F0502020204030204" pitchFamily="34" charset="0"/>
                <a:cs typeface="Calibri" panose="020F0502020204030204" pitchFamily="34" charset="0"/>
              </a:rPr>
              <a:t>Security</a:t>
            </a:r>
          </a:p>
          <a:p>
            <a:r>
              <a:rPr lang="en-GB" dirty="0">
                <a:solidFill>
                  <a:srgbClr val="000000"/>
                </a:solidFill>
                <a:latin typeface="Calibri" panose="020F0502020204030204" pitchFamily="34" charset="0"/>
                <a:ea typeface="Calibri" panose="020F0502020204030204" pitchFamily="34" charset="0"/>
                <a:cs typeface="Calibri" panose="020F0502020204030204" pitchFamily="34" charset="0"/>
              </a:rPr>
              <a:t>Usability</a:t>
            </a:r>
          </a:p>
          <a:p>
            <a:r>
              <a:rPr lang="en-GB" dirty="0">
                <a:solidFill>
                  <a:srgbClr val="000000"/>
                </a:solidFill>
                <a:latin typeface="Calibri" panose="020F0502020204030204" pitchFamily="34" charset="0"/>
                <a:ea typeface="Calibri" panose="020F0502020204030204" pitchFamily="34" charset="0"/>
                <a:cs typeface="Calibri" panose="020F0502020204030204" pitchFamily="34" charset="0"/>
              </a:rPr>
              <a:t>Compatibility</a:t>
            </a:r>
          </a:p>
          <a:p>
            <a:r>
              <a:rPr lang="en-GB" dirty="0">
                <a:solidFill>
                  <a:srgbClr val="000000"/>
                </a:solidFill>
                <a:latin typeface="Calibri" panose="020F0502020204030204" pitchFamily="34" charset="0"/>
                <a:ea typeface="Calibri" panose="020F0502020204030204" pitchFamily="34" charset="0"/>
                <a:cs typeface="Calibri" panose="020F0502020204030204" pitchFamily="34" charset="0"/>
              </a:rPr>
              <a:t>Accessibility</a:t>
            </a:r>
          </a:p>
          <a:p>
            <a:r>
              <a:rPr lang="en-GB" dirty="0">
                <a:solidFill>
                  <a:srgbClr val="000000"/>
                </a:solidFill>
                <a:latin typeface="Calibri" panose="020F0502020204030204" pitchFamily="34" charset="0"/>
                <a:ea typeface="Calibri" panose="020F0502020204030204" pitchFamily="34" charset="0"/>
                <a:cs typeface="Calibri" panose="020F0502020204030204" pitchFamily="34" charset="0"/>
              </a:rPr>
              <a:t>Compliance</a:t>
            </a:r>
          </a:p>
        </p:txBody>
      </p:sp>
      <p:sp>
        <p:nvSpPr>
          <p:cNvPr id="4" name="Date Placeholder 3">
            <a:extLst>
              <a:ext uri="{FF2B5EF4-FFF2-40B4-BE49-F238E27FC236}">
                <a16:creationId xmlns:a16="http://schemas.microsoft.com/office/drawing/2014/main" id="{48B6C1EF-8326-DBB1-5EB0-30955763530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2940B7E8-1682-C5F3-8569-2240A62D476A}"/>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4F81E3E4-3420-1378-C5BD-6ECBC231C9A9}"/>
              </a:ext>
            </a:extLst>
          </p:cNvPr>
          <p:cNvSpPr>
            <a:spLocks noGrp="1"/>
          </p:cNvSpPr>
          <p:nvPr>
            <p:ph type="sldNum" sz="quarter" idx="12"/>
          </p:nvPr>
        </p:nvSpPr>
        <p:spPr/>
        <p:txBody>
          <a:bodyPr/>
          <a:lstStyle/>
          <a:p>
            <a:fld id="{58FB4751-880F-D840-AAA9-3A15815CC996}" type="slidenum">
              <a:rPr lang="en-US" smtClean="0"/>
              <a:t>16</a:t>
            </a:fld>
            <a:endParaRPr lang="en-US" dirty="0"/>
          </a:p>
        </p:txBody>
      </p:sp>
    </p:spTree>
    <p:extLst>
      <p:ext uri="{BB962C8B-B14F-4D97-AF65-F5344CB8AC3E}">
        <p14:creationId xmlns:p14="http://schemas.microsoft.com/office/powerpoint/2010/main" val="3804629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655762"/>
          </a:xfrm>
        </p:spPr>
        <p:txBody>
          <a:bodyPr/>
          <a:lstStyle/>
          <a:p>
            <a:pPr lvl="1" algn="ctr" rtl="0">
              <a:lnSpc>
                <a:spcPct val="90000"/>
              </a:lnSpc>
              <a:spcBef>
                <a:spcPct val="0"/>
              </a:spcBef>
            </a:pPr>
            <a:r>
              <a:rPr lang="en-US" sz="3200" b="1" dirty="0"/>
              <a:t>Design and Implementation Constraints</a:t>
            </a:r>
            <a:br>
              <a:rPr lang="en-US" sz="3200" b="1" dirty="0"/>
            </a:br>
            <a:endParaRPr lang="en-US" sz="3200" dirty="0"/>
          </a:p>
        </p:txBody>
      </p:sp>
      <p:sp>
        <p:nvSpPr>
          <p:cNvPr id="3" name="Subtitle 2"/>
          <p:cNvSpPr>
            <a:spLocks noGrp="1"/>
          </p:cNvSpPr>
          <p:nvPr>
            <p:ph type="subTitle" idx="1"/>
          </p:nvPr>
        </p:nvSpPr>
        <p:spPr>
          <a:xfrm>
            <a:off x="1524000" y="2778125"/>
            <a:ext cx="9144000" cy="3175635"/>
          </a:xfrm>
        </p:spPr>
        <p:txBody>
          <a:bodyPr>
            <a:normAutofit fontScale="70000" lnSpcReduction="20000"/>
          </a:bodyPr>
          <a:lstStyle/>
          <a:p>
            <a:pPr marL="342900" indent="-342900">
              <a:buFont typeface="Arial" pitchFamily="34" charset="0"/>
              <a:buChar char="•"/>
            </a:pPr>
            <a:r>
              <a:rPr lang="en-US" sz="4900" dirty="0">
                <a:solidFill>
                  <a:srgbClr val="000000"/>
                </a:solidFill>
                <a:latin typeface="Calibri" panose="020F0502020204030204" pitchFamily="34" charset="0"/>
                <a:ea typeface="Calibri" panose="020F0502020204030204" pitchFamily="34" charset="0"/>
                <a:cs typeface="Calibri" panose="020F0502020204030204" pitchFamily="34" charset="0"/>
              </a:rPr>
              <a:t>Regulatory compliance</a:t>
            </a:r>
          </a:p>
          <a:p>
            <a:pPr marL="342900" lvl="0" indent="-342900">
              <a:buFont typeface="Arial" pitchFamily="34" charset="0"/>
              <a:buChar char="•"/>
            </a:pPr>
            <a:r>
              <a:rPr lang="en-US" sz="4900" dirty="0">
                <a:solidFill>
                  <a:srgbClr val="000000"/>
                </a:solidFill>
                <a:latin typeface="Calibri" panose="020F0502020204030204" pitchFamily="34" charset="0"/>
                <a:ea typeface="Calibri" panose="020F0502020204030204" pitchFamily="34" charset="0"/>
                <a:cs typeface="Calibri" panose="020F0502020204030204" pitchFamily="34" charset="0"/>
              </a:rPr>
              <a:t>Hardware limitations</a:t>
            </a:r>
          </a:p>
          <a:p>
            <a:pPr marL="342900" lvl="0" indent="-342900">
              <a:buFont typeface="Arial" pitchFamily="34" charset="0"/>
              <a:buChar char="•"/>
            </a:pPr>
            <a:r>
              <a:rPr lang="en-US" sz="4900" dirty="0">
                <a:solidFill>
                  <a:srgbClr val="000000"/>
                </a:solidFill>
                <a:latin typeface="Calibri" panose="020F0502020204030204" pitchFamily="34" charset="0"/>
                <a:ea typeface="Calibri" panose="020F0502020204030204" pitchFamily="34" charset="0"/>
                <a:cs typeface="Calibri" panose="020F0502020204030204" pitchFamily="34" charset="0"/>
              </a:rPr>
              <a:t>Interfaces to other applications</a:t>
            </a:r>
          </a:p>
          <a:p>
            <a:pPr marL="342900" lvl="0" indent="-342900">
              <a:buFont typeface="Arial" pitchFamily="34" charset="0"/>
              <a:buChar char="•"/>
            </a:pPr>
            <a:r>
              <a:rPr lang="en-US" sz="4900" dirty="0">
                <a:solidFill>
                  <a:srgbClr val="000000"/>
                </a:solidFill>
                <a:latin typeface="Calibri" panose="020F0502020204030204" pitchFamily="34" charset="0"/>
                <a:ea typeface="Calibri" panose="020F0502020204030204" pitchFamily="34" charset="0"/>
                <a:cs typeface="Calibri" panose="020F0502020204030204" pitchFamily="34" charset="0"/>
              </a:rPr>
              <a:t>Security considerations</a:t>
            </a:r>
          </a:p>
          <a:p>
            <a:pPr marL="342900" lvl="0" indent="-342900">
              <a:buFont typeface="Arial" pitchFamily="34" charset="0"/>
              <a:buChar char="•"/>
            </a:pPr>
            <a:r>
              <a:rPr lang="en-US" sz="4900" dirty="0">
                <a:solidFill>
                  <a:srgbClr val="000000"/>
                </a:solidFill>
                <a:latin typeface="Calibri" panose="020F0502020204030204" pitchFamily="34" charset="0"/>
                <a:ea typeface="Calibri" panose="020F0502020204030204" pitchFamily="34" charset="0"/>
                <a:cs typeface="Calibri" panose="020F0502020204030204" pitchFamily="34" charset="0"/>
              </a:rPr>
              <a:t>Design conventions and programming standards</a:t>
            </a:r>
          </a:p>
          <a:p>
            <a:pPr marL="342900" lvl="0" indent="-342900">
              <a:buFont typeface="Arial" pitchFamily="34" charset="0"/>
              <a:buChar char="•"/>
            </a:pPr>
            <a:r>
              <a:rPr lang="en-US" sz="4900" dirty="0">
                <a:solidFill>
                  <a:srgbClr val="000000"/>
                </a:solidFill>
                <a:latin typeface="Calibri" panose="020F0502020204030204" pitchFamily="34" charset="0"/>
                <a:ea typeface="Calibri" panose="020F0502020204030204" pitchFamily="34" charset="0"/>
                <a:cs typeface="Calibri" panose="020F0502020204030204" pitchFamily="34" charset="0"/>
              </a:rPr>
              <a:t>Budget constraints</a:t>
            </a:r>
          </a:p>
          <a:p>
            <a:endParaRPr lang="en-US" dirty="0"/>
          </a:p>
        </p:txBody>
      </p:sp>
    </p:spTree>
    <p:extLst>
      <p:ext uri="{BB962C8B-B14F-4D97-AF65-F5344CB8AC3E}">
        <p14:creationId xmlns:p14="http://schemas.microsoft.com/office/powerpoint/2010/main" val="3006037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80721"/>
            <a:ext cx="9144000" cy="1259839"/>
          </a:xfrm>
        </p:spPr>
        <p:txBody>
          <a:bodyPr/>
          <a:lstStyle/>
          <a:p>
            <a:pPr lvl="1" algn="ctr" rtl="0">
              <a:lnSpc>
                <a:spcPct val="90000"/>
              </a:lnSpc>
              <a:spcBef>
                <a:spcPct val="0"/>
              </a:spcBef>
            </a:pPr>
            <a:r>
              <a:rPr lang="en-US" sz="3600" b="1" dirty="0"/>
              <a:t>User Interfaces</a:t>
            </a:r>
            <a:br>
              <a:rPr lang="en-US" b="1" dirty="0"/>
            </a:br>
            <a:endParaRPr lang="en-US" dirty="0"/>
          </a:p>
        </p:txBody>
      </p:sp>
      <p:sp>
        <p:nvSpPr>
          <p:cNvPr id="3" name="Subtitle 2"/>
          <p:cNvSpPr>
            <a:spLocks noGrp="1"/>
          </p:cNvSpPr>
          <p:nvPr>
            <p:ph type="subTitle" idx="1"/>
          </p:nvPr>
        </p:nvSpPr>
        <p:spPr>
          <a:xfrm>
            <a:off x="1524000" y="2174240"/>
            <a:ext cx="9144000" cy="4290170"/>
          </a:xfrm>
        </p:spPr>
        <p:txBody>
          <a:bodyPr>
            <a:normAutofit fontScale="77500" lnSpcReduction="20000"/>
          </a:bodyPr>
          <a:lstStyle/>
          <a:p>
            <a:pPr lvl="0"/>
            <a:r>
              <a:rPr lang="en-US" sz="3100" b="1" i="1" dirty="0">
                <a:solidFill>
                  <a:srgbClr val="002060"/>
                </a:solidFill>
                <a:latin typeface="Calibri" panose="020F0502020204030204" pitchFamily="34" charset="0"/>
                <a:ea typeface="Calibri" panose="020F0502020204030204" pitchFamily="34" charset="0"/>
                <a:cs typeface="Calibri" panose="020F0502020204030204" pitchFamily="34" charset="0"/>
              </a:rPr>
              <a:t>Customer Interface: </a:t>
            </a:r>
          </a:p>
          <a:p>
            <a:pPr lvl="0"/>
            <a:endParaRPr lang="en-US" b="1" i="1" dirty="0">
              <a:solidFill>
                <a:srgbClr val="002060"/>
              </a:solidFill>
              <a:latin typeface="Calibri" panose="020F0502020204030204" pitchFamily="34" charset="0"/>
              <a:ea typeface="Calibri" panose="020F0502020204030204" pitchFamily="34" charset="0"/>
              <a:cs typeface="Calibri" panose="020F0502020204030204" pitchFamily="34" charset="0"/>
            </a:endParaRPr>
          </a:p>
          <a:p>
            <a:pPr marL="342900" lvl="0" indent="-342900">
              <a:buFont typeface="Arial" pitchFamily="34" charset="0"/>
              <a:buChar char="•"/>
            </a:pP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The buyer interface will have a graphical user interface (GUI) that is both user-friendly and aesthetically pleasing.</a:t>
            </a:r>
          </a:p>
          <a:p>
            <a:pPr marL="342900" lvl="0" indent="-342900">
              <a:buFont typeface="Arial" pitchFamily="34" charset="0"/>
              <a:buChar char="•"/>
            </a:pP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A home page with featured goods and stores, a shopping cart screen, and an order tracking screen.</a:t>
            </a:r>
          </a:p>
          <a:p>
            <a:pPr marL="342900" lvl="0" indent="-342900">
              <a:buFont typeface="Arial" pitchFamily="34" charset="0"/>
              <a:buChar char="•"/>
            </a:pP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Consistency in design components including fonts, colors, icons, and layout will be maintained by adhering to GUI standards and product family style guides.</a:t>
            </a:r>
          </a:p>
          <a:p>
            <a:pPr marL="342900" lvl="0" indent="-342900">
              <a:buFont typeface="Arial" pitchFamily="34" charset="0"/>
              <a:buChar char="•"/>
            </a:pP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The screen layout will be created with the most important information prioritized, making it simple for customers to browse and choose products.</a:t>
            </a:r>
          </a:p>
          <a:p>
            <a:pPr marL="342900" lvl="0" indent="-342900">
              <a:buFont typeface="Arial" pitchFamily="34" charset="0"/>
              <a:buChar char="•"/>
            </a:pP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On the relevant screens, common buttons and options like "Home," "Your orders," "Shop," and "Sign in/ Log out" will be present.</a:t>
            </a:r>
          </a:p>
          <a:p>
            <a:pPr marL="342900" lvl="0" indent="-342900">
              <a:buFont typeface="Arial" pitchFamily="34" charset="0"/>
              <a:buChar char="•"/>
            </a:pP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In order to give consumers clear information in the event of any problems or input errors, error messages will adhere to a uniform format.</a:t>
            </a:r>
          </a:p>
          <a:p>
            <a:r>
              <a:rPr lang="en-US" i="1" dirty="0"/>
              <a:t> </a:t>
            </a:r>
          </a:p>
          <a:p>
            <a:endParaRPr lang="en-US" dirty="0"/>
          </a:p>
        </p:txBody>
      </p:sp>
    </p:spTree>
    <p:extLst>
      <p:ext uri="{BB962C8B-B14F-4D97-AF65-F5344CB8AC3E}">
        <p14:creationId xmlns:p14="http://schemas.microsoft.com/office/powerpoint/2010/main" val="20778022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741681"/>
            <a:ext cx="9144000" cy="5781040"/>
          </a:xfrm>
        </p:spPr>
        <p:txBody>
          <a:bodyPr>
            <a:normAutofit fontScale="25000" lnSpcReduction="20000"/>
          </a:bodyPr>
          <a:lstStyle/>
          <a:p>
            <a:pPr lvl="0"/>
            <a:r>
              <a:rPr lang="en-US" sz="12800" b="1" dirty="0">
                <a:solidFill>
                  <a:srgbClr val="002060"/>
                </a:solidFill>
                <a:latin typeface="Calibri" panose="020F0502020204030204" pitchFamily="34" charset="0"/>
                <a:ea typeface="Calibri" panose="020F0502020204030204" pitchFamily="34" charset="0"/>
                <a:cs typeface="Calibri" panose="020F0502020204030204" pitchFamily="34" charset="0"/>
              </a:rPr>
              <a:t>Admin Interface:</a:t>
            </a:r>
          </a:p>
          <a:p>
            <a:pPr lvl="0"/>
            <a:endParaRPr lang="en-US" sz="72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lvl="0"/>
            <a:r>
              <a:rPr lang="en-US" sz="7200" dirty="0">
                <a:solidFill>
                  <a:srgbClr val="000000"/>
                </a:solidFill>
                <a:latin typeface="Calibri" panose="020F0502020204030204" pitchFamily="34" charset="0"/>
                <a:ea typeface="Calibri" panose="020F0502020204030204" pitchFamily="34" charset="0"/>
                <a:cs typeface="Calibri" panose="020F0502020204030204" pitchFamily="34" charset="0"/>
              </a:rPr>
              <a:t>A grocery shopping app's admin interface gives administrators or support staff the tools and functions they need to administer and keep an eye on the application's general operation. The admin interface has the following significant features:</a:t>
            </a:r>
          </a:p>
          <a:p>
            <a:pPr marL="342900" lvl="0" indent="-342900">
              <a:buFont typeface="Arial" pitchFamily="34" charset="0"/>
              <a:buChar char="•"/>
            </a:pPr>
            <a:r>
              <a:rPr lang="en-US" sz="7200" b="1" dirty="0">
                <a:solidFill>
                  <a:srgbClr val="000000"/>
                </a:solidFill>
                <a:latin typeface="Calibri" panose="020F0502020204030204" pitchFamily="34" charset="0"/>
                <a:ea typeface="Calibri" panose="020F0502020204030204" pitchFamily="34" charset="0"/>
                <a:cs typeface="Calibri" panose="020F0502020204030204" pitchFamily="34" charset="0"/>
              </a:rPr>
              <a:t>User Management: </a:t>
            </a:r>
            <a:r>
              <a:rPr lang="en-US" sz="7200" dirty="0">
                <a:solidFill>
                  <a:srgbClr val="000000"/>
                </a:solidFill>
                <a:latin typeface="Calibri" panose="020F0502020204030204" pitchFamily="34" charset="0"/>
                <a:ea typeface="Calibri" panose="020F0502020204030204" pitchFamily="34" charset="0"/>
                <a:cs typeface="Calibri" panose="020F0502020204030204" pitchFamily="34" charset="0"/>
              </a:rPr>
              <a:t>Using the admin interface, administrators can create new user accounts, update user information, and address any account-related concerns. Features like user registration, authentication, and password management may be present.</a:t>
            </a:r>
          </a:p>
          <a:p>
            <a:pPr marL="342900" lvl="0" indent="-342900">
              <a:buFont typeface="Arial" pitchFamily="34" charset="0"/>
              <a:buChar char="•"/>
            </a:pPr>
            <a:r>
              <a:rPr lang="en-US" sz="7200" b="1" dirty="0">
                <a:solidFill>
                  <a:srgbClr val="000000"/>
                </a:solidFill>
                <a:latin typeface="Calibri" panose="020F0502020204030204" pitchFamily="34" charset="0"/>
                <a:ea typeface="Calibri" panose="020F0502020204030204" pitchFamily="34" charset="0"/>
                <a:cs typeface="Calibri" panose="020F0502020204030204" pitchFamily="34" charset="0"/>
              </a:rPr>
              <a:t>Store Management: </a:t>
            </a:r>
            <a:r>
              <a:rPr lang="en-US" sz="7200" dirty="0">
                <a:solidFill>
                  <a:srgbClr val="000000"/>
                </a:solidFill>
                <a:latin typeface="Calibri" panose="020F0502020204030204" pitchFamily="34" charset="0"/>
                <a:ea typeface="Calibri" panose="020F0502020204030204" pitchFamily="34" charset="0"/>
                <a:cs typeface="Calibri" panose="020F0502020204030204" pitchFamily="34" charset="0"/>
              </a:rPr>
              <a:t>Administrators have control over the shops and merchants listed on the app. They can manage any store-related settings or setups, evaluate and approve vendor registrations, and confirm vendor information.</a:t>
            </a:r>
          </a:p>
          <a:p>
            <a:pPr marL="342900" lvl="0" indent="-342900">
              <a:buFont typeface="Arial" pitchFamily="34" charset="0"/>
              <a:buChar char="•"/>
            </a:pPr>
            <a:r>
              <a:rPr lang="en-US" sz="7200" b="1" dirty="0">
                <a:solidFill>
                  <a:srgbClr val="000000"/>
                </a:solidFill>
                <a:latin typeface="Calibri" panose="020F0502020204030204" pitchFamily="34" charset="0"/>
                <a:ea typeface="Calibri" panose="020F0502020204030204" pitchFamily="34" charset="0"/>
                <a:cs typeface="Calibri" panose="020F0502020204030204" pitchFamily="34" charset="0"/>
              </a:rPr>
              <a:t>Product Management: </a:t>
            </a:r>
            <a:r>
              <a:rPr lang="en-US" sz="7200" dirty="0">
                <a:solidFill>
                  <a:srgbClr val="000000"/>
                </a:solidFill>
                <a:latin typeface="Calibri" panose="020F0502020204030204" pitchFamily="34" charset="0"/>
                <a:ea typeface="Calibri" panose="020F0502020204030204" pitchFamily="34" charset="0"/>
                <a:cs typeface="Calibri" panose="020F0502020204030204" pitchFamily="34" charset="0"/>
              </a:rPr>
              <a:t>The admin interface has tools for managing the platform's available products. Administrators have the ability to add new items, edit existing product information and control pricing.</a:t>
            </a:r>
          </a:p>
          <a:p>
            <a:pPr marL="342900" lvl="0" indent="-342900">
              <a:buFont typeface="Arial" pitchFamily="34" charset="0"/>
              <a:buChar char="•"/>
            </a:pPr>
            <a:r>
              <a:rPr lang="en-US" sz="7200" b="1" dirty="0">
                <a:solidFill>
                  <a:srgbClr val="000000"/>
                </a:solidFill>
                <a:latin typeface="Calibri" panose="020F0502020204030204" pitchFamily="34" charset="0"/>
                <a:ea typeface="Calibri" panose="020F0502020204030204" pitchFamily="34" charset="0"/>
                <a:cs typeface="Calibri" panose="020F0502020204030204" pitchFamily="34" charset="0"/>
              </a:rPr>
              <a:t>Order Management: </a:t>
            </a:r>
            <a:r>
              <a:rPr lang="en-US" sz="7200" dirty="0">
                <a:solidFill>
                  <a:srgbClr val="000000"/>
                </a:solidFill>
                <a:latin typeface="Calibri" panose="020F0502020204030204" pitchFamily="34" charset="0"/>
                <a:ea typeface="Calibri" panose="020F0502020204030204" pitchFamily="34" charset="0"/>
                <a:cs typeface="Calibri" panose="020F0502020204030204" pitchFamily="34" charset="0"/>
              </a:rPr>
              <a:t>Admins can view and follow orders placed by customers thanks to order management functionalities that are accessible to them. They can handle cancellations, oversee order fulfillment, keep track of order statuses, and engage with vendors and customers about problems or questions relating to orders.</a:t>
            </a:r>
          </a:p>
          <a:p>
            <a:endParaRPr lang="en-US" dirty="0"/>
          </a:p>
        </p:txBody>
      </p:sp>
    </p:spTree>
    <p:extLst>
      <p:ext uri="{BB962C8B-B14F-4D97-AF65-F5344CB8AC3E}">
        <p14:creationId xmlns:p14="http://schemas.microsoft.com/office/powerpoint/2010/main" val="1295403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a:xfrm>
            <a:off x="704384" y="2547257"/>
            <a:ext cx="6229530" cy="1566827"/>
          </a:xfrm>
        </p:spPr>
        <p:txBody>
          <a:bodyPr/>
          <a:lstStyle/>
          <a:p>
            <a:r>
              <a:rPr lang="en-US" dirty="0"/>
              <a:t>TABLE OF CONTENTS</a:t>
            </a:r>
          </a:p>
        </p:txBody>
      </p:sp>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2712809150"/>
              </p:ext>
            </p:extLst>
          </p:nvPr>
        </p:nvGraphicFramePr>
        <p:xfrm>
          <a:off x="7081935" y="111967"/>
          <a:ext cx="5110064" cy="6746033"/>
        </p:xfrm>
        <a:graphic>
          <a:graphicData uri="http://schemas.openxmlformats.org/drawingml/2006/table">
            <a:tbl>
              <a:tblPr firstRow="1" bandRow="1"/>
              <a:tblGrid>
                <a:gridCol w="5110064">
                  <a:extLst>
                    <a:ext uri="{9D8B030D-6E8A-4147-A177-3AD203B41FA5}">
                      <a16:colId xmlns:a16="http://schemas.microsoft.com/office/drawing/2014/main" val="1563570424"/>
                    </a:ext>
                  </a:extLst>
                </a:gridCol>
              </a:tblGrid>
              <a:tr h="120313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a:latin typeface="Calibri" panose="020F0502020204030204" pitchFamily="34" charset="0"/>
                          <a:cs typeface="Calibri" panose="020F0502020204030204" pitchFamily="34" charset="0"/>
                        </a:rPr>
                        <a:t>                        </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a:latin typeface="Calibri" panose="020F0502020204030204" pitchFamily="34" charset="0"/>
                          <a:cs typeface="Calibri" panose="020F0502020204030204" pitchFamily="34" charset="0"/>
                        </a:rPr>
                        <a:t>                   </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a:latin typeface="Calibri" panose="020F0502020204030204" pitchFamily="34" charset="0"/>
                          <a:cs typeface="Calibri" panose="020F0502020204030204" pitchFamily="34" charset="0"/>
                        </a:rPr>
                        <a:t>                       INTRODUCTION</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1241239">
                <a:tc>
                  <a:txBody>
                    <a:bodyPr/>
                    <a:lstStyle/>
                    <a:p>
                      <a:pPr marL="0" algn="r" defTabSz="914400" rtl="0" eaLnBrk="1" latinLnBrk="0" hangingPunct="1"/>
                      <a:r>
                        <a:rPr lang="en-US" sz="2400" b="0" kern="1200" dirty="0">
                          <a:solidFill>
                            <a:schemeClr val="tx1"/>
                          </a:solidFill>
                          <a:latin typeface="Calibri" panose="020F0502020204030204" pitchFamily="34" charset="0"/>
                          <a:ea typeface="+mn-ea"/>
                          <a:cs typeface="Calibri" panose="020F0502020204030204" pitchFamily="34" charset="0"/>
                        </a:rPr>
                        <a:t>               INTENDED AUDIENCE </a:t>
                      </a:r>
                      <a:endParaRPr lang="en-US" sz="1800" b="0" kern="1200" dirty="0">
                        <a:solidFill>
                          <a:schemeClr val="tx1"/>
                        </a:solidFill>
                        <a:latin typeface="Calibri" panose="020F0502020204030204" pitchFamily="34" charset="0"/>
                        <a:ea typeface="+mn-ea"/>
                        <a:cs typeface="Calibri" panose="020F0502020204030204" pitchFamily="34" charset="0"/>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1359991">
                <a:tc>
                  <a:txBody>
                    <a:bodyPr/>
                    <a:lstStyle/>
                    <a:p>
                      <a:pPr marL="0" algn="r" defTabSz="914400" rtl="0" eaLnBrk="1" latinLnBrk="0" hangingPunct="1"/>
                      <a:r>
                        <a:rPr lang="en-US" sz="2400" kern="1200" dirty="0">
                          <a:solidFill>
                            <a:schemeClr val="tx1"/>
                          </a:solidFill>
                          <a:latin typeface="Calibri" panose="020F0502020204030204" pitchFamily="34" charset="0"/>
                          <a:ea typeface="+mn-ea"/>
                          <a:cs typeface="Calibri" panose="020F0502020204030204" pitchFamily="34" charset="0"/>
                        </a:rPr>
                        <a:t>SOFTWARE PROCESS MODEL</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1573324">
                <a:tc>
                  <a:txBody>
                    <a:bodyPr/>
                    <a:lstStyle/>
                    <a:p>
                      <a:pPr marL="0" algn="r" defTabSz="914400" rtl="0" eaLnBrk="1" latinLnBrk="0" hangingPunct="1"/>
                      <a:endParaRPr lang="en-US" sz="2400" kern="1200" dirty="0">
                        <a:solidFill>
                          <a:schemeClr val="tx1"/>
                        </a:solidFill>
                        <a:latin typeface="Calibri" panose="020F0502020204030204" pitchFamily="34" charset="0"/>
                        <a:ea typeface="+mn-ea"/>
                        <a:cs typeface="Calibri" panose="020F0502020204030204" pitchFamily="34" charset="0"/>
                      </a:endParaRPr>
                    </a:p>
                    <a:p>
                      <a:pPr marL="0" algn="r" defTabSz="914400" rtl="0" eaLnBrk="1" latinLnBrk="0" hangingPunct="1"/>
                      <a:endParaRPr lang="en-US" sz="2400" kern="1200" dirty="0">
                        <a:solidFill>
                          <a:schemeClr val="tx1"/>
                        </a:solidFill>
                        <a:latin typeface="Calibri" panose="020F0502020204030204" pitchFamily="34" charset="0"/>
                        <a:ea typeface="+mn-ea"/>
                        <a:cs typeface="Calibri" panose="020F0502020204030204" pitchFamily="34" charset="0"/>
                      </a:endParaRPr>
                    </a:p>
                    <a:p>
                      <a:pPr marL="0" algn="r" defTabSz="914400" rtl="0" eaLnBrk="1" latinLnBrk="0" hangingPunct="1"/>
                      <a:r>
                        <a:rPr lang="en-US" sz="2400" kern="1200" dirty="0">
                          <a:solidFill>
                            <a:schemeClr val="tx1"/>
                          </a:solidFill>
                          <a:latin typeface="Calibri" panose="020F0502020204030204" pitchFamily="34" charset="0"/>
                          <a:ea typeface="+mn-ea"/>
                          <a:cs typeface="Calibri" panose="020F0502020204030204" pitchFamily="34" charset="0"/>
                        </a:rPr>
                        <a:t>CUSTOMER &amp; ADMIN APPLICATIONS</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1368349">
                <a:tc>
                  <a:txBody>
                    <a:bodyPr/>
                    <a:lstStyle/>
                    <a:p>
                      <a:pPr marL="0" algn="r" defTabSz="914400" rtl="0" eaLnBrk="1" latinLnBrk="0" hangingPunct="1"/>
                      <a:r>
                        <a:rPr lang="en-US" sz="2400" kern="1200" dirty="0">
                          <a:solidFill>
                            <a:schemeClr val="tx1"/>
                          </a:solidFill>
                          <a:latin typeface="Calibri" panose="020F0502020204030204" pitchFamily="34" charset="0"/>
                          <a:ea typeface="+mn-ea"/>
                          <a:cs typeface="Calibri" panose="020F0502020204030204" pitchFamily="34" charset="0"/>
                        </a:rPr>
                        <a:t>FUNCTIONAL AND NON_FUNCTIONAL REQUIRNMENTS  </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34741339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C96B52E-4342-B274-A115-1FDB87BF6A7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440" y="-81280"/>
            <a:ext cx="11968480" cy="6939280"/>
          </a:xfrm>
          <a:prstGeom prst="rect">
            <a:avLst/>
          </a:prstGeom>
          <a:noFill/>
        </p:spPr>
      </p:pic>
    </p:spTree>
    <p:extLst>
      <p:ext uri="{BB962C8B-B14F-4D97-AF65-F5344CB8AC3E}">
        <p14:creationId xmlns:p14="http://schemas.microsoft.com/office/powerpoint/2010/main" val="27041093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53441"/>
            <a:ext cx="9144000" cy="894080"/>
          </a:xfrm>
        </p:spPr>
        <p:txBody>
          <a:bodyPr/>
          <a:lstStyle/>
          <a:p>
            <a:pPr lvl="1" algn="ctr" rtl="0">
              <a:lnSpc>
                <a:spcPct val="90000"/>
              </a:lnSpc>
              <a:spcBef>
                <a:spcPct val="0"/>
              </a:spcBef>
            </a:pPr>
            <a:r>
              <a:rPr lang="en-US" sz="2800" b="1" dirty="0"/>
              <a:t>Software Interfaces</a:t>
            </a:r>
            <a:br>
              <a:rPr lang="en-US" b="1" dirty="0"/>
            </a:br>
            <a:endParaRPr lang="en-US" dirty="0"/>
          </a:p>
        </p:txBody>
      </p:sp>
      <p:sp>
        <p:nvSpPr>
          <p:cNvPr id="3" name="Subtitle 2"/>
          <p:cNvSpPr>
            <a:spLocks noGrp="1"/>
          </p:cNvSpPr>
          <p:nvPr>
            <p:ph type="subTitle" idx="1"/>
          </p:nvPr>
        </p:nvSpPr>
        <p:spPr>
          <a:xfrm>
            <a:off x="1524000" y="1940560"/>
            <a:ext cx="9144000" cy="4348480"/>
          </a:xfrm>
        </p:spPr>
        <p:txBody>
          <a:bodyPr>
            <a:normAutofit lnSpcReduction="10000"/>
          </a:bodyPr>
          <a:lstStyle/>
          <a:p>
            <a:pPr lvl="0"/>
            <a:r>
              <a:rPr lang="en-US" b="1" dirty="0">
                <a:solidFill>
                  <a:srgbClr val="000000"/>
                </a:solidFill>
                <a:latin typeface="Calibri" panose="020F0502020204030204" pitchFamily="34" charset="0"/>
                <a:ea typeface="Calibri" panose="020F0502020204030204" pitchFamily="34" charset="0"/>
                <a:cs typeface="Calibri" panose="020F0502020204030204" pitchFamily="34" charset="0"/>
              </a:rPr>
              <a:t>Databases: </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The grocery shopping app is connected to a database management system (DBMS) to store and retrieve data. This DBMS is PHPMYADMIN.</a:t>
            </a:r>
          </a:p>
          <a:p>
            <a:pPr lvl="0"/>
            <a:r>
              <a:rPr lang="en-US" b="1" dirty="0">
                <a:solidFill>
                  <a:srgbClr val="000000"/>
                </a:solidFill>
                <a:latin typeface="Calibri" panose="020F0502020204030204" pitchFamily="34" charset="0"/>
                <a:ea typeface="Calibri" panose="020F0502020204030204" pitchFamily="34" charset="0"/>
                <a:cs typeface="Calibri" panose="020F0502020204030204" pitchFamily="34" charset="0"/>
              </a:rPr>
              <a:t>Operating System: </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The grocery shopping app may be developed to run on specific operating systems such as Windows. The specific version would depend on the target platforms and the app's development requirements.</a:t>
            </a:r>
          </a:p>
          <a:p>
            <a:pPr lvl="0"/>
            <a:r>
              <a:rPr lang="en-US" b="1" dirty="0">
                <a:solidFill>
                  <a:srgbClr val="000000"/>
                </a:solidFill>
                <a:latin typeface="Calibri" panose="020F0502020204030204" pitchFamily="34" charset="0"/>
                <a:ea typeface="Calibri" panose="020F0502020204030204" pitchFamily="34" charset="0"/>
                <a:cs typeface="Calibri" panose="020F0502020204030204" pitchFamily="34" charset="0"/>
              </a:rPr>
              <a:t>Tools and Libraries: </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The app utilizes various development tools and libraries for building specific features. For example, it use programming languages like JavaScript for its interaction, CSS for its styling. HTML for its structure and PHP for its connection and other features. Additionally, frameworks have been employed. There have been many fonts included.</a:t>
            </a:r>
          </a:p>
          <a:p>
            <a:endParaRPr lang="en-US" dirty="0"/>
          </a:p>
        </p:txBody>
      </p:sp>
    </p:spTree>
    <p:extLst>
      <p:ext uri="{BB962C8B-B14F-4D97-AF65-F5344CB8AC3E}">
        <p14:creationId xmlns:p14="http://schemas.microsoft.com/office/powerpoint/2010/main" val="3289225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a:xfrm>
            <a:off x="1104122" y="1142440"/>
            <a:ext cx="9144000" cy="2387600"/>
          </a:xfrm>
        </p:spPr>
        <p:txBody>
          <a:bodyPr/>
          <a:lstStyle/>
          <a:p>
            <a:r>
              <a:rPr lang="en-US" sz="8000" dirty="0">
                <a:solidFill>
                  <a:schemeClr val="bg1"/>
                </a:solidFill>
                <a:latin typeface="Arial Black" panose="020B0A04020102020204" pitchFamily="34" charset="0"/>
              </a:rPr>
              <a:t>Thank you</a:t>
            </a:r>
          </a:p>
        </p:txBody>
      </p:sp>
    </p:spTree>
    <p:extLst>
      <p:ext uri="{BB962C8B-B14F-4D97-AF65-F5344CB8AC3E}">
        <p14:creationId xmlns:p14="http://schemas.microsoft.com/office/powerpoint/2010/main" val="2577936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p:txBody>
          <a:bodyPr/>
          <a:lstStyle/>
          <a:p>
            <a:r>
              <a:rPr lang="en-US" dirty="0"/>
              <a:t>Introduction</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233949" y="1380744"/>
            <a:ext cx="5411071" cy="4917419"/>
          </a:xfrm>
        </p:spPr>
        <p:txBody>
          <a:bodyPr>
            <a:normAutofit fontScale="85000" lnSpcReduction="10000"/>
          </a:bodyPr>
          <a:lstStyle/>
          <a:p>
            <a:pPr marL="0" marR="0">
              <a:lnSpc>
                <a:spcPts val="1425"/>
              </a:lnSpc>
              <a:spcBef>
                <a:spcPts val="0"/>
              </a:spcBef>
              <a:spcAft>
                <a:spcPts val="0"/>
              </a:spcAft>
            </a:pPr>
            <a:r>
              <a:rPr lang="en-US"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pace of life nowadays is quite intense, and often people don't have enough time to fulfill all their needs or tasks. Many people, due to their commitments during the day, often find it impossible to make various purchases by going to stores in person. We have heard a lot about online shopping and deliveries from clothing stores, restaurants, fast food, perfumery, etc. But what is missing, or more precisely is in a fairly limited number, enough to be counted on the fingers of one's hand, are the applications for the purchase and distribution of groceries.</a:t>
            </a:r>
          </a:p>
          <a:p>
            <a:pPr marL="0" marR="0">
              <a:lnSpc>
                <a:spcPts val="1425"/>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ts val="1425"/>
              </a:lnSpc>
              <a:spcBef>
                <a:spcPts val="0"/>
              </a:spcBef>
              <a:spcAft>
                <a:spcPts val="0"/>
              </a:spcAft>
            </a:pPr>
            <a:r>
              <a:rPr lang="en-US"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 addition to good time management, another good thing that comes from creating this application is eating healthily. As mentioned above, people, due to the momentum of everyday life, order through online applications to eat during meals mainly foods harmful to health, or as they are otherwise called "junky foods". Therefore, one of the main goals of creating this application is to give people the opportunity to improve their diet and have a healthier physique. Moreover, this application provides convenience and comfort for people with or without a busy life.  </a:t>
            </a:r>
            <a:endParaRPr lang="en-US" sz="2400" dirty="0">
              <a:effectLst/>
              <a:latin typeface="Calibri" panose="020F0502020204030204" pitchFamily="34" charset="0"/>
              <a:ea typeface="Calibri" panose="020F0502020204030204" pitchFamily="34" charset="0"/>
              <a:cs typeface="Calibri" panose="020F0502020204030204" pitchFamily="34" charset="0"/>
            </a:endParaRPr>
          </a:p>
          <a:p>
            <a:endParaRPr lang="en-US" dirty="0"/>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3</a:t>
            </a:fld>
            <a:endParaRPr lang="en-US" dirty="0"/>
          </a:p>
        </p:txBody>
      </p:sp>
      <p:pic>
        <p:nvPicPr>
          <p:cNvPr id="7" name="Picture Placeholder 6" descr="A picture containing fruit, food group, snack, natural foods&#10;&#10;Description automatically generated">
            <a:extLst>
              <a:ext uri="{FF2B5EF4-FFF2-40B4-BE49-F238E27FC236}">
                <a16:creationId xmlns:a16="http://schemas.microsoft.com/office/drawing/2014/main" id="{3F4AFF02-1BF8-6A75-3012-4DDDA061C85C}"/>
              </a:ext>
            </a:extLst>
          </p:cNvPr>
          <p:cNvPicPr>
            <a:picLocks noGrp="1" noChangeAspect="1"/>
          </p:cNvPicPr>
          <p:nvPr>
            <p:ph type="pic" idx="1"/>
          </p:nvPr>
        </p:nvPicPr>
        <p:blipFill>
          <a:blip r:embed="rId2"/>
          <a:srcRect l="25730" r="25730"/>
          <a:stretch>
            <a:fillRect/>
          </a:stretch>
        </p:blipFill>
        <p:spPr>
          <a:xfrm>
            <a:off x="7498080" y="0"/>
            <a:ext cx="4693920" cy="6298163"/>
          </a:xfrm>
        </p:spPr>
      </p:pic>
    </p:spTree>
    <p:extLst>
      <p:ext uri="{BB962C8B-B14F-4D97-AF65-F5344CB8AC3E}">
        <p14:creationId xmlns:p14="http://schemas.microsoft.com/office/powerpoint/2010/main" val="3435077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58801"/>
            <a:ext cx="9144000" cy="1056639"/>
          </a:xfrm>
        </p:spPr>
        <p:txBody>
          <a:bodyPr/>
          <a:lstStyle/>
          <a:p>
            <a:r>
              <a:rPr lang="en-US" dirty="0"/>
              <a:t>Intended audience</a:t>
            </a:r>
          </a:p>
        </p:txBody>
      </p:sp>
      <p:sp>
        <p:nvSpPr>
          <p:cNvPr id="3" name="Subtitle 2"/>
          <p:cNvSpPr>
            <a:spLocks noGrp="1"/>
          </p:cNvSpPr>
          <p:nvPr>
            <p:ph type="subTitle" idx="1"/>
          </p:nvPr>
        </p:nvSpPr>
        <p:spPr>
          <a:xfrm>
            <a:off x="1524000" y="1930400"/>
            <a:ext cx="9144000" cy="4541520"/>
          </a:xfrm>
        </p:spPr>
        <p:txBody>
          <a:bodyPr>
            <a:normAutofit fontScale="47500" lnSpcReduction="20000"/>
          </a:bodyPr>
          <a:lstStyle/>
          <a:p>
            <a:pPr lvl="0"/>
            <a:r>
              <a:rPr lang="en-US" sz="4500" b="1" i="1" dirty="0">
                <a:solidFill>
                  <a:srgbClr val="000000"/>
                </a:solidFill>
                <a:latin typeface="Calibri" panose="020F0502020204030204" pitchFamily="34" charset="0"/>
                <a:ea typeface="Calibri" panose="020F0502020204030204" pitchFamily="34" charset="0"/>
                <a:cs typeface="Calibri" panose="020F0502020204030204" pitchFamily="34" charset="0"/>
              </a:rPr>
              <a:t>Individuals: </a:t>
            </a:r>
            <a:r>
              <a:rPr lang="en-US" sz="4500" dirty="0">
                <a:solidFill>
                  <a:srgbClr val="000000"/>
                </a:solidFill>
                <a:latin typeface="Calibri" panose="020F0502020204030204" pitchFamily="34" charset="0"/>
                <a:ea typeface="Calibri" panose="020F0502020204030204" pitchFamily="34" charset="0"/>
                <a:cs typeface="Calibri" panose="020F0502020204030204" pitchFamily="34" charset="0"/>
              </a:rPr>
              <a:t>Nowadays, people are constantly balancing busy schedules. A grocery shopping application is perfect for those who struggle to find the time. They can browse and order items from the comfort of their homes, and have them delivered to their doorstep. </a:t>
            </a:r>
          </a:p>
          <a:p>
            <a:pPr lvl="0"/>
            <a:r>
              <a:rPr lang="en-US" sz="4500" b="1" i="1" dirty="0">
                <a:solidFill>
                  <a:srgbClr val="000000"/>
                </a:solidFill>
                <a:latin typeface="Calibri" panose="020F0502020204030204" pitchFamily="34" charset="0"/>
                <a:ea typeface="Calibri" panose="020F0502020204030204" pitchFamily="34" charset="0"/>
                <a:cs typeface="Calibri" panose="020F0502020204030204" pitchFamily="34" charset="0"/>
              </a:rPr>
              <a:t>Families: </a:t>
            </a:r>
            <a:r>
              <a:rPr lang="en-US" sz="4500" dirty="0">
                <a:solidFill>
                  <a:srgbClr val="000000"/>
                </a:solidFill>
                <a:latin typeface="Calibri" panose="020F0502020204030204" pitchFamily="34" charset="0"/>
                <a:ea typeface="Calibri" panose="020F0502020204030204" pitchFamily="34" charset="0"/>
                <a:cs typeface="Calibri" panose="020F0502020204030204" pitchFamily="34" charset="0"/>
              </a:rPr>
              <a:t>Families nowadays can take advantage of the technology that provides a grocery shopping app, which represents a practical solution because it allows them to manage their purchases more simply and with ease. Through using this application, families get the benefit of creating shopping lists, tracking their orders and reordering items.</a:t>
            </a:r>
          </a:p>
          <a:p>
            <a:pPr lvl="0"/>
            <a:r>
              <a:rPr lang="en-US" sz="4500" b="1" i="1" dirty="0">
                <a:solidFill>
                  <a:srgbClr val="000000"/>
                </a:solidFill>
                <a:latin typeface="Calibri" panose="020F0502020204030204" pitchFamily="34" charset="0"/>
                <a:ea typeface="Calibri" panose="020F0502020204030204" pitchFamily="34" charset="0"/>
                <a:cs typeface="Calibri" panose="020F0502020204030204" pitchFamily="34" charset="0"/>
              </a:rPr>
              <a:t>Seniors: </a:t>
            </a:r>
            <a:r>
              <a:rPr lang="en-US" sz="4500" dirty="0">
                <a:solidFill>
                  <a:srgbClr val="000000"/>
                </a:solidFill>
                <a:latin typeface="Calibri" panose="020F0502020204030204" pitchFamily="34" charset="0"/>
                <a:ea typeface="Calibri" panose="020F0502020204030204" pitchFamily="34" charset="0"/>
                <a:cs typeface="Calibri" panose="020F0502020204030204" pitchFamily="34" charset="0"/>
              </a:rPr>
              <a:t>Seniors who, due to their age, cannot go out and do shopping while carrying heavy weights can choose to use this application in order to get their grocery shopping done. Without having to leave their homes, they can order groceries and have them delivered.</a:t>
            </a:r>
          </a:p>
          <a:p>
            <a:pPr lvl="0"/>
            <a:r>
              <a:rPr lang="en-US" sz="4500" b="1" i="1" dirty="0">
                <a:solidFill>
                  <a:srgbClr val="000000"/>
                </a:solidFill>
                <a:latin typeface="Calibri" panose="020F0502020204030204" pitchFamily="34" charset="0"/>
                <a:ea typeface="Calibri" panose="020F0502020204030204" pitchFamily="34" charset="0"/>
                <a:cs typeface="Calibri" panose="020F0502020204030204" pitchFamily="34" charset="0"/>
              </a:rPr>
              <a:t>Businesses: </a:t>
            </a:r>
            <a:r>
              <a:rPr lang="en-US" sz="4500" dirty="0">
                <a:solidFill>
                  <a:srgbClr val="000000"/>
                </a:solidFill>
                <a:latin typeface="Calibri" panose="020F0502020204030204" pitchFamily="34" charset="0"/>
                <a:ea typeface="Calibri" panose="020F0502020204030204" pitchFamily="34" charset="0"/>
                <a:cs typeface="Calibri" panose="020F0502020204030204" pitchFamily="34" charset="0"/>
              </a:rPr>
              <a:t>In the food service industry, restaurants, cafes and other businesses can optimize their efficiency by making use of modern technology. Specifically, they can turn to grocery shopping apps to order crucial items for their operations with ease and have these items delivered directly to them.</a:t>
            </a:r>
          </a:p>
          <a:p>
            <a:endParaRPr lang="en-US" dirty="0"/>
          </a:p>
        </p:txBody>
      </p:sp>
    </p:spTree>
    <p:extLst>
      <p:ext uri="{BB962C8B-B14F-4D97-AF65-F5344CB8AC3E}">
        <p14:creationId xmlns:p14="http://schemas.microsoft.com/office/powerpoint/2010/main" val="1169475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E063F-18C8-3B5A-14C8-AED33CB83E5E}"/>
              </a:ext>
            </a:extLst>
          </p:cNvPr>
          <p:cNvSpPr>
            <a:spLocks noGrp="1"/>
          </p:cNvSpPr>
          <p:nvPr>
            <p:ph type="title"/>
          </p:nvPr>
        </p:nvSpPr>
        <p:spPr/>
        <p:txBody>
          <a:bodyPr/>
          <a:lstStyle/>
          <a:p>
            <a:r>
              <a:rPr lang="en-GB" dirty="0"/>
              <a:t>Software process Model</a:t>
            </a:r>
          </a:p>
        </p:txBody>
      </p:sp>
      <p:sp>
        <p:nvSpPr>
          <p:cNvPr id="3" name="Content Placeholder 2">
            <a:extLst>
              <a:ext uri="{FF2B5EF4-FFF2-40B4-BE49-F238E27FC236}">
                <a16:creationId xmlns:a16="http://schemas.microsoft.com/office/drawing/2014/main" id="{66EB7288-770B-FE9E-3F1D-ACBA3706A654}"/>
              </a:ext>
            </a:extLst>
          </p:cNvPr>
          <p:cNvSpPr>
            <a:spLocks noGrp="1"/>
          </p:cNvSpPr>
          <p:nvPr>
            <p:ph idx="1"/>
          </p:nvPr>
        </p:nvSpPr>
        <p:spPr>
          <a:xfrm>
            <a:off x="576070" y="1645920"/>
            <a:ext cx="10975227" cy="4133088"/>
          </a:xfrm>
        </p:spPr>
        <p:txBody>
          <a:bodyPr/>
          <a:lstStyle/>
          <a:p>
            <a:pPr marL="0" lvl="0" indent="0" rtl="0">
              <a:lnSpc>
                <a:spcPts val="1200"/>
              </a:lnSpc>
              <a:buNone/>
            </a:pPr>
            <a:endParaRPr lang="en-US" sz="1800" b="1" i="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rtl="0">
              <a:lnSpc>
                <a:spcPts val="1200"/>
              </a:lnSpc>
              <a:buNone/>
            </a:pPr>
            <a:r>
              <a:rPr lang="en-US" sz="24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Software Process Model:</a:t>
            </a:r>
            <a:r>
              <a:rPr lang="en-US" sz="240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We intend on using the waterfall model to</a:t>
            </a:r>
          </a:p>
          <a:p>
            <a:pPr marL="0" lvl="0" indent="0" rtl="0">
              <a:lnSpc>
                <a:spcPts val="1200"/>
              </a:lnSpc>
              <a:buNone/>
            </a:pPr>
            <a:r>
              <a:rPr lang="en-US" sz="240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develop this application. This is a plan-driven model that includes these phases:</a:t>
            </a:r>
            <a:endParaRPr lang="en-GB" sz="2400" i="1"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indent="0">
              <a:lnSpc>
                <a:spcPts val="1200"/>
              </a:lnSpc>
              <a:buNone/>
            </a:pPr>
            <a:endParaRPr lang="en-GB" sz="2400" i="1"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ts val="1200"/>
              </a:lnSpc>
              <a:buFont typeface="+mj-lt"/>
              <a:buAutoNum type="alphaLcPeriod"/>
            </a:pPr>
            <a:r>
              <a:rPr lang="en-US" sz="240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Requirements analysis and definition</a:t>
            </a:r>
            <a:endParaRPr lang="en-GB" sz="2400" i="1"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ts val="1200"/>
              </a:lnSpc>
              <a:buFont typeface="+mj-lt"/>
              <a:buAutoNum type="alphaLcPeriod"/>
            </a:pPr>
            <a:r>
              <a:rPr lang="en-US" sz="240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System and software design</a:t>
            </a:r>
            <a:endParaRPr lang="en-GB" sz="2400" i="1"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ts val="1200"/>
              </a:lnSpc>
              <a:buFont typeface="+mj-lt"/>
              <a:buAutoNum type="alphaLcPeriod"/>
            </a:pPr>
            <a:r>
              <a:rPr lang="en-US" sz="240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Implementation and unit testing</a:t>
            </a:r>
            <a:endParaRPr lang="en-GB" sz="2400" i="1"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ts val="1200"/>
              </a:lnSpc>
              <a:buFont typeface="+mj-lt"/>
              <a:buAutoNum type="alphaLcPeriod"/>
            </a:pPr>
            <a:r>
              <a:rPr lang="en-US" sz="240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Integration and system testing</a:t>
            </a:r>
            <a:endParaRPr lang="en-GB" sz="2400" i="1"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ts val="1200"/>
              </a:lnSpc>
              <a:buFont typeface="+mj-lt"/>
              <a:buAutoNum type="alphaLcPeriod"/>
            </a:pPr>
            <a:r>
              <a:rPr lang="en-US" sz="240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Operation and maintenance</a:t>
            </a:r>
            <a:endParaRPr lang="en-GB" sz="2400" i="1"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685800" indent="0">
              <a:lnSpc>
                <a:spcPts val="1200"/>
              </a:lnSpc>
              <a:buNone/>
            </a:pPr>
            <a:endParaRPr lang="en-GB" sz="2400" i="1"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indent="0">
              <a:lnSpc>
                <a:spcPts val="1200"/>
              </a:lnSpc>
              <a:buNone/>
            </a:pPr>
            <a:r>
              <a:rPr lang="en-US" sz="240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Despite choosing this model we decided to incorporate elements from</a:t>
            </a:r>
          </a:p>
          <a:p>
            <a:pPr marL="0" indent="0">
              <a:lnSpc>
                <a:spcPts val="1200"/>
              </a:lnSpc>
              <a:buNone/>
            </a:pPr>
            <a:r>
              <a:rPr lang="en-US" sz="240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other software process models as well to ensure the best quality product.</a:t>
            </a:r>
            <a:endParaRPr lang="en-GB" sz="2400" i="1"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endParaRPr lang="en-GB" dirty="0"/>
          </a:p>
        </p:txBody>
      </p:sp>
      <p:sp>
        <p:nvSpPr>
          <p:cNvPr id="4" name="Date Placeholder 3">
            <a:extLst>
              <a:ext uri="{FF2B5EF4-FFF2-40B4-BE49-F238E27FC236}">
                <a16:creationId xmlns:a16="http://schemas.microsoft.com/office/drawing/2014/main" id="{A4668A55-37C6-F4BD-9B3B-3F0A04691D6A}"/>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DB160308-9328-90A3-FBCD-BF351581CC5E}"/>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A4D667CC-3E8E-3163-0A7A-1EA89AEE0AC6}"/>
              </a:ext>
            </a:extLst>
          </p:cNvPr>
          <p:cNvSpPr>
            <a:spLocks noGrp="1"/>
          </p:cNvSpPr>
          <p:nvPr>
            <p:ph type="sldNum" sz="quarter" idx="12"/>
          </p:nvPr>
        </p:nvSpPr>
        <p:spPr/>
        <p:txBody>
          <a:bodyPr/>
          <a:lstStyle/>
          <a:p>
            <a:fld id="{58FB4751-880F-D840-AAA9-3A15815CC996}" type="slidenum">
              <a:rPr lang="en-US" smtClean="0"/>
              <a:t>5</a:t>
            </a:fld>
            <a:endParaRPr lang="en-US" dirty="0"/>
          </a:p>
        </p:txBody>
      </p:sp>
    </p:spTree>
    <p:extLst>
      <p:ext uri="{BB962C8B-B14F-4D97-AF65-F5344CB8AC3E}">
        <p14:creationId xmlns:p14="http://schemas.microsoft.com/office/powerpoint/2010/main" val="354162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2560320" y="3078480"/>
            <a:ext cx="5842000" cy="1773555"/>
          </a:xfrm>
        </p:spPr>
        <p:txBody>
          <a:bodyPr/>
          <a:lstStyle/>
          <a:p>
            <a:r>
              <a:rPr lang="en-US" b="1" dirty="0">
                <a:solidFill>
                  <a:schemeClr val="tx1"/>
                </a:solidFill>
              </a:rPr>
              <a:t>Customer and Admin App Functions</a:t>
            </a:r>
          </a:p>
        </p:txBody>
      </p:sp>
    </p:spTree>
    <p:extLst>
      <p:ext uri="{BB962C8B-B14F-4D97-AF65-F5344CB8AC3E}">
        <p14:creationId xmlns:p14="http://schemas.microsoft.com/office/powerpoint/2010/main" val="520000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623087F1-0A22-4E04-6B3F-B1DDA246A111}"/>
              </a:ext>
            </a:extLst>
          </p:cNvPr>
          <p:cNvSpPr>
            <a:spLocks noGrp="1"/>
          </p:cNvSpPr>
          <p:nvPr>
            <p:ph type="dt" sz="half" idx="10"/>
          </p:nvPr>
        </p:nvSpPr>
        <p:spPr/>
        <p:txBody>
          <a:bodyPr/>
          <a:lstStyle/>
          <a:p>
            <a:r>
              <a:rPr lang="en-US" dirty="0"/>
              <a:t>2023</a:t>
            </a:r>
          </a:p>
        </p:txBody>
      </p:sp>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a:lstStyle/>
          <a:p>
            <a:fld id="{58FB4751-880F-D840-AAA9-3A15815CC996}" type="slidenum">
              <a:rPr lang="en-US" smtClean="0"/>
              <a:t>7</a:t>
            </a:fld>
            <a:endParaRPr lang="en-US" dirty="0"/>
          </a:p>
        </p:txBody>
      </p:sp>
      <p:sp>
        <p:nvSpPr>
          <p:cNvPr id="2" name="Title 76">
            <a:extLst>
              <a:ext uri="{FF2B5EF4-FFF2-40B4-BE49-F238E27FC236}">
                <a16:creationId xmlns:a16="http://schemas.microsoft.com/office/drawing/2014/main" id="{70040003-1BF2-1E9E-9C47-8F4AF22F5542}"/>
              </a:ext>
            </a:extLst>
          </p:cNvPr>
          <p:cNvSpPr txBox="1">
            <a:spLocks/>
          </p:cNvSpPr>
          <p:nvPr/>
        </p:nvSpPr>
        <p:spPr>
          <a:xfrm>
            <a:off x="2716434" y="193039"/>
            <a:ext cx="5429190" cy="704305"/>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r>
              <a:rPr lang="en-US" sz="3200" i="1" dirty="0">
                <a:solidFill>
                  <a:schemeClr val="tx1">
                    <a:lumMod val="40000"/>
                    <a:lumOff val="60000"/>
                  </a:schemeClr>
                </a:solidFill>
                <a:effectLst>
                  <a:outerShdw blurRad="38100" dist="38100" dir="2700000" algn="tl">
                    <a:srgbClr val="000000">
                      <a:alpha val="43137"/>
                    </a:srgbClr>
                  </a:outerShdw>
                </a:effectLst>
                <a:latin typeface="Arial Black" panose="020B0A04020102020204" pitchFamily="34" charset="0"/>
                <a:ea typeface="Times New Roman" panose="02020603050405020304" pitchFamily="18" charset="0"/>
                <a:cs typeface="Times New Roman" panose="02020603050405020304" pitchFamily="18" charset="0"/>
              </a:rPr>
              <a:t>Customer  App Functions</a:t>
            </a:r>
            <a:endParaRPr lang="en-US" sz="6600" dirty="0">
              <a:solidFill>
                <a:schemeClr val="tx1">
                  <a:lumMod val="40000"/>
                  <a:lumOff val="60000"/>
                </a:schemeClr>
              </a:solidFill>
              <a:effectLst>
                <a:outerShdw blurRad="38100" dist="38100" dir="2700000" algn="tl">
                  <a:srgbClr val="000000">
                    <a:alpha val="43137"/>
                  </a:srgbClr>
                </a:outerShdw>
              </a:effectLst>
              <a:latin typeface="Arial Black" panose="020B0A04020102020204" pitchFamily="34" charset="0"/>
            </a:endParaRPr>
          </a:p>
        </p:txBody>
      </p:sp>
      <p:sp>
        <p:nvSpPr>
          <p:cNvPr id="12" name="Text Placeholder 21">
            <a:extLst>
              <a:ext uri="{FF2B5EF4-FFF2-40B4-BE49-F238E27FC236}">
                <a16:creationId xmlns:a16="http://schemas.microsoft.com/office/drawing/2014/main" id="{EDE10D6A-AE66-40DA-79BC-1E182DBFE05A}"/>
              </a:ext>
            </a:extLst>
          </p:cNvPr>
          <p:cNvSpPr txBox="1">
            <a:spLocks/>
          </p:cNvSpPr>
          <p:nvPr/>
        </p:nvSpPr>
        <p:spPr>
          <a:xfrm>
            <a:off x="288858" y="1897871"/>
            <a:ext cx="2566102" cy="442192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solidFill>
                  <a:srgbClr val="000000"/>
                </a:solidFill>
                <a:latin typeface="Calibri" panose="020F0502020204030204" pitchFamily="34" charset="0"/>
                <a:ea typeface="Calibri" panose="020F0502020204030204" pitchFamily="34" charset="0"/>
                <a:cs typeface="Calibri" panose="020F0502020204030204" pitchFamily="34" charset="0"/>
              </a:rPr>
              <a:t>Users should be able to create their profile to place and keep track of their orders. </a:t>
            </a:r>
          </a:p>
          <a:p>
            <a:r>
              <a:rPr lang="en-US" sz="2000" dirty="0">
                <a:solidFill>
                  <a:srgbClr val="000000"/>
                </a:solidFill>
                <a:latin typeface="Calibri" panose="020F0502020204030204" pitchFamily="34" charset="0"/>
                <a:ea typeface="Calibri" panose="020F0502020204030204" pitchFamily="34" charset="0"/>
                <a:cs typeface="Calibri" panose="020F0502020204030204" pitchFamily="34" charset="0"/>
              </a:rPr>
              <a:t>The user will be able to input the necessary information into the app when registering</a:t>
            </a:r>
            <a:r>
              <a:rPr lang="en-US" sz="2000" dirty="0">
                <a:solidFill>
                  <a:srgbClr val="000000"/>
                </a:solidFill>
                <a:latin typeface="Arial" panose="020B0604020202020204" pitchFamily="34" charset="0"/>
                <a:ea typeface="Times New Roman" panose="02020603050405020304" pitchFamily="18" charset="0"/>
              </a:rPr>
              <a:t>. </a:t>
            </a:r>
            <a:endParaRPr lang="en-US" sz="3200" dirty="0"/>
          </a:p>
        </p:txBody>
      </p:sp>
      <p:sp>
        <p:nvSpPr>
          <p:cNvPr id="13" name="Text Placeholder 25">
            <a:extLst>
              <a:ext uri="{FF2B5EF4-FFF2-40B4-BE49-F238E27FC236}">
                <a16:creationId xmlns:a16="http://schemas.microsoft.com/office/drawing/2014/main" id="{1A32A207-783A-8C7D-ADD3-6448441121AB}"/>
              </a:ext>
            </a:extLst>
          </p:cNvPr>
          <p:cNvSpPr txBox="1">
            <a:spLocks/>
          </p:cNvSpPr>
          <p:nvPr/>
        </p:nvSpPr>
        <p:spPr>
          <a:xfrm>
            <a:off x="3817013" y="1896407"/>
            <a:ext cx="2727116" cy="432247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solidFill>
                  <a:srgbClr val="000000"/>
                </a:solidFill>
                <a:latin typeface="Calibri" panose="020F0502020204030204" pitchFamily="34" charset="0"/>
                <a:ea typeface="Calibri" panose="020F0502020204030204" pitchFamily="34" charset="0"/>
                <a:cs typeface="Calibri" panose="020F0502020204030204" pitchFamily="34" charset="0"/>
              </a:rPr>
              <a:t>Customers should be able to select stores and products they want to purchase and add them to their shopping cart.</a:t>
            </a:r>
          </a:p>
          <a:p>
            <a:r>
              <a:rPr lang="en-US" sz="2000" dirty="0">
                <a:solidFill>
                  <a:srgbClr val="000000"/>
                </a:solidFill>
                <a:latin typeface="Calibri" panose="020F0502020204030204" pitchFamily="34" charset="0"/>
                <a:ea typeface="Calibri" panose="020F0502020204030204" pitchFamily="34" charset="0"/>
                <a:cs typeface="Calibri" panose="020F0502020204030204" pitchFamily="34" charset="0"/>
              </a:rPr>
              <a:t>They should have the ability to view product details, including descriptions, prices, images, and customer reviews.</a:t>
            </a:r>
          </a:p>
          <a:p>
            <a:pPr marL="0" indent="0">
              <a:buNone/>
            </a:pPr>
            <a:endParaRPr lang="en-US" sz="1700" dirty="0"/>
          </a:p>
        </p:txBody>
      </p:sp>
      <p:sp>
        <p:nvSpPr>
          <p:cNvPr id="15" name="TextBox 14">
            <a:extLst>
              <a:ext uri="{FF2B5EF4-FFF2-40B4-BE49-F238E27FC236}">
                <a16:creationId xmlns:a16="http://schemas.microsoft.com/office/drawing/2014/main" id="{89611805-DAE8-1021-56CD-D6372A66CCE6}"/>
              </a:ext>
            </a:extLst>
          </p:cNvPr>
          <p:cNvSpPr txBox="1"/>
          <p:nvPr/>
        </p:nvSpPr>
        <p:spPr>
          <a:xfrm>
            <a:off x="7752080" y="1795485"/>
            <a:ext cx="4064000" cy="1631216"/>
          </a:xfrm>
          <a:prstGeom prst="rect">
            <a:avLst/>
          </a:prstGeom>
          <a:noFill/>
        </p:spPr>
        <p:txBody>
          <a:bodyPr wrap="square">
            <a:spAutoFit/>
          </a:bodyPr>
          <a:lstStyle/>
          <a:p>
            <a:pPr marL="285750" indent="-285750">
              <a:buFont typeface="Arial" pitchFamily="34" charset="0"/>
              <a:buChar char="•"/>
            </a:pPr>
            <a:r>
              <a:rPr lang="en-US" sz="2000" dirty="0">
                <a:solidFill>
                  <a:srgbClr val="000000"/>
                </a:solidFill>
                <a:latin typeface="Calibri" panose="020F0502020204030204" pitchFamily="34" charset="0"/>
                <a:ea typeface="Calibri" panose="020F0502020204030204" pitchFamily="34" charset="0"/>
                <a:cs typeface="Calibri" panose="020F0502020204030204" pitchFamily="34" charset="0"/>
              </a:rPr>
              <a:t>Customers should have the ability to manage their shopping cart, including adding or removing items, adjusting quantities, and updating product options.</a:t>
            </a:r>
            <a:endPar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6" name="Text Placeholder 6">
            <a:extLst>
              <a:ext uri="{FF2B5EF4-FFF2-40B4-BE49-F238E27FC236}">
                <a16:creationId xmlns:a16="http://schemas.microsoft.com/office/drawing/2014/main" id="{AABB6060-6D0F-C0EE-36F9-218162AF34BD}"/>
              </a:ext>
            </a:extLst>
          </p:cNvPr>
          <p:cNvSpPr txBox="1">
            <a:spLocks/>
          </p:cNvSpPr>
          <p:nvPr/>
        </p:nvSpPr>
        <p:spPr>
          <a:xfrm>
            <a:off x="7955280" y="1273447"/>
            <a:ext cx="3312160" cy="322284"/>
          </a:xfrm>
          <a:prstGeom prst="rect">
            <a:avLst/>
          </a:prstGeom>
        </p:spPr>
        <p:style>
          <a:lnRef idx="0">
            <a:schemeClr val="accent1"/>
          </a:lnRef>
          <a:fillRef idx="3">
            <a:schemeClr val="accent1"/>
          </a:fillRef>
          <a:effectRef idx="3">
            <a:schemeClr val="accent1"/>
          </a:effectRef>
          <a:fontRef idx="minor">
            <a:schemeClr val="lt1"/>
          </a:fontRef>
        </p:style>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None/>
            </a:pPr>
            <a:r>
              <a:rPr lang="en-US" sz="1800" b="1" i="1" dirty="0">
                <a:solidFill>
                  <a:schemeClr val="accent2">
                    <a:lumMod val="60000"/>
                    <a:lumOff val="40000"/>
                  </a:schemeClr>
                </a:solidFill>
                <a:latin typeface="Arial" panose="020B0604020202020204" pitchFamily="34" charset="0"/>
                <a:ea typeface="Times New Roman" panose="02020603050405020304" pitchFamily="18" charset="0"/>
                <a:cs typeface="Times New Roman" panose="02020603050405020304" pitchFamily="18" charset="0"/>
              </a:rPr>
              <a:t>Shopping cart Management</a:t>
            </a:r>
            <a:endParaRPr lang="en-US" sz="1800" b="1" dirty="0">
              <a:solidFill>
                <a:schemeClr val="accent2">
                  <a:lumMod val="60000"/>
                  <a:lumOff val="40000"/>
                </a:schemeClr>
              </a:solidFill>
              <a:latin typeface="Times" panose="02020603050405020304" pitchFamily="18" charset="0"/>
              <a:ea typeface="Times New Roman" panose="02020603050405020304" pitchFamily="18" charset="0"/>
              <a:cs typeface="Times New Roman" panose="02020603050405020304" pitchFamily="18" charset="0"/>
            </a:endParaRPr>
          </a:p>
        </p:txBody>
      </p:sp>
      <p:sp>
        <p:nvSpPr>
          <p:cNvPr id="17" name="Text Placeholder 26">
            <a:extLst>
              <a:ext uri="{FF2B5EF4-FFF2-40B4-BE49-F238E27FC236}">
                <a16:creationId xmlns:a16="http://schemas.microsoft.com/office/drawing/2014/main" id="{76471F1A-2FA4-A53F-D4A2-3F6E41A4A469}"/>
              </a:ext>
            </a:extLst>
          </p:cNvPr>
          <p:cNvSpPr txBox="1">
            <a:spLocks/>
          </p:cNvSpPr>
          <p:nvPr/>
        </p:nvSpPr>
        <p:spPr>
          <a:xfrm>
            <a:off x="3817013" y="1240131"/>
            <a:ext cx="3030057" cy="355600"/>
          </a:xfrm>
          <a:prstGeom prst="rect">
            <a:avLst/>
          </a:prstGeom>
        </p:spPr>
        <p:style>
          <a:lnRef idx="0">
            <a:schemeClr val="accent1"/>
          </a:lnRef>
          <a:fillRef idx="3">
            <a:schemeClr val="accent1"/>
          </a:fillRef>
          <a:effectRef idx="3">
            <a:schemeClr val="accent1"/>
          </a:effectRef>
          <a:fontRef idx="minor">
            <a:schemeClr val="lt1"/>
          </a:fontRef>
        </p:style>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None/>
            </a:pPr>
            <a:r>
              <a:rPr lang="en-US" sz="1800" b="1" i="1" dirty="0">
                <a:solidFill>
                  <a:schemeClr val="accent2">
                    <a:lumMod val="60000"/>
                    <a:lumOff val="40000"/>
                  </a:schemeClr>
                </a:solidFill>
                <a:latin typeface="Arial" panose="020B0604020202020204" pitchFamily="34" charset="0"/>
                <a:ea typeface="Times New Roman" panose="02020603050405020304" pitchFamily="18" charset="0"/>
                <a:cs typeface="Times New Roman" panose="02020603050405020304" pitchFamily="18" charset="0"/>
              </a:rPr>
              <a:t>Store &amp; Product Selection</a:t>
            </a:r>
            <a:endParaRPr lang="en-US" sz="1800" b="1" i="1" dirty="0">
              <a:solidFill>
                <a:schemeClr val="accent2">
                  <a:lumMod val="60000"/>
                  <a:lumOff val="40000"/>
                </a:schemeClr>
              </a:solidFill>
              <a:latin typeface="Times" panose="02020603050405020304" pitchFamily="18" charset="0"/>
              <a:ea typeface="Times New Roman" panose="02020603050405020304" pitchFamily="18" charset="0"/>
              <a:cs typeface="Times New Roman" panose="02020603050405020304" pitchFamily="18" charset="0"/>
            </a:endParaRPr>
          </a:p>
        </p:txBody>
      </p:sp>
      <p:sp>
        <p:nvSpPr>
          <p:cNvPr id="18" name="Text Placeholder 20">
            <a:extLst>
              <a:ext uri="{FF2B5EF4-FFF2-40B4-BE49-F238E27FC236}">
                <a16:creationId xmlns:a16="http://schemas.microsoft.com/office/drawing/2014/main" id="{EC00E941-46CE-81C5-45FB-54640D8C81D5}"/>
              </a:ext>
            </a:extLst>
          </p:cNvPr>
          <p:cNvSpPr txBox="1">
            <a:spLocks/>
          </p:cNvSpPr>
          <p:nvPr/>
        </p:nvSpPr>
        <p:spPr>
          <a:xfrm>
            <a:off x="591874" y="1219808"/>
            <a:ext cx="1960069" cy="355600"/>
          </a:xfrm>
          <a:prstGeom prst="rect">
            <a:avLst/>
          </a:prstGeom>
        </p:spPr>
        <p:style>
          <a:lnRef idx="0">
            <a:schemeClr val="accent1"/>
          </a:lnRef>
          <a:fillRef idx="3">
            <a:schemeClr val="accent1"/>
          </a:fillRef>
          <a:effectRef idx="3">
            <a:schemeClr val="accent1"/>
          </a:effectRef>
          <a:fontRef idx="minor">
            <a:schemeClr val="lt1"/>
          </a:fontRef>
        </p:style>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None/>
            </a:pPr>
            <a:r>
              <a:rPr lang="en-US" sz="1800" b="1" i="1" dirty="0">
                <a:solidFill>
                  <a:schemeClr val="accent2">
                    <a:lumMod val="60000"/>
                    <a:lumOff val="40000"/>
                  </a:schemeClr>
                </a:solidFill>
                <a:latin typeface="Arial" panose="020B0604020202020204" pitchFamily="34" charset="0"/>
                <a:ea typeface="Times New Roman" panose="02020603050405020304" pitchFamily="18" charset="0"/>
                <a:cs typeface="Times New Roman" panose="02020603050405020304" pitchFamily="18" charset="0"/>
              </a:rPr>
              <a:t>Profile Creation</a:t>
            </a:r>
            <a:endParaRPr lang="en-US" sz="1800" b="1" dirty="0">
              <a:solidFill>
                <a:schemeClr val="accent2">
                  <a:lumMod val="60000"/>
                  <a:lumOff val="40000"/>
                </a:schemeClr>
              </a:solidFill>
              <a:latin typeface="Times" panose="02020603050405020304" pitchFamily="18" charset="0"/>
              <a:ea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F4418862-14B3-97CA-2AEE-5B6E1160A790}"/>
              </a:ext>
            </a:extLst>
          </p:cNvPr>
          <p:cNvSpPr>
            <a:spLocks noGrp="1"/>
          </p:cNvSpPr>
          <p:nvPr>
            <p:ph type="ftr" sz="quarter" idx="11"/>
          </p:nvPr>
        </p:nvSpPr>
        <p:spPr>
          <a:xfrm>
            <a:off x="3590941" y="6464554"/>
            <a:ext cx="5199093" cy="311150"/>
          </a:xfrm>
        </p:spPr>
        <p:txBody>
          <a:bodyPr/>
          <a:lstStyle/>
          <a:p>
            <a:r>
              <a:rPr lang="en-US" dirty="0"/>
              <a:t>Software Requirements Specification for Grocery Shopping App</a:t>
            </a:r>
          </a:p>
        </p:txBody>
      </p:sp>
    </p:spTree>
    <p:extLst>
      <p:ext uri="{BB962C8B-B14F-4D97-AF65-F5344CB8AC3E}">
        <p14:creationId xmlns:p14="http://schemas.microsoft.com/office/powerpoint/2010/main" val="1699088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623087F1-0A22-4E04-6B3F-B1DDA246A111}"/>
              </a:ext>
            </a:extLst>
          </p:cNvPr>
          <p:cNvSpPr>
            <a:spLocks noGrp="1"/>
          </p:cNvSpPr>
          <p:nvPr>
            <p:ph type="dt" sz="half" idx="10"/>
          </p:nvPr>
        </p:nvSpPr>
        <p:spPr/>
        <p:txBody>
          <a:bodyPr/>
          <a:lstStyle/>
          <a:p>
            <a:r>
              <a:rPr lang="en-US" dirty="0"/>
              <a:t>2023</a:t>
            </a:r>
          </a:p>
        </p:txBody>
      </p:sp>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a:lstStyle/>
          <a:p>
            <a:fld id="{58FB4751-880F-D840-AAA9-3A15815CC996}" type="slidenum">
              <a:rPr lang="en-US" smtClean="0"/>
              <a:t>8</a:t>
            </a:fld>
            <a:endParaRPr lang="en-US" dirty="0"/>
          </a:p>
        </p:txBody>
      </p:sp>
      <p:sp>
        <p:nvSpPr>
          <p:cNvPr id="2" name="Title 76">
            <a:extLst>
              <a:ext uri="{FF2B5EF4-FFF2-40B4-BE49-F238E27FC236}">
                <a16:creationId xmlns:a16="http://schemas.microsoft.com/office/drawing/2014/main" id="{70040003-1BF2-1E9E-9C47-8F4AF22F5542}"/>
              </a:ext>
            </a:extLst>
          </p:cNvPr>
          <p:cNvSpPr txBox="1">
            <a:spLocks/>
          </p:cNvSpPr>
          <p:nvPr/>
        </p:nvSpPr>
        <p:spPr>
          <a:xfrm>
            <a:off x="2716434" y="82550"/>
            <a:ext cx="5797646" cy="8630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r>
              <a:rPr lang="en-US" sz="3200" i="1" dirty="0">
                <a:solidFill>
                  <a:schemeClr val="accent2">
                    <a:lumMod val="60000"/>
                    <a:lumOff val="40000"/>
                  </a:schemeClr>
                </a:solidFill>
                <a:effectLst>
                  <a:outerShdw blurRad="38100" dist="38100" dir="2700000" algn="tl">
                    <a:srgbClr val="000000">
                      <a:alpha val="43137"/>
                    </a:srgbClr>
                  </a:outerShdw>
                </a:effectLst>
                <a:latin typeface="Arial Black" panose="020B0A04020102020204" pitchFamily="34" charset="0"/>
                <a:ea typeface="Times New Roman" panose="02020603050405020304" pitchFamily="18" charset="0"/>
                <a:cs typeface="Times New Roman" panose="02020603050405020304" pitchFamily="18" charset="0"/>
              </a:rPr>
              <a:t>Customer App Features</a:t>
            </a:r>
            <a:endParaRPr lang="en-US" sz="6600" dirty="0">
              <a:solidFill>
                <a:schemeClr val="accent2">
                  <a:lumMod val="60000"/>
                  <a:lumOff val="40000"/>
                </a:schemeClr>
              </a:solidFill>
              <a:effectLst>
                <a:outerShdw blurRad="38100" dist="38100" dir="2700000" algn="tl">
                  <a:srgbClr val="000000">
                    <a:alpha val="43137"/>
                  </a:srgbClr>
                </a:outerShdw>
              </a:effectLst>
              <a:latin typeface="Arial Black" panose="020B0A04020102020204" pitchFamily="34" charset="0"/>
            </a:endParaRPr>
          </a:p>
        </p:txBody>
      </p:sp>
      <p:sp>
        <p:nvSpPr>
          <p:cNvPr id="12" name="Text Placeholder 21">
            <a:extLst>
              <a:ext uri="{FF2B5EF4-FFF2-40B4-BE49-F238E27FC236}">
                <a16:creationId xmlns:a16="http://schemas.microsoft.com/office/drawing/2014/main" id="{EDE10D6A-AE66-40DA-79BC-1E182DBFE05A}"/>
              </a:ext>
            </a:extLst>
          </p:cNvPr>
          <p:cNvSpPr txBox="1">
            <a:spLocks/>
          </p:cNvSpPr>
          <p:nvPr/>
        </p:nvSpPr>
        <p:spPr>
          <a:xfrm>
            <a:off x="1156604" y="1938950"/>
            <a:ext cx="2971513" cy="442192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Customers should be able to place orders for the selected products and proceed to the checkout process.</a:t>
            </a:r>
          </a:p>
          <a:p>
            <a:pPr marL="0" indent="0">
              <a:buNone/>
            </a:pPr>
            <a:endParaRPr lang="en-US" dirty="0"/>
          </a:p>
        </p:txBody>
      </p:sp>
      <p:sp>
        <p:nvSpPr>
          <p:cNvPr id="13" name="Text Placeholder 25">
            <a:extLst>
              <a:ext uri="{FF2B5EF4-FFF2-40B4-BE49-F238E27FC236}">
                <a16:creationId xmlns:a16="http://schemas.microsoft.com/office/drawing/2014/main" id="{1A32A207-783A-8C7D-ADD3-6448441121AB}"/>
              </a:ext>
            </a:extLst>
          </p:cNvPr>
          <p:cNvSpPr txBox="1">
            <a:spLocks/>
          </p:cNvSpPr>
          <p:nvPr/>
        </p:nvSpPr>
        <p:spPr>
          <a:xfrm>
            <a:off x="5726417" y="1897871"/>
            <a:ext cx="3293295" cy="432247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Customers should be able to track the status and progress of their orders, from confirmation to delivery.</a:t>
            </a:r>
          </a:p>
          <a:p>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They can view real-time updates about the order status.</a:t>
            </a:r>
          </a:p>
          <a:p>
            <a:pPr marL="0" indent="0">
              <a:buNone/>
            </a:pPr>
            <a:endParaRPr lang="en-US" sz="1700" dirty="0"/>
          </a:p>
        </p:txBody>
      </p:sp>
      <p:sp>
        <p:nvSpPr>
          <p:cNvPr id="17" name="Text Placeholder 26">
            <a:extLst>
              <a:ext uri="{FF2B5EF4-FFF2-40B4-BE49-F238E27FC236}">
                <a16:creationId xmlns:a16="http://schemas.microsoft.com/office/drawing/2014/main" id="{76471F1A-2FA4-A53F-D4A2-3F6E41A4A469}"/>
              </a:ext>
            </a:extLst>
          </p:cNvPr>
          <p:cNvSpPr txBox="1">
            <a:spLocks/>
          </p:cNvSpPr>
          <p:nvPr/>
        </p:nvSpPr>
        <p:spPr>
          <a:xfrm>
            <a:off x="6254622" y="1189581"/>
            <a:ext cx="1835020" cy="355600"/>
          </a:xfrm>
          <a:prstGeom prst="rect">
            <a:avLst/>
          </a:prstGeom>
        </p:spPr>
        <p:style>
          <a:lnRef idx="0">
            <a:schemeClr val="accent1"/>
          </a:lnRef>
          <a:fillRef idx="3">
            <a:schemeClr val="accent1"/>
          </a:fillRef>
          <a:effectRef idx="3">
            <a:schemeClr val="accent1"/>
          </a:effectRef>
          <a:fontRef idx="minor">
            <a:schemeClr val="lt1"/>
          </a:fontRef>
        </p:style>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None/>
            </a:pPr>
            <a:r>
              <a:rPr lang="en-US" sz="1800" b="1" i="1" dirty="0">
                <a:solidFill>
                  <a:schemeClr val="accent2">
                    <a:lumMod val="60000"/>
                    <a:lumOff val="40000"/>
                  </a:schemeClr>
                </a:solidFill>
                <a:effectLst/>
                <a:latin typeface="Arial" panose="020B0604020202020204" pitchFamily="34" charset="0"/>
                <a:ea typeface="Times New Roman" panose="02020603050405020304" pitchFamily="18" charset="0"/>
                <a:cs typeface="Times New Roman" panose="02020603050405020304" pitchFamily="18" charset="0"/>
              </a:rPr>
              <a:t>Order Tracking</a:t>
            </a:r>
            <a:endParaRPr lang="en-US" sz="1800" b="1" dirty="0">
              <a:solidFill>
                <a:schemeClr val="accent2">
                  <a:lumMod val="60000"/>
                  <a:lumOff val="40000"/>
                </a:schemeClr>
              </a:solidFill>
              <a:effectLst/>
              <a:latin typeface="Times" panose="02020603050405020304" pitchFamily="18" charset="0"/>
              <a:ea typeface="Times New Roman" panose="02020603050405020304" pitchFamily="18" charset="0"/>
              <a:cs typeface="Times New Roman" panose="02020603050405020304" pitchFamily="18" charset="0"/>
            </a:endParaRPr>
          </a:p>
          <a:p>
            <a:pPr marL="0" indent="0">
              <a:buNone/>
            </a:pPr>
            <a:endParaRPr lang="en-US" sz="1800" b="1" i="1" dirty="0">
              <a:solidFill>
                <a:srgbClr val="000A1E"/>
              </a:solidFill>
              <a:latin typeface="Times" panose="02020603050405020304" pitchFamily="18" charset="0"/>
              <a:ea typeface="Times New Roman" panose="02020603050405020304" pitchFamily="18" charset="0"/>
              <a:cs typeface="Times New Roman" panose="02020603050405020304" pitchFamily="18" charset="0"/>
            </a:endParaRPr>
          </a:p>
        </p:txBody>
      </p:sp>
      <p:sp>
        <p:nvSpPr>
          <p:cNvPr id="18" name="Text Placeholder 20">
            <a:extLst>
              <a:ext uri="{FF2B5EF4-FFF2-40B4-BE49-F238E27FC236}">
                <a16:creationId xmlns:a16="http://schemas.microsoft.com/office/drawing/2014/main" id="{EC00E941-46CE-81C5-45FB-54640D8C81D5}"/>
              </a:ext>
            </a:extLst>
          </p:cNvPr>
          <p:cNvSpPr txBox="1">
            <a:spLocks/>
          </p:cNvSpPr>
          <p:nvPr/>
        </p:nvSpPr>
        <p:spPr>
          <a:xfrm>
            <a:off x="1156604" y="1189581"/>
            <a:ext cx="2827567" cy="355600"/>
          </a:xfrm>
          <a:prstGeom prst="rect">
            <a:avLst/>
          </a:prstGeom>
        </p:spPr>
        <p:style>
          <a:lnRef idx="0">
            <a:schemeClr val="accent1"/>
          </a:lnRef>
          <a:fillRef idx="3">
            <a:schemeClr val="accent1"/>
          </a:fillRef>
          <a:effectRef idx="3">
            <a:schemeClr val="accent1"/>
          </a:effectRef>
          <a:fontRef idx="minor">
            <a:schemeClr val="lt1"/>
          </a:fontRef>
        </p:style>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None/>
            </a:pPr>
            <a:r>
              <a:rPr lang="en-US" sz="1800" b="1" i="1" dirty="0">
                <a:solidFill>
                  <a:schemeClr val="accent2">
                    <a:lumMod val="60000"/>
                    <a:lumOff val="40000"/>
                  </a:schemeClr>
                </a:solidFill>
                <a:latin typeface="Arial" panose="020B0604020202020204" pitchFamily="34" charset="0"/>
                <a:ea typeface="Times New Roman" panose="02020603050405020304" pitchFamily="18" charset="0"/>
                <a:cs typeface="Times New Roman" panose="02020603050405020304" pitchFamily="18" charset="0"/>
              </a:rPr>
              <a:t>Ordering and Checkout</a:t>
            </a:r>
            <a:endParaRPr lang="en-US" sz="1800" b="1" dirty="0">
              <a:solidFill>
                <a:schemeClr val="accent2">
                  <a:lumMod val="60000"/>
                  <a:lumOff val="40000"/>
                </a:schemeClr>
              </a:solidFill>
              <a:effectLst/>
              <a:latin typeface="Times" panose="02020603050405020304" pitchFamily="18" charset="0"/>
              <a:ea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A1AAA366-D939-082D-4091-B6B337986A16}"/>
              </a:ext>
            </a:extLst>
          </p:cNvPr>
          <p:cNvSpPr>
            <a:spLocks noGrp="1"/>
          </p:cNvSpPr>
          <p:nvPr>
            <p:ph type="ftr" sz="quarter" idx="11"/>
          </p:nvPr>
        </p:nvSpPr>
        <p:spPr>
          <a:xfrm>
            <a:off x="3053919" y="6464300"/>
            <a:ext cx="4764520" cy="311150"/>
          </a:xfrm>
        </p:spPr>
        <p:txBody>
          <a:bodyPr/>
          <a:lstStyle/>
          <a:p>
            <a:r>
              <a:rPr lang="en-US" dirty="0"/>
              <a:t>Software Requirements Specification for Grocery Shopping App</a:t>
            </a:r>
          </a:p>
        </p:txBody>
      </p:sp>
    </p:spTree>
    <p:extLst>
      <p:ext uri="{BB962C8B-B14F-4D97-AF65-F5344CB8AC3E}">
        <p14:creationId xmlns:p14="http://schemas.microsoft.com/office/powerpoint/2010/main" val="1051426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623087F1-0A22-4E04-6B3F-B1DDA246A111}"/>
              </a:ext>
            </a:extLst>
          </p:cNvPr>
          <p:cNvSpPr>
            <a:spLocks noGrp="1"/>
          </p:cNvSpPr>
          <p:nvPr>
            <p:ph type="dt" sz="half" idx="10"/>
          </p:nvPr>
        </p:nvSpPr>
        <p:spPr/>
        <p:txBody>
          <a:bodyPr/>
          <a:lstStyle/>
          <a:p>
            <a:r>
              <a:rPr lang="en-US" dirty="0"/>
              <a:t>2023</a:t>
            </a:r>
          </a:p>
        </p:txBody>
      </p:sp>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a:lstStyle/>
          <a:p>
            <a:fld id="{58FB4751-880F-D840-AAA9-3A15815CC996}" type="slidenum">
              <a:rPr lang="en-US" smtClean="0"/>
              <a:t>9</a:t>
            </a:fld>
            <a:endParaRPr lang="en-US" dirty="0"/>
          </a:p>
        </p:txBody>
      </p:sp>
      <p:sp>
        <p:nvSpPr>
          <p:cNvPr id="2" name="Title 76">
            <a:extLst>
              <a:ext uri="{FF2B5EF4-FFF2-40B4-BE49-F238E27FC236}">
                <a16:creationId xmlns:a16="http://schemas.microsoft.com/office/drawing/2014/main" id="{70040003-1BF2-1E9E-9C47-8F4AF22F5542}"/>
              </a:ext>
            </a:extLst>
          </p:cNvPr>
          <p:cNvSpPr txBox="1">
            <a:spLocks/>
          </p:cNvSpPr>
          <p:nvPr/>
        </p:nvSpPr>
        <p:spPr>
          <a:xfrm>
            <a:off x="2696156" y="82550"/>
            <a:ext cx="5429190" cy="8216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r>
              <a:rPr lang="en-US" sz="3200" i="1" dirty="0">
                <a:solidFill>
                  <a:schemeClr val="accent2">
                    <a:lumMod val="60000"/>
                    <a:lumOff val="40000"/>
                  </a:schemeClr>
                </a:solidFill>
                <a:effectLst>
                  <a:outerShdw blurRad="38100" dist="38100" dir="2700000" algn="tl">
                    <a:srgbClr val="000000">
                      <a:alpha val="43137"/>
                    </a:srgbClr>
                  </a:outerShdw>
                </a:effectLst>
                <a:latin typeface="Arial Black" panose="020B0A04020102020204" pitchFamily="34" charset="0"/>
                <a:ea typeface="Times New Roman" panose="02020603050405020304" pitchFamily="18" charset="0"/>
                <a:cs typeface="Times New Roman" panose="02020603050405020304" pitchFamily="18" charset="0"/>
              </a:rPr>
              <a:t>Admin App Functions</a:t>
            </a:r>
            <a:endParaRPr lang="en-US" sz="3200" dirty="0">
              <a:solidFill>
                <a:schemeClr val="accent2">
                  <a:lumMod val="60000"/>
                  <a:lumOff val="40000"/>
                </a:schemeClr>
              </a:solidFill>
              <a:effectLst>
                <a:outerShdw blurRad="38100" dist="38100" dir="2700000" algn="tl">
                  <a:srgbClr val="000000">
                    <a:alpha val="43137"/>
                  </a:srgbClr>
                </a:outerShdw>
              </a:effectLst>
              <a:latin typeface="Arial Black" panose="020B0A04020102020204" pitchFamily="34" charset="0"/>
              <a:ea typeface="Times New Roman" panose="02020603050405020304" pitchFamily="18" charset="0"/>
              <a:cs typeface="Times New Roman" panose="02020603050405020304" pitchFamily="18" charset="0"/>
            </a:endParaRPr>
          </a:p>
        </p:txBody>
      </p:sp>
      <p:sp>
        <p:nvSpPr>
          <p:cNvPr id="12" name="Text Placeholder 21">
            <a:extLst>
              <a:ext uri="{FF2B5EF4-FFF2-40B4-BE49-F238E27FC236}">
                <a16:creationId xmlns:a16="http://schemas.microsoft.com/office/drawing/2014/main" id="{EDE10D6A-AE66-40DA-79BC-1E182DBFE05A}"/>
              </a:ext>
            </a:extLst>
          </p:cNvPr>
          <p:cNvSpPr txBox="1">
            <a:spLocks/>
          </p:cNvSpPr>
          <p:nvPr/>
        </p:nvSpPr>
        <p:spPr>
          <a:xfrm>
            <a:off x="0" y="1925863"/>
            <a:ext cx="2458720" cy="442192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Dashboard is like the homepage of admin’s site.</a:t>
            </a:r>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Since they are responsible for the management of many information the dashboards consist of stores, items, users and orders.</a:t>
            </a:r>
          </a:p>
        </p:txBody>
      </p:sp>
      <p:sp>
        <p:nvSpPr>
          <p:cNvPr id="15" name="TextBox 14">
            <a:extLst>
              <a:ext uri="{FF2B5EF4-FFF2-40B4-BE49-F238E27FC236}">
                <a16:creationId xmlns:a16="http://schemas.microsoft.com/office/drawing/2014/main" id="{89611805-DAE8-1021-56CD-D6372A66CCE6}"/>
              </a:ext>
            </a:extLst>
          </p:cNvPr>
          <p:cNvSpPr txBox="1"/>
          <p:nvPr/>
        </p:nvSpPr>
        <p:spPr>
          <a:xfrm>
            <a:off x="6507057" y="1925863"/>
            <a:ext cx="2565824" cy="3170099"/>
          </a:xfrm>
          <a:prstGeom prst="rect">
            <a:avLst/>
          </a:prstGeom>
          <a:noFill/>
        </p:spPr>
        <p:txBody>
          <a:bodyPr wrap="square">
            <a:spAutoFit/>
          </a:bodyPr>
          <a:lstStyle/>
          <a:p>
            <a:pPr marL="285750" indent="-285750">
              <a:buFont typeface="Arial" pitchFamily="34" charset="0"/>
              <a:buChar char="•"/>
            </a:pPr>
            <a:r>
              <a:rPr lang="en-US" sz="2000" dirty="0">
                <a:solidFill>
                  <a:srgbClr val="000000"/>
                </a:solidFill>
                <a:latin typeface="Calibri" panose="020F0502020204030204" pitchFamily="34" charset="0"/>
                <a:ea typeface="Calibri" panose="020F0502020204030204" pitchFamily="34" charset="0"/>
                <a:cs typeface="Calibri" panose="020F0502020204030204" pitchFamily="34" charset="0"/>
              </a:rPr>
              <a:t>Admins should have the ability to add, edit, and delete products and stores.</a:t>
            </a:r>
          </a:p>
          <a:p>
            <a:pPr marL="285750" indent="-285750">
              <a:buFont typeface="Arial" pitchFamily="34" charset="0"/>
              <a:buChar char="•"/>
            </a:pPr>
            <a:r>
              <a:rPr lang="en-US" sz="2000" dirty="0">
                <a:solidFill>
                  <a:srgbClr val="000000"/>
                </a:solidFill>
                <a:latin typeface="Calibri" panose="020F0502020204030204" pitchFamily="34" charset="0"/>
                <a:ea typeface="Calibri" panose="020F0502020204030204" pitchFamily="34" charset="0"/>
                <a:cs typeface="Calibri" panose="020F0502020204030204" pitchFamily="34" charset="0"/>
              </a:rPr>
              <a:t>They can update product details, such as name, description, price, and images.</a:t>
            </a:r>
          </a:p>
        </p:txBody>
      </p:sp>
      <p:sp>
        <p:nvSpPr>
          <p:cNvPr id="16" name="Text Placeholder 6">
            <a:extLst>
              <a:ext uri="{FF2B5EF4-FFF2-40B4-BE49-F238E27FC236}">
                <a16:creationId xmlns:a16="http://schemas.microsoft.com/office/drawing/2014/main" id="{AABB6060-6D0F-C0EE-36F9-218162AF34BD}"/>
              </a:ext>
            </a:extLst>
          </p:cNvPr>
          <p:cNvSpPr txBox="1">
            <a:spLocks/>
          </p:cNvSpPr>
          <p:nvPr/>
        </p:nvSpPr>
        <p:spPr>
          <a:xfrm>
            <a:off x="6098495" y="1235423"/>
            <a:ext cx="3439886" cy="355600"/>
          </a:xfrm>
          <a:prstGeom prst="rect">
            <a:avLst/>
          </a:prstGeom>
        </p:spPr>
        <p:style>
          <a:lnRef idx="0">
            <a:schemeClr val="accent1"/>
          </a:lnRef>
          <a:fillRef idx="3">
            <a:schemeClr val="accent1"/>
          </a:fillRef>
          <a:effectRef idx="3">
            <a:schemeClr val="accent1"/>
          </a:effectRef>
          <a:fontRef idx="minor">
            <a:schemeClr val="lt1"/>
          </a:fontRef>
        </p:style>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None/>
            </a:pPr>
            <a:r>
              <a:rPr lang="en-US" sz="1800" b="1" i="1" dirty="0">
                <a:solidFill>
                  <a:schemeClr val="accent2">
                    <a:lumMod val="60000"/>
                    <a:lumOff val="40000"/>
                  </a:schemeClr>
                </a:solidFill>
                <a:latin typeface="Arial" panose="020B0604020202020204" pitchFamily="34" charset="0"/>
                <a:ea typeface="Times New Roman" panose="02020603050405020304" pitchFamily="18" charset="0"/>
                <a:cs typeface="Times New Roman" panose="02020603050405020304" pitchFamily="18" charset="0"/>
              </a:rPr>
              <a:t>Store &amp; Product</a:t>
            </a:r>
            <a:r>
              <a:rPr lang="en-US" sz="1800" b="1" i="1" dirty="0">
                <a:solidFill>
                  <a:schemeClr val="accent2">
                    <a:lumMod val="60000"/>
                    <a:lumOff val="40000"/>
                  </a:schemeClr>
                </a:solidFill>
                <a:effectLst/>
                <a:latin typeface="Arial" panose="020B0604020202020204" pitchFamily="34" charset="0"/>
                <a:ea typeface="Times New Roman" panose="02020603050405020304" pitchFamily="18" charset="0"/>
                <a:cs typeface="Times New Roman" panose="02020603050405020304" pitchFamily="18" charset="0"/>
              </a:rPr>
              <a:t> Management</a:t>
            </a:r>
            <a:endParaRPr lang="en-US" sz="1800" b="1" dirty="0">
              <a:solidFill>
                <a:schemeClr val="accent2">
                  <a:lumMod val="60000"/>
                  <a:lumOff val="40000"/>
                </a:schemeClr>
              </a:solidFill>
              <a:effectLst/>
              <a:latin typeface="Times" panose="02020603050405020304" pitchFamily="18" charset="0"/>
              <a:ea typeface="Times New Roman" panose="02020603050405020304" pitchFamily="18" charset="0"/>
              <a:cs typeface="Times New Roman" panose="02020603050405020304" pitchFamily="18" charset="0"/>
            </a:endParaRPr>
          </a:p>
          <a:p>
            <a:pPr marL="0" indent="0">
              <a:buNone/>
            </a:pPr>
            <a:endParaRPr lang="en-US" sz="1800" b="1" dirty="0">
              <a:solidFill>
                <a:srgbClr val="000A1E"/>
              </a:solidFill>
              <a:latin typeface="Times" panose="02020603050405020304" pitchFamily="18" charset="0"/>
              <a:ea typeface="Times New Roman" panose="02020603050405020304" pitchFamily="18" charset="0"/>
              <a:cs typeface="Times New Roman" panose="02020603050405020304" pitchFamily="18" charset="0"/>
            </a:endParaRPr>
          </a:p>
          <a:p>
            <a:pPr marL="0" indent="0">
              <a:buNone/>
            </a:pPr>
            <a:endParaRPr lang="en-US" sz="1800" b="1" dirty="0">
              <a:solidFill>
                <a:srgbClr val="000A1E"/>
              </a:solidFill>
              <a:latin typeface="Times" panose="02020603050405020304" pitchFamily="18" charset="0"/>
              <a:ea typeface="Times New Roman" panose="02020603050405020304" pitchFamily="18" charset="0"/>
              <a:cs typeface="Times New Roman" panose="02020603050405020304" pitchFamily="18" charset="0"/>
            </a:endParaRPr>
          </a:p>
          <a:p>
            <a:pPr marL="0" indent="0">
              <a:buNone/>
            </a:pPr>
            <a:endParaRPr lang="en-US" sz="1800" b="1" dirty="0">
              <a:solidFill>
                <a:srgbClr val="000A1E"/>
              </a:solidFill>
              <a:latin typeface="Times" panose="02020603050405020304" pitchFamily="18" charset="0"/>
              <a:ea typeface="Times New Roman" panose="02020603050405020304" pitchFamily="18" charset="0"/>
              <a:cs typeface="Times New Roman" panose="02020603050405020304" pitchFamily="18" charset="0"/>
            </a:endParaRPr>
          </a:p>
          <a:p>
            <a:pPr marL="0" indent="0">
              <a:buNone/>
            </a:pPr>
            <a:endParaRPr lang="en-US" sz="1800" b="1" dirty="0">
              <a:solidFill>
                <a:srgbClr val="000A1E"/>
              </a:solidFill>
              <a:latin typeface="Times" panose="02020603050405020304" pitchFamily="18" charset="0"/>
              <a:ea typeface="Times New Roman" panose="02020603050405020304" pitchFamily="18" charset="0"/>
              <a:cs typeface="Times New Roman" panose="02020603050405020304" pitchFamily="18" charset="0"/>
            </a:endParaRPr>
          </a:p>
        </p:txBody>
      </p:sp>
      <p:sp>
        <p:nvSpPr>
          <p:cNvPr id="17" name="Text Placeholder 26">
            <a:extLst>
              <a:ext uri="{FF2B5EF4-FFF2-40B4-BE49-F238E27FC236}">
                <a16:creationId xmlns:a16="http://schemas.microsoft.com/office/drawing/2014/main" id="{76471F1A-2FA4-A53F-D4A2-3F6E41A4A469}"/>
              </a:ext>
            </a:extLst>
          </p:cNvPr>
          <p:cNvSpPr txBox="1">
            <a:spLocks/>
          </p:cNvSpPr>
          <p:nvPr/>
        </p:nvSpPr>
        <p:spPr>
          <a:xfrm>
            <a:off x="3073625" y="1273010"/>
            <a:ext cx="2615816" cy="339828"/>
          </a:xfrm>
          <a:prstGeom prst="rect">
            <a:avLst/>
          </a:prstGeom>
        </p:spPr>
        <p:style>
          <a:lnRef idx="0">
            <a:schemeClr val="accent1"/>
          </a:lnRef>
          <a:fillRef idx="3">
            <a:schemeClr val="accent1"/>
          </a:fillRef>
          <a:effectRef idx="3">
            <a:schemeClr val="accent1"/>
          </a:effectRef>
          <a:fontRef idx="minor">
            <a:schemeClr val="lt1"/>
          </a:fontRef>
        </p:style>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None/>
            </a:pPr>
            <a:r>
              <a:rPr lang="en-US" sz="1800" b="1" i="1" dirty="0">
                <a:solidFill>
                  <a:schemeClr val="accent2">
                    <a:lumMod val="60000"/>
                    <a:lumOff val="40000"/>
                  </a:schemeClr>
                </a:solidFill>
                <a:effectLst/>
                <a:latin typeface="Arial" panose="020B0604020202020204" pitchFamily="34" charset="0"/>
                <a:ea typeface="Times New Roman" panose="02020603050405020304" pitchFamily="18" charset="0"/>
                <a:cs typeface="Times New Roman" panose="02020603050405020304" pitchFamily="18" charset="0"/>
              </a:rPr>
              <a:t>   User Management</a:t>
            </a:r>
            <a:endParaRPr lang="en-US" sz="1800" b="1" dirty="0">
              <a:solidFill>
                <a:schemeClr val="accent2">
                  <a:lumMod val="60000"/>
                  <a:lumOff val="40000"/>
                </a:schemeClr>
              </a:solidFill>
              <a:effectLst/>
              <a:latin typeface="Times" panose="02020603050405020304" pitchFamily="18" charset="0"/>
              <a:ea typeface="Times New Roman" panose="02020603050405020304" pitchFamily="18" charset="0"/>
              <a:cs typeface="Times New Roman" panose="02020603050405020304" pitchFamily="18" charset="0"/>
            </a:endParaRPr>
          </a:p>
          <a:p>
            <a:pPr marL="0" indent="0">
              <a:buNone/>
            </a:pPr>
            <a:endParaRPr lang="en-US" sz="1800" b="1" i="1" dirty="0">
              <a:solidFill>
                <a:srgbClr val="000A1E"/>
              </a:solidFill>
              <a:latin typeface="Times" panose="02020603050405020304" pitchFamily="18" charset="0"/>
              <a:ea typeface="Times New Roman" panose="02020603050405020304" pitchFamily="18" charset="0"/>
              <a:cs typeface="Times New Roman" panose="02020603050405020304" pitchFamily="18" charset="0"/>
            </a:endParaRPr>
          </a:p>
        </p:txBody>
      </p:sp>
      <p:sp>
        <p:nvSpPr>
          <p:cNvPr id="18" name="Text Placeholder 20">
            <a:extLst>
              <a:ext uri="{FF2B5EF4-FFF2-40B4-BE49-F238E27FC236}">
                <a16:creationId xmlns:a16="http://schemas.microsoft.com/office/drawing/2014/main" id="{EC00E941-46CE-81C5-45FB-54640D8C81D5}"/>
              </a:ext>
            </a:extLst>
          </p:cNvPr>
          <p:cNvSpPr txBox="1">
            <a:spLocks/>
          </p:cNvSpPr>
          <p:nvPr/>
        </p:nvSpPr>
        <p:spPr>
          <a:xfrm>
            <a:off x="84029" y="1235423"/>
            <a:ext cx="1828748" cy="355600"/>
          </a:xfrm>
          <a:prstGeom prst="rect">
            <a:avLst/>
          </a:prstGeom>
        </p:spPr>
        <p:style>
          <a:lnRef idx="0">
            <a:schemeClr val="accent1"/>
          </a:lnRef>
          <a:fillRef idx="3">
            <a:schemeClr val="accent1"/>
          </a:fillRef>
          <a:effectRef idx="3">
            <a:schemeClr val="accent1"/>
          </a:effectRef>
          <a:fontRef idx="minor">
            <a:schemeClr val="lt1"/>
          </a:fontRef>
        </p:style>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None/>
            </a:pPr>
            <a:r>
              <a:rPr lang="en-US" sz="1800" b="1" i="1" dirty="0">
                <a:solidFill>
                  <a:schemeClr val="accent2">
                    <a:lumMod val="60000"/>
                    <a:lumOff val="40000"/>
                  </a:schemeClr>
                </a:solidFill>
                <a:latin typeface="Arial" panose="020B0604020202020204" pitchFamily="34" charset="0"/>
                <a:ea typeface="Times New Roman" panose="02020603050405020304" pitchFamily="18" charset="0"/>
                <a:cs typeface="Times New Roman" panose="02020603050405020304" pitchFamily="18" charset="0"/>
              </a:rPr>
              <a:t>   Dashboard</a:t>
            </a:r>
            <a:endParaRPr lang="en-US" sz="1800" b="1" dirty="0">
              <a:solidFill>
                <a:schemeClr val="accent2">
                  <a:lumMod val="60000"/>
                  <a:lumOff val="40000"/>
                </a:schemeClr>
              </a:solidFill>
              <a:effectLst/>
              <a:latin typeface="Times" panose="02020603050405020304" pitchFamily="18" charset="0"/>
              <a:ea typeface="Times New Roman" panose="02020603050405020304" pitchFamily="18" charset="0"/>
              <a:cs typeface="Times New Roman" panose="02020603050405020304" pitchFamily="18" charset="0"/>
            </a:endParaRPr>
          </a:p>
          <a:p>
            <a:pPr marL="0" indent="0">
              <a:buNone/>
            </a:pPr>
            <a:endParaRPr lang="en-US" sz="1800" b="1" dirty="0">
              <a:solidFill>
                <a:srgbClr val="000A1E"/>
              </a:solidFill>
              <a:latin typeface="Times" panose="02020603050405020304" pitchFamily="18" charset="0"/>
              <a:ea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4E7319F-2D9F-60DE-1C8E-4AEF07574ABE}"/>
              </a:ext>
            </a:extLst>
          </p:cNvPr>
          <p:cNvSpPr txBox="1"/>
          <p:nvPr/>
        </p:nvSpPr>
        <p:spPr>
          <a:xfrm>
            <a:off x="2804160" y="1981608"/>
            <a:ext cx="3291840" cy="1730987"/>
          </a:xfrm>
          <a:prstGeom prst="rect">
            <a:avLst/>
          </a:prstGeom>
          <a:noFill/>
        </p:spPr>
        <p:txBody>
          <a:bodyPr wrap="square">
            <a:spAutoFit/>
          </a:bodyPr>
          <a:lstStyle/>
          <a:p>
            <a:pPr marL="742950" marR="0" indent="-285750">
              <a:lnSpc>
                <a:spcPts val="1425"/>
              </a:lnSpc>
              <a:spcBef>
                <a:spcPts val="0"/>
              </a:spcBef>
              <a:spcAft>
                <a:spcPts val="0"/>
              </a:spcAft>
              <a:buFont typeface="Arial" pitchFamily="34" charset="0"/>
              <a:buChar char="•"/>
            </a:pPr>
            <a:r>
              <a:rPr lang="en-US" sz="2000" dirty="0">
                <a:solidFill>
                  <a:srgbClr val="000000"/>
                </a:solidFill>
                <a:latin typeface="Calibri" panose="020F0502020204030204" pitchFamily="34" charset="0"/>
                <a:ea typeface="Calibri" panose="020F0502020204030204" pitchFamily="34" charset="0"/>
                <a:cs typeface="Calibri" panose="020F0502020204030204" pitchFamily="34" charset="0"/>
              </a:rPr>
              <a:t>Admins should be able to manage user accounts, including creating new accounts, removing accounts, modifying user information, and handling account-related issues.</a:t>
            </a:r>
          </a:p>
        </p:txBody>
      </p:sp>
      <p:sp>
        <p:nvSpPr>
          <p:cNvPr id="3" name="Text Placeholder 6">
            <a:extLst>
              <a:ext uri="{FF2B5EF4-FFF2-40B4-BE49-F238E27FC236}">
                <a16:creationId xmlns:a16="http://schemas.microsoft.com/office/drawing/2014/main" id="{838E608E-4A4B-D104-E443-E98FD240A70D}"/>
              </a:ext>
            </a:extLst>
          </p:cNvPr>
          <p:cNvSpPr txBox="1">
            <a:spLocks/>
          </p:cNvSpPr>
          <p:nvPr/>
        </p:nvSpPr>
        <p:spPr>
          <a:xfrm>
            <a:off x="9730853" y="1235423"/>
            <a:ext cx="2377118" cy="402771"/>
          </a:xfrm>
          <a:prstGeom prst="rect">
            <a:avLst/>
          </a:prstGeom>
        </p:spPr>
        <p:style>
          <a:lnRef idx="0">
            <a:schemeClr val="accent1"/>
          </a:lnRef>
          <a:fillRef idx="3">
            <a:schemeClr val="accent1"/>
          </a:fillRef>
          <a:effectRef idx="3">
            <a:schemeClr val="accent1"/>
          </a:effectRef>
          <a:fontRef idx="minor">
            <a:schemeClr val="lt1"/>
          </a:fontRef>
        </p:style>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None/>
            </a:pPr>
            <a:r>
              <a:rPr lang="en-US" sz="1800" b="1" i="1" dirty="0">
                <a:solidFill>
                  <a:schemeClr val="accent2">
                    <a:lumMod val="60000"/>
                    <a:lumOff val="40000"/>
                  </a:schemeClr>
                </a:solidFill>
                <a:effectLst/>
                <a:latin typeface="Arial" panose="020B0604020202020204" pitchFamily="34" charset="0"/>
                <a:ea typeface="Times New Roman" panose="02020603050405020304" pitchFamily="18" charset="0"/>
                <a:cs typeface="Times New Roman" panose="02020603050405020304" pitchFamily="18" charset="0"/>
              </a:rPr>
              <a:t> Order Management</a:t>
            </a:r>
            <a:endParaRPr lang="en-US" sz="1800" b="1" dirty="0">
              <a:solidFill>
                <a:schemeClr val="accent2">
                  <a:lumMod val="60000"/>
                  <a:lumOff val="40000"/>
                </a:schemeClr>
              </a:solidFill>
              <a:effectLst/>
              <a:latin typeface="Times" panose="02020603050405020304" pitchFamily="18" charset="0"/>
              <a:ea typeface="Times New Roman" panose="02020603050405020304" pitchFamily="18" charset="0"/>
              <a:cs typeface="Times New Roman" panose="02020603050405020304" pitchFamily="18" charset="0"/>
            </a:endParaRPr>
          </a:p>
          <a:p>
            <a:pPr marL="0" indent="0">
              <a:buNone/>
            </a:pPr>
            <a:endParaRPr lang="en-US" sz="1800" b="1" dirty="0">
              <a:solidFill>
                <a:srgbClr val="000A1E"/>
              </a:solidFill>
              <a:latin typeface="Times" panose="02020603050405020304" pitchFamily="18" charset="0"/>
              <a:ea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01113397-C758-9662-9D5B-ACA56F6B2DCB}"/>
              </a:ext>
            </a:extLst>
          </p:cNvPr>
          <p:cNvSpPr txBox="1"/>
          <p:nvPr/>
        </p:nvSpPr>
        <p:spPr>
          <a:xfrm>
            <a:off x="9237306" y="1971300"/>
            <a:ext cx="3048922" cy="2554545"/>
          </a:xfrm>
          <a:prstGeom prst="rect">
            <a:avLst/>
          </a:prstGeom>
          <a:noFill/>
        </p:spPr>
        <p:txBody>
          <a:bodyPr wrap="square">
            <a:spAutoFit/>
          </a:bodyPr>
          <a:lstStyle/>
          <a:p>
            <a:pPr marL="285750" indent="-285750">
              <a:buFont typeface="Arial" pitchFamily="34" charset="0"/>
              <a:buChar char="•"/>
            </a:pPr>
            <a:r>
              <a:rPr lang="en-US" sz="2000" dirty="0">
                <a:solidFill>
                  <a:srgbClr val="000000"/>
                </a:solidFill>
                <a:latin typeface="Calibri" panose="020F0502020204030204" pitchFamily="34" charset="0"/>
                <a:ea typeface="Calibri" panose="020F0502020204030204" pitchFamily="34" charset="0"/>
                <a:cs typeface="Calibri" panose="020F0502020204030204" pitchFamily="34" charset="0"/>
              </a:rPr>
              <a:t>Admins should have access to view and manage customer orders.</a:t>
            </a:r>
          </a:p>
          <a:p>
            <a:pPr marL="285750" indent="-285750">
              <a:buFont typeface="Arial" pitchFamily="34" charset="0"/>
              <a:buChar char="•"/>
            </a:pPr>
            <a:r>
              <a:rPr lang="en-US" sz="2000" dirty="0">
                <a:solidFill>
                  <a:srgbClr val="000000"/>
                </a:solidFill>
                <a:latin typeface="Calibri" panose="020F0502020204030204" pitchFamily="34" charset="0"/>
                <a:ea typeface="Calibri" panose="020F0502020204030204" pitchFamily="34" charset="0"/>
                <a:cs typeface="Calibri" panose="020F0502020204030204" pitchFamily="34" charset="0"/>
              </a:rPr>
              <a:t>They can process orders, update order status and handle order cancellations</a:t>
            </a:r>
            <a:r>
              <a:rPr lang="en-US" sz="2000" dirty="0"/>
              <a:t>.</a:t>
            </a:r>
          </a:p>
        </p:txBody>
      </p:sp>
      <p:sp>
        <p:nvSpPr>
          <p:cNvPr id="6" name="Footer Placeholder 2">
            <a:extLst>
              <a:ext uri="{FF2B5EF4-FFF2-40B4-BE49-F238E27FC236}">
                <a16:creationId xmlns:a16="http://schemas.microsoft.com/office/drawing/2014/main" id="{78A6E6FC-7484-2445-BBA6-1CF0A5CC97F8}"/>
              </a:ext>
            </a:extLst>
          </p:cNvPr>
          <p:cNvSpPr>
            <a:spLocks noGrp="1"/>
          </p:cNvSpPr>
          <p:nvPr>
            <p:ph type="ftr" sz="quarter" idx="11"/>
          </p:nvPr>
        </p:nvSpPr>
        <p:spPr>
          <a:xfrm>
            <a:off x="3073625" y="6464300"/>
            <a:ext cx="4744813" cy="311150"/>
          </a:xfrm>
        </p:spPr>
        <p:txBody>
          <a:bodyPr/>
          <a:lstStyle/>
          <a:p>
            <a:r>
              <a:rPr lang="en-US" dirty="0"/>
              <a:t>Software Requirements Specification for Grocery Shopping App</a:t>
            </a:r>
          </a:p>
        </p:txBody>
      </p:sp>
    </p:spTree>
    <p:extLst>
      <p:ext uri="{BB962C8B-B14F-4D97-AF65-F5344CB8AC3E}">
        <p14:creationId xmlns:p14="http://schemas.microsoft.com/office/powerpoint/2010/main" val="861260848"/>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_Organic_Presentation_Win32_SW_v10.potx" id="{6F7A4518-677F-49D0-AD76-8F0F7DEFB1E5}"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{81F89B5D-15C7-42EE-A484-DA74CA98C748}tf11964407_win32</Template>
  <TotalTime>457</TotalTime>
  <Words>1592</Words>
  <Application>Microsoft Office PowerPoint</Application>
  <PresentationFormat>Widescreen</PresentationFormat>
  <Paragraphs>160</Paragraphs>
  <Slides>22</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Algerian</vt:lpstr>
      <vt:lpstr>Arial</vt:lpstr>
      <vt:lpstr>Arial Black</vt:lpstr>
      <vt:lpstr>Calibri</vt:lpstr>
      <vt:lpstr>Courier New</vt:lpstr>
      <vt:lpstr>Gill Sans Nova</vt:lpstr>
      <vt:lpstr>Gill Sans Nova Light</vt:lpstr>
      <vt:lpstr>Sagona Book</vt:lpstr>
      <vt:lpstr>Times</vt:lpstr>
      <vt:lpstr>Times New Roman</vt:lpstr>
      <vt:lpstr>Office Theme</vt:lpstr>
      <vt:lpstr>GROCERY SHOPPing APP</vt:lpstr>
      <vt:lpstr>TABLE OF CONTENTS</vt:lpstr>
      <vt:lpstr>Introduction</vt:lpstr>
      <vt:lpstr>Intended audience</vt:lpstr>
      <vt:lpstr>Software process Model</vt:lpstr>
      <vt:lpstr>Customer and Admin App Functions</vt:lpstr>
      <vt:lpstr>PowerPoint Presentation</vt:lpstr>
      <vt:lpstr>PowerPoint Presentation</vt:lpstr>
      <vt:lpstr>PowerPoint Presentation</vt:lpstr>
      <vt:lpstr>Functional and  non-functional requirenment</vt:lpstr>
      <vt:lpstr>  Customer Functional Requirements </vt:lpstr>
      <vt:lpstr>PowerPoint Presentation</vt:lpstr>
      <vt:lpstr>PowerPoint Presentation</vt:lpstr>
      <vt:lpstr>PowerPoint Presentation</vt:lpstr>
      <vt:lpstr>Admin Functional Requirements</vt:lpstr>
      <vt:lpstr> Application non - Functional Requirements</vt:lpstr>
      <vt:lpstr>Design and Implementation Constraints </vt:lpstr>
      <vt:lpstr>User Interfaces </vt:lpstr>
      <vt:lpstr>PowerPoint Presentation</vt:lpstr>
      <vt:lpstr>PowerPoint Presentation</vt:lpstr>
      <vt:lpstr>Software Interfaces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Megan Tepshi</dc:creator>
  <cp:lastModifiedBy>Megan Tepshi</cp:lastModifiedBy>
  <cp:revision>13</cp:revision>
  <dcterms:created xsi:type="dcterms:W3CDTF">2023-06-01T10:29:30Z</dcterms:created>
  <dcterms:modified xsi:type="dcterms:W3CDTF">2023-06-02T23:37:39Z</dcterms:modified>
</cp:coreProperties>
</file>