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5" r:id="rId6"/>
    <p:sldId id="269" r:id="rId7"/>
    <p:sldId id="267" r:id="rId8"/>
    <p:sldId id="259" r:id="rId9"/>
    <p:sldId id="268" r:id="rId10"/>
    <p:sldId id="260" r:id="rId11"/>
    <p:sldId id="266" r:id="rId12"/>
    <p:sldId id="261" r:id="rId13"/>
    <p:sldId id="270" r:id="rId14"/>
    <p:sldId id="277" r:id="rId15"/>
    <p:sldId id="271" r:id="rId16"/>
    <p:sldId id="278" r:id="rId17"/>
    <p:sldId id="272" r:id="rId18"/>
    <p:sldId id="279" r:id="rId19"/>
    <p:sldId id="273" r:id="rId20"/>
    <p:sldId id="275" r:id="rId21"/>
    <p:sldId id="280" r:id="rId22"/>
    <p:sldId id="274" r:id="rId23"/>
    <p:sldId id="276" r:id="rId24"/>
    <p:sldId id="262" r:id="rId25"/>
    <p:sldId id="263" r:id="rId26"/>
    <p:sldId id="281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6069634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Customer Segmentation - </a:t>
            </a:r>
            <a:r>
              <a:rPr dirty="0" smtClean="0"/>
              <a:t>Data </a:t>
            </a:r>
            <a:r>
              <a:rPr dirty="0"/>
              <a:t>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899" y="3740564"/>
            <a:ext cx="6249600" cy="36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US" dirty="0" smtClean="0"/>
              <a:t>Presented by KATUMBA ERIA SOLOMON</a:t>
            </a:r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7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400" dirty="0" smtClean="0"/>
              <a:t>In the analysis on the original merged demographic and transactional datasets, I used the </a:t>
            </a:r>
            <a:r>
              <a:rPr lang="en-US" sz="1400" i="1" dirty="0" smtClean="0"/>
              <a:t>k-means </a:t>
            </a:r>
            <a:r>
              <a:rPr lang="en-US" sz="1400" dirty="0" smtClean="0"/>
              <a:t>algorithm to segment customers by value, value per transaction and transaction count as broken down below: </a:t>
            </a:r>
            <a:r>
              <a:rPr lang="en-US" sz="1400" b="0" dirty="0" smtClean="0"/>
              <a:t>The link to my detailed analysis can be found in the appendix</a:t>
            </a:r>
            <a:endParaRPr sz="1400" dirty="0"/>
          </a:p>
        </p:txBody>
      </p:sp>
      <p:sp>
        <p:nvSpPr>
          <p:cNvPr id="142" name="Shape 91"/>
          <p:cNvSpPr/>
          <p:nvPr/>
        </p:nvSpPr>
        <p:spPr>
          <a:xfrm>
            <a:off x="205025" y="1877971"/>
            <a:ext cx="4134600" cy="4436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sz="16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291" y="2099810"/>
            <a:ext cx="8551817" cy="16004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It begins with grouping the transaction data by customer_id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Obtaining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value per transaction, standardizing and normalizing the resultant dataset.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Applying silhouette and elbow</a:t>
            </a:r>
            <a:r>
              <a:rPr lang="en-US" dirty="0" smtClean="0"/>
              <a:t> methods on the standardized data suggested that 5 clusters where the best for the</a:t>
            </a:r>
            <a:r>
              <a:rPr lang="en-US" baseline="0" dirty="0" smtClean="0"/>
              <a:t> </a:t>
            </a:r>
            <a:r>
              <a:rPr lang="en-US" i="1" baseline="0" dirty="0" smtClean="0"/>
              <a:t>k-means algorithm. </a:t>
            </a:r>
            <a:r>
              <a:rPr lang="en-US" baseline="0" dirty="0" smtClean="0"/>
              <a:t>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elbow inertia</a:t>
            </a:r>
            <a:r>
              <a:rPr lang="en-US" dirty="0" smtClean="0"/>
              <a:t> and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distortion values and silhouette coefficients are in the appendix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aseline="0" dirty="0" smtClean="0"/>
              <a:t>The </a:t>
            </a:r>
            <a:r>
              <a:rPr lang="en-US" i="1" baseline="0" dirty="0" smtClean="0"/>
              <a:t>k-means </a:t>
            </a:r>
            <a:r>
              <a:rPr lang="en-US" baseline="0" dirty="0" smtClean="0"/>
              <a:t>clustering model construction</a:t>
            </a:r>
            <a:r>
              <a:rPr lang="en-US" dirty="0" smtClean="0"/>
              <a:t> follows and after grouping by cluster number and aggregating the fields by sums, the figure in the next slide is obtained.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2" name="Shape 91"/>
          <p:cNvSpPr/>
          <p:nvPr/>
        </p:nvSpPr>
        <p:spPr>
          <a:xfrm>
            <a:off x="100522" y="1223487"/>
            <a:ext cx="4134600" cy="230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Segment 3 has the highest value for every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segment therefore contains the most valuable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customer_ids of the high_value customers will be used to obtain their demographic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endParaRPr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25" y="1223487"/>
            <a:ext cx="4250165" cy="295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58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Age Group 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2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Youth (16-33)</a:t>
            </a:r>
          </a:p>
          <a:p>
            <a:r>
              <a:rPr lang="en-US" dirty="0"/>
              <a:t>Middle age customers (34-51)</a:t>
            </a:r>
          </a:p>
          <a:p>
            <a:r>
              <a:rPr lang="en-US" dirty="0"/>
              <a:t>Seniors (52-69)</a:t>
            </a:r>
          </a:p>
          <a:p>
            <a:r>
              <a:rPr lang="en-US" dirty="0"/>
              <a:t>Elderly (70-onwards)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341120"/>
            <a:ext cx="782427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graph below shows distribution of high_value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205025" y="1341120"/>
            <a:ext cx="782427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graph below shows distribution of high_value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</a:t>
            </a:r>
            <a:r>
              <a:rPr lang="en-US" dirty="0" err="1" smtClean="0"/>
              <a:t>Wealth_Segment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943589"/>
            <a:ext cx="7916092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06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</a:t>
            </a:r>
            <a:r>
              <a:rPr lang="en-US" dirty="0" err="1" smtClean="0"/>
              <a:t>Wealth_Segment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5" y="943589"/>
            <a:ext cx="7916092" cy="39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7061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7" y="852149"/>
            <a:ext cx="8011200" cy="40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990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State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97" y="852149"/>
            <a:ext cx="8011200" cy="40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399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Job Industry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80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Job Industry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980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5157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Analyzing demographics of high_value customers: Gender 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030333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2028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as the graphs above show: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673" y="1750423"/>
            <a:ext cx="8020595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Age: </a:t>
            </a:r>
            <a:r>
              <a:rPr lang="en-US" dirty="0"/>
              <a:t>Middle age people (34-51), are also a big revenue source among all age groups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Wealth Segment</a:t>
            </a:r>
            <a:r>
              <a:rPr lang="en-US" dirty="0" smtClean="0"/>
              <a:t>: Among all 3 wealth segments, mass </a:t>
            </a:r>
            <a:r>
              <a:rPr lang="en-US" dirty="0"/>
              <a:t>customers are your biggest revenue </a:t>
            </a:r>
            <a:r>
              <a:rPr lang="en-US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Job Industry</a:t>
            </a:r>
            <a:r>
              <a:rPr lang="en-US" dirty="0" smtClean="0"/>
              <a:t>: Financial </a:t>
            </a:r>
            <a:r>
              <a:rPr lang="en-US" dirty="0"/>
              <a:t>services, manufacturing and health are the top job industries </a:t>
            </a:r>
            <a:r>
              <a:rPr lang="en-US" dirty="0" smtClean="0"/>
              <a:t>with the highest bike related purchases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Home State</a:t>
            </a:r>
            <a:r>
              <a:rPr lang="en-US" dirty="0" smtClean="0"/>
              <a:t>: Customers from NSW clearly purchased the most bike related items in the last 3 years compared to the rest.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Gender:</a:t>
            </a:r>
            <a:r>
              <a:rPr lang="en-US" dirty="0" smtClean="0"/>
              <a:t> Females purchase slightly more than Males 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415157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err="1" smtClean="0"/>
              <a:t>Reccomendation</a:t>
            </a:r>
            <a:r>
              <a:rPr lang="en-US" dirty="0" err="1"/>
              <a:t>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457" y="2009091"/>
            <a:ext cx="3744686" cy="24964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findings from the analysis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09329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Interpretation</a:t>
            </a:r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25" y="1236617"/>
            <a:ext cx="806811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Below are</a:t>
            </a:r>
            <a:r>
              <a:rPr kumimoji="0" lang="en-US" sz="1400" b="1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the recommendation from the analysis: </a:t>
            </a:r>
            <a:endParaRPr kumimoji="0" 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734" y="1672046"/>
            <a:ext cx="7946198" cy="14927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marketers at Sprocket should target the following groups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for maximum sales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: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 from Financial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services, Manufacturing and Health industries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Customers from NSW (New South Wales)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Customers</a:t>
            </a:r>
            <a:r>
              <a:rPr kumimoji="0" lang="en-US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in the </a:t>
            </a:r>
            <a:r>
              <a:rPr lang="en-US" dirty="0" smtClean="0"/>
              <a:t>Middle </a:t>
            </a:r>
            <a:r>
              <a:rPr lang="en-US" dirty="0"/>
              <a:t>age </a:t>
            </a:r>
            <a:r>
              <a:rPr lang="en-US" dirty="0" smtClean="0"/>
              <a:t>group(34-51)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Customers from the ‘mass customer’ wealth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959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0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 smtClean="0"/>
              <a:t>K-means model development in python</a:t>
            </a:r>
            <a:endParaRPr i="1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33" y="1486236"/>
            <a:ext cx="7925906" cy="2972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0" y="820525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i="1" dirty="0" smtClean="0"/>
              <a:t>Link to full project notebooks</a:t>
            </a:r>
            <a:endParaRPr i="1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594" y="1576251"/>
            <a:ext cx="712361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dirty="0"/>
              <a:t>https://github.com/EriaKatumba/KPMG-Virtual-Intership-Module-2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9806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149366" y="916322"/>
            <a:ext cx="8565600" cy="3086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preprocessing tasks involved: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all records of deceased customers, all cancelled transaction data, all 4 nulls in state field, all nulls in DOB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the 5 unnamed fields in the transactional dataset. I also request explanations about these fields plus the tenure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the default field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/>
              <a:t>F</a:t>
            </a:r>
            <a:r>
              <a:rPr lang="en-US" sz="1600" b="0" dirty="0" smtClean="0"/>
              <a:t>ixing the gender column values to have only Male, Female, Unspecified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Fixing the state field to have only NSW, QLD, and VIC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Dropping records with customer_ids greater than 3500 from transaction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Address, country, postcode and date of first purchase dropped </a:t>
            </a:r>
            <a:endParaRPr sz="1600" b="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Data Transformation and Feature Selection</a:t>
            </a:r>
            <a:endParaRPr dirty="0"/>
          </a:p>
        </p:txBody>
      </p:sp>
      <p:sp>
        <p:nvSpPr>
          <p:cNvPr id="123" name="Shape 72"/>
          <p:cNvSpPr/>
          <p:nvPr/>
        </p:nvSpPr>
        <p:spPr>
          <a:xfrm>
            <a:off x="149366" y="916322"/>
            <a:ext cx="8565600" cy="25206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Data Transformation tasks involved: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Obtained age field from DOB using Datetimeindex function and subtracting the resultant year value from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Performed binning of age to obtain the </a:t>
            </a:r>
            <a:r>
              <a:rPr lang="en-US" sz="1600" b="0" dirty="0" err="1" smtClean="0"/>
              <a:t>age_bins</a:t>
            </a:r>
            <a:r>
              <a:rPr lang="en-US" sz="1600" b="0" dirty="0" smtClean="0"/>
              <a:t> field with groups [young (16-33), middle age (34-51) ,seniors(52-69), elderly(70 onwards)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Obtained profit field in the transactions dataset by subtracting </a:t>
            </a:r>
            <a:r>
              <a:rPr lang="en-US" sz="1600" b="0" dirty="0" err="1" smtClean="0"/>
              <a:t>standard_cost</a:t>
            </a:r>
            <a:r>
              <a:rPr lang="en-US" sz="1600" b="0" dirty="0" smtClean="0"/>
              <a:t> from </a:t>
            </a:r>
            <a:r>
              <a:rPr lang="en-US" sz="1600" b="0" dirty="0" err="1" smtClean="0"/>
              <a:t>list_price</a:t>
            </a:r>
            <a:endParaRPr lang="en-US" sz="16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0" dirty="0" smtClean="0"/>
              <a:t>Merged the transformed and clean demographics and transaction datasets</a:t>
            </a:r>
            <a:endParaRPr sz="1600" b="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  <p:extLst>
      <p:ext uri="{BB962C8B-B14F-4D97-AF65-F5344CB8AC3E}">
        <p14:creationId xmlns:p14="http://schemas.microsoft.com/office/powerpoint/2010/main" val="28973506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Gender Distribution (New Customers)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graph shows gender distributions in the new customer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Slightly more females than males, and very few of unspecified gender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63" y="1706532"/>
            <a:ext cx="5016137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537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Age Distribution (New Customers)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This graph shows age distributions in the new customer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Youth (16-33)</a:t>
            </a:r>
          </a:p>
          <a:p>
            <a:r>
              <a:rPr lang="en-US" dirty="0" smtClean="0"/>
              <a:t>Middle age customers (34-51)</a:t>
            </a:r>
          </a:p>
          <a:p>
            <a:r>
              <a:rPr lang="en-US" dirty="0" smtClean="0"/>
              <a:t>Seniors (52-69)</a:t>
            </a:r>
          </a:p>
          <a:p>
            <a:r>
              <a:rPr lang="en-US" dirty="0" smtClean="0"/>
              <a:t>Elderly (70-onwards)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69" y="1950718"/>
            <a:ext cx="4678288" cy="28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177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Wealth Segments Distribution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Exploring Wealth segments in the new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Mass customers dominate the dataset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050" y="1898469"/>
            <a:ext cx="4275636" cy="285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4538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State Distribution in new dataset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Exploring customer state in the new dataset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NSW customers dominate the dataset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91" y="1854578"/>
            <a:ext cx="4628334" cy="308555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Data </a:t>
            </a:r>
            <a:r>
              <a:rPr dirty="0" smtClean="0"/>
              <a:t>Exploration</a:t>
            </a:r>
            <a:r>
              <a:rPr lang="en-US" dirty="0" smtClean="0"/>
              <a:t>: Job industry Distribution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117939" y="860360"/>
            <a:ext cx="8565600" cy="750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dirty="0" smtClean="0"/>
              <a:t>Exploring customer job industry in the new dataset: </a:t>
            </a:r>
            <a:r>
              <a:rPr lang="en-US" sz="1600" b="0" dirty="0" smtClean="0"/>
              <a:t>Customers from</a:t>
            </a:r>
            <a:r>
              <a:rPr lang="en-US" sz="1600" dirty="0" smtClean="0"/>
              <a:t> </a:t>
            </a:r>
            <a:r>
              <a:rPr lang="en-US" sz="1600" b="0" dirty="0" smtClean="0"/>
              <a:t>Manufacturing, Financial services and Health industries dominate the new dataset</a:t>
            </a:r>
            <a:r>
              <a:rPr lang="en-US" sz="1600" dirty="0" smtClean="0"/>
              <a:t> </a:t>
            </a:r>
            <a:endParaRPr sz="16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991" y="1779005"/>
            <a:ext cx="11179632" cy="279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9571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1625</Words>
  <Application>Microsoft Office PowerPoint</Application>
  <PresentationFormat>On-screen Show (16:9)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ERIA</dc:creator>
  <cp:lastModifiedBy>Katumba Eria Solomon</cp:lastModifiedBy>
  <cp:revision>155</cp:revision>
  <dcterms:modified xsi:type="dcterms:W3CDTF">2022-03-26T15:02:27Z</dcterms:modified>
</cp:coreProperties>
</file>