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17_BBBCBBFC.xml" ContentType="application/vnd.ms-powerpoint.comments+xml"/>
  <Override PartName="/ppt/notesSlides/notesSlide6.xml" ContentType="application/vnd.openxmlformats-officedocument.presentationml.notesSlide+xml"/>
  <Override PartName="/ppt/comments/modernComment_119_9230FDA4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1A_5AC16963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8" r:id="rId6"/>
    <p:sldId id="262" r:id="rId7"/>
    <p:sldId id="280" r:id="rId8"/>
    <p:sldId id="279" r:id="rId9"/>
    <p:sldId id="281" r:id="rId10"/>
    <p:sldId id="283" r:id="rId11"/>
    <p:sldId id="282" r:id="rId12"/>
    <p:sldId id="285" r:id="rId13"/>
    <p:sldId id="284" r:id="rId14"/>
    <p:sldId id="273" r:id="rId15"/>
  </p:sldIdLst>
  <p:sldSz cx="18288000" cy="10287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Paytone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E8F7B4-D975-25EC-B3AC-C8F6BF670DC4}" name="Galus, Nicholas" initials="GN" userId="S::ngalus1@mail.stmarytx.edu::0f4c1d19-23e5-4a07-a533-b736436e03c3" providerId="AD"/>
  <p188:author id="{1491FCEF-4EDD-0FC2-DC07-1CB15A6FB806}" name="Masabo, Marvin" initials="MM" userId="S::mmasabo1@mail.stmarytx.edu::361a8086-4250-46b6-8793-08e9b4160e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modernComment_117_BBBCBB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5190EA-0F38-4B1A-A003-7991498ED787}" authorId="{1491FCEF-4EDD-0FC2-DC07-1CB15A6FB806}" created="2025-09-29T04:03:31.410">
    <pc:sldMkLst xmlns:pc="http://schemas.microsoft.com/office/powerpoint/2013/main/command">
      <pc:docMk/>
      <pc:sldMk cId="3149708284" sldId="279"/>
    </pc:sldMkLst>
    <p188:txBody>
      <a:bodyPr/>
      <a:lstStyle/>
      <a:p>
        <a:r>
          <a:rPr lang="en-US"/>
          <a:t>Video for buzzer and led together</a:t>
        </a:r>
      </a:p>
    </p188:txBody>
  </p188:cm>
</p188:cmLst>
</file>

<file path=ppt/comments/modernComment_119_9230FD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D256E4-CD49-4D08-9064-AE3B75061AFF}" authorId="{1491FCEF-4EDD-0FC2-DC07-1CB15A6FB806}" created="2025-09-29T04:04:05.504">
    <pc:sldMkLst xmlns:pc="http://schemas.microsoft.com/office/powerpoint/2013/main/command">
      <pc:docMk/>
      <pc:sldMk cId="2452684196" sldId="281"/>
    </pc:sldMkLst>
    <p188:txBody>
      <a:bodyPr/>
      <a:lstStyle/>
      <a:p>
        <a:r>
          <a:rPr lang="en-US"/>
          <a:t>video for circuit with buzzer playing famous songs </a:t>
        </a:r>
      </a:p>
    </p188:txBody>
  </p188:cm>
</p188:cmLst>
</file>

<file path=ppt/comments/modernComment_11A_5AC169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406D75-1F0E-43B9-963A-750003ABE0E9}" authorId="{60E8F7B4-D975-25EC-B3AC-C8F6BF670DC4}" created="2025-10-01T15:34:58.9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22624867" sldId="282"/>
      <ac:spMk id="155" creationId="{854507B2-3186-6829-E07B-8F356B0835B6}"/>
    </ac:deMkLst>
    <p188:replyLst>
      <p188:reply id="{D56957E4-54F0-4118-9A76-A2D630F026E4}" authorId="{60E8F7B4-D975-25EC-B3AC-C8F6BF670DC4}" created="2025-10-01T15:35:19.540">
        <p188:txBody>
          <a:bodyPr/>
          <a:lstStyle/>
          <a:p>
            <a:r>
              <a:rPr lang="en-US"/>
              <a:t>still working on it, planning on having qr code by tomorrow morning</a:t>
            </a:r>
          </a:p>
        </p188:txBody>
      </p188:reply>
    </p188:replyLst>
    <p188:txBody>
      <a:bodyPr/>
      <a:lstStyle/>
      <a:p>
        <a:r>
          <a:rPr lang="en-US"/>
          <a:t>this page is for linking to github for code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BAFAAECB-C621-1DB9-E3FE-BC08AC27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4858C336-0D80-D33B-6C3A-5C7BA358B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3BB49B0A-9FCC-BEFF-168D-C544A6254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103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822B420-6089-F392-57FF-196C8434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FE978374-4253-65EC-5C63-CD5F5F3E43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09BB6ADB-E801-2B39-89FF-63A4CB2F5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17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3584E3D-9EE8-7E27-D2F5-2015FD495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6D5CF8AA-EAF7-7913-6D21-B1259956A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85F7E586-E3ED-EC3C-EEBF-59202D336F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18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B177FED0-6F59-9406-87BA-2D9D3CEDC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>
            <a:extLst>
              <a:ext uri="{FF2B5EF4-FFF2-40B4-BE49-F238E27FC236}">
                <a16:creationId xmlns:a16="http://schemas.microsoft.com/office/drawing/2014/main" id="{4F57DF8A-D8E4-DE38-A413-E5B4CEA1E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>
            <a:extLst>
              <a:ext uri="{FF2B5EF4-FFF2-40B4-BE49-F238E27FC236}">
                <a16:creationId xmlns:a16="http://schemas.microsoft.com/office/drawing/2014/main" id="{3C908248-73C5-0C9E-B70B-27F8E1F039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85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655E6C06-FB75-E3E2-22F2-1834B4689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86C2BE1F-06DA-3882-3191-C60E05D72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4515BA5F-4DCA-E570-1C09-CA7B0ED90C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69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4259D78D-8A68-C163-51F1-D46FC22C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A86ADD64-392B-CA30-56A5-5C07A275A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8225471D-E4C3-3CF2-D3C7-AFA604787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88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BBBCBBFC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9230FD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A_5AC1696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167" y="7652680"/>
            <a:ext cx="3633717" cy="47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03800" y="3631750"/>
            <a:ext cx="13622835" cy="16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475" y="-11657525"/>
            <a:ext cx="3600025" cy="142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3039619" y="-1051404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3"/>
          <p:cNvSpPr/>
          <p:nvPr/>
        </p:nvSpPr>
        <p:spPr>
          <a:xfrm rot="10800000" flipH="1">
            <a:off x="-3303437" y="7652673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8439361" y="0"/>
                </a:moveTo>
                <a:lnTo>
                  <a:pt x="0" y="0"/>
                </a:lnTo>
                <a:lnTo>
                  <a:pt x="0" y="6030307"/>
                </a:lnTo>
                <a:lnTo>
                  <a:pt x="8439361" y="6030307"/>
                </a:lnTo>
                <a:lnTo>
                  <a:pt x="843936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/>
          <p:nvPr/>
        </p:nvSpPr>
        <p:spPr>
          <a:xfrm>
            <a:off x="13152076" y="7652673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 extrusionOk="0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" name="Google Shape;90;p13"/>
          <p:cNvSpPr/>
          <p:nvPr/>
        </p:nvSpPr>
        <p:spPr>
          <a:xfrm>
            <a:off x="-3034699" y="-5461944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 extrusionOk="0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3"/>
          <p:cNvSpPr txBox="1"/>
          <p:nvPr/>
        </p:nvSpPr>
        <p:spPr>
          <a:xfrm>
            <a:off x="2359273" y="3046989"/>
            <a:ext cx="13569600" cy="326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8" dirty="0">
                <a:solidFill>
                  <a:srgbClr val="FFCA04"/>
                </a:solidFill>
                <a:latin typeface="Paytone One"/>
                <a:sym typeface="Paytone One"/>
              </a:rPr>
              <a:t>Git/</a:t>
            </a:r>
            <a:r>
              <a:rPr lang="en-US" sz="10618" dirty="0" err="1">
                <a:solidFill>
                  <a:srgbClr val="FFCA04"/>
                </a:solidFill>
                <a:latin typeface="Paytone One"/>
                <a:sym typeface="Paytone One"/>
              </a:rPr>
              <a:t>Github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8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Workshop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>
          <a:extLst>
            <a:ext uri="{FF2B5EF4-FFF2-40B4-BE49-F238E27FC236}">
              <a16:creationId xmlns:a16="http://schemas.microsoft.com/office/drawing/2014/main" id="{A5E5B0F4-F97E-55C9-1608-1CB8C95C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69E57861-43E4-56B6-B1AA-898FB31765D7}"/>
              </a:ext>
            </a:extLst>
          </p:cNvPr>
          <p:cNvSpPr/>
          <p:nvPr/>
        </p:nvSpPr>
        <p:spPr>
          <a:xfrm>
            <a:off x="-3190981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E1BBC9F8-E668-5D77-2AE7-611D460A34C9}"/>
              </a:ext>
            </a:extLst>
          </p:cNvPr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FC78FA72-19D7-F9BA-FB43-AC8D0BA6C860}"/>
              </a:ext>
            </a:extLst>
          </p:cNvPr>
          <p:cNvSpPr/>
          <p:nvPr/>
        </p:nvSpPr>
        <p:spPr>
          <a:xfrm>
            <a:off x="882639" y="2355211"/>
            <a:ext cx="9778432" cy="7396051"/>
          </a:xfrm>
          <a:custGeom>
            <a:avLst/>
            <a:gdLst/>
            <a:ahLst/>
            <a:cxnLst/>
            <a:rect l="l" t="t" r="r" b="b"/>
            <a:pathLst>
              <a:path w="9778432" h="7396051" extrusionOk="0">
                <a:moveTo>
                  <a:pt x="0" y="0"/>
                </a:moveTo>
                <a:lnTo>
                  <a:pt x="9778433" y="0"/>
                </a:lnTo>
                <a:lnTo>
                  <a:pt x="9778433" y="7396050"/>
                </a:lnTo>
                <a:lnTo>
                  <a:pt x="0" y="7396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0B74950E-2C0E-9731-372E-39C1FCD7C378}"/>
              </a:ext>
            </a:extLst>
          </p:cNvPr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AB84D7E9-C3EE-3899-3B26-1FD193412BB6}"/>
              </a:ext>
            </a:extLst>
          </p:cNvPr>
          <p:cNvSpPr txBox="1"/>
          <p:nvPr/>
        </p:nvSpPr>
        <p:spPr>
          <a:xfrm>
            <a:off x="3365857" y="496309"/>
            <a:ext cx="11556286" cy="159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8700" dirty="0">
                <a:solidFill>
                  <a:srgbClr val="FFCA04"/>
                </a:solidFill>
                <a:latin typeface="Paytone One"/>
                <a:sym typeface="Paytone One"/>
              </a:rPr>
              <a:t>STMU IEEE Hub</a:t>
            </a:r>
            <a:endParaRPr dirty="0"/>
          </a:p>
        </p:txBody>
      </p: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2FF9A256-E460-F992-18A2-1A7A5A68B35A}"/>
              </a:ext>
            </a:extLst>
          </p:cNvPr>
          <p:cNvSpPr txBox="1"/>
          <p:nvPr/>
        </p:nvSpPr>
        <p:spPr>
          <a:xfrm>
            <a:off x="3189273" y="2804719"/>
            <a:ext cx="5165166" cy="52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EXAMPLE</a:t>
            </a:r>
            <a:endParaRPr/>
          </a:p>
        </p:txBody>
      </p:sp>
      <p:sp>
        <p:nvSpPr>
          <p:cNvPr id="153" name="Google Shape;153;p18">
            <a:extLst>
              <a:ext uri="{FF2B5EF4-FFF2-40B4-BE49-F238E27FC236}">
                <a16:creationId xmlns:a16="http://schemas.microsoft.com/office/drawing/2014/main" id="{98B70FC8-CC2D-D81A-1E96-3B22D6E8E956}"/>
              </a:ext>
            </a:extLst>
          </p:cNvPr>
          <p:cNvSpPr txBox="1"/>
          <p:nvPr/>
        </p:nvSpPr>
        <p:spPr>
          <a:xfrm>
            <a:off x="12304981" y="2804719"/>
            <a:ext cx="4698085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 dirty="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Steps</a:t>
            </a:r>
            <a:endParaRPr dirty="0"/>
          </a:p>
        </p:txBody>
      </p:sp>
      <p:sp>
        <p:nvSpPr>
          <p:cNvPr id="155" name="Google Shape;155;p18">
            <a:extLst>
              <a:ext uri="{FF2B5EF4-FFF2-40B4-BE49-F238E27FC236}">
                <a16:creationId xmlns:a16="http://schemas.microsoft.com/office/drawing/2014/main" id="{E557804F-A861-F65F-91D1-BB33A95B68A4}"/>
              </a:ext>
            </a:extLst>
          </p:cNvPr>
          <p:cNvSpPr txBox="1"/>
          <p:nvPr/>
        </p:nvSpPr>
        <p:spPr>
          <a:xfrm>
            <a:off x="12304981" y="3534581"/>
            <a:ext cx="44685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1" indent="-457200">
              <a:lnSpc>
                <a:spcPct val="120000"/>
              </a:lnSpc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Scan the QR Code or go to GitHub and search "STMU IEE Hub“</a:t>
            </a:r>
          </a:p>
          <a:p>
            <a:pPr marL="457200" lvl="1" indent="-457200">
              <a:lnSpc>
                <a:spcPct val="120000"/>
              </a:lnSpc>
              <a:buAutoNum type="arabicPeriod"/>
            </a:pPr>
            <a:r>
              <a:rPr lang="en-US" sz="22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Have Fun!!!</a:t>
            </a:r>
          </a:p>
        </p:txBody>
      </p:sp>
      <p:pic>
        <p:nvPicPr>
          <p:cNvPr id="2" name="Picture 1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26433BE8-0967-81AA-D3B4-B9B1152A4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058" y="27622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7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675" y="0"/>
            <a:ext cx="42037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75" y="0"/>
            <a:ext cx="42037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0"/>
          <p:cNvPicPr preferRelativeResize="0"/>
          <p:nvPr/>
        </p:nvPicPr>
        <p:blipFill rotWithShape="1">
          <a:blip r:embed="rId5">
            <a:alphaModFix amt="47000"/>
          </a:blip>
          <a:srcRect t="13163" b="17411"/>
          <a:stretch/>
        </p:blipFill>
        <p:spPr>
          <a:xfrm>
            <a:off x="4196889" y="0"/>
            <a:ext cx="9890787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0"/>
          <p:cNvSpPr txBox="1"/>
          <p:nvPr/>
        </p:nvSpPr>
        <p:spPr>
          <a:xfrm>
            <a:off x="5260240" y="3103311"/>
            <a:ext cx="7767600" cy="3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352" b="0" i="0" u="none" strike="noStrike" cap="none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 amt="60000"/>
          </a:blip>
          <a:srcRect t="7812" b="781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0" y="6475320"/>
            <a:ext cx="5262362" cy="5565960"/>
          </a:xfrm>
          <a:custGeom>
            <a:avLst/>
            <a:gdLst/>
            <a:ahLst/>
            <a:cxnLst/>
            <a:rect l="l" t="t" r="r" b="b"/>
            <a:pathLst>
              <a:path w="5262362" h="5565960" extrusionOk="0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957" y="1201050"/>
            <a:ext cx="10775187" cy="78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14124615" y="-60815"/>
            <a:ext cx="5262362" cy="5565960"/>
          </a:xfrm>
          <a:custGeom>
            <a:avLst/>
            <a:gdLst/>
            <a:ahLst/>
            <a:cxnLst/>
            <a:rect l="l" t="t" r="r" b="b"/>
            <a:pathLst>
              <a:path w="5262362" h="5565960" extrusionOk="0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" name="Google Shape;113;p15"/>
          <p:cNvSpPr txBox="1"/>
          <p:nvPr/>
        </p:nvSpPr>
        <p:spPr>
          <a:xfrm>
            <a:off x="7062734" y="3991407"/>
            <a:ext cx="5722800" cy="519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 dirty="0">
                <a:latin typeface="Lato"/>
                <a:ea typeface="Lato"/>
                <a:cs typeface="Lato"/>
                <a:sym typeface="Lato"/>
              </a:rPr>
              <a:t>What is Git/</a:t>
            </a:r>
            <a:r>
              <a:rPr lang="en-US" sz="3850" dirty="0" err="1">
                <a:latin typeface="Lato"/>
                <a:ea typeface="Lato"/>
                <a:cs typeface="Lato"/>
                <a:sym typeface="Lato"/>
              </a:rPr>
              <a:t>Github</a:t>
            </a:r>
            <a:endParaRPr lang="en-US" sz="3850" dirty="0"/>
          </a:p>
          <a:p>
            <a:pPr marL="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84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Download/Setup</a:t>
            </a:r>
          </a:p>
          <a:p>
            <a:pPr marL="0" marR="0" lvl="1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884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My First Repository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vl="1">
              <a:lnSpc>
                <a:spcPct val="200000"/>
              </a:lnSpc>
            </a:pPr>
            <a:r>
              <a:rPr lang="en-US" sz="3900" dirty="0">
                <a:latin typeface="Lato"/>
                <a:ea typeface="Lato"/>
                <a:cs typeface="Lato"/>
              </a:rPr>
              <a:t>Pull Request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4796112" y="2563171"/>
            <a:ext cx="87099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90" b="0" i="0" u="none" strike="noStrike" cap="none">
                <a:solidFill>
                  <a:srgbClr val="182F70"/>
                </a:solidFill>
                <a:latin typeface="Paytone One"/>
                <a:ea typeface="Paytone One"/>
                <a:cs typeface="Paytone One"/>
                <a:sym typeface="Paytone One"/>
              </a:rPr>
              <a:t>AGENDA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2936804" y="5438438"/>
            <a:ext cx="1138596" cy="1815153"/>
          </a:xfrm>
          <a:custGeom>
            <a:avLst/>
            <a:gdLst/>
            <a:ahLst/>
            <a:cxnLst/>
            <a:rect l="l" t="t" r="r" b="b"/>
            <a:pathLst>
              <a:path w="1138596" h="1815153" extrusionOk="0">
                <a:moveTo>
                  <a:pt x="0" y="0"/>
                </a:moveTo>
                <a:lnTo>
                  <a:pt x="1138597" y="0"/>
                </a:lnTo>
                <a:lnTo>
                  <a:pt x="1138597" y="1815154"/>
                </a:lnTo>
                <a:lnTo>
                  <a:pt x="0" y="1815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6" name="Google Shape;116;p15"/>
          <p:cNvSpPr txBox="1"/>
          <p:nvPr/>
        </p:nvSpPr>
        <p:spPr>
          <a:xfrm>
            <a:off x="5262362" y="4045170"/>
            <a:ext cx="1738800" cy="4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0" i="0" u="none" strike="noStrike" cap="none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01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0" i="0" u="none" strike="noStrike" cap="none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02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0" i="0" u="none" strike="noStrike" cap="none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03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0" i="0" u="none" strike="noStrike" cap="none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14924316" y="-2604781"/>
            <a:ext cx="5762073" cy="4504894"/>
          </a:xfrm>
          <a:custGeom>
            <a:avLst/>
            <a:gdLst/>
            <a:ahLst/>
            <a:cxnLst/>
            <a:rect l="l" t="t" r="r" b="b"/>
            <a:pathLst>
              <a:path w="5762073" h="4504894" extrusionOk="0">
                <a:moveTo>
                  <a:pt x="0" y="0"/>
                </a:moveTo>
                <a:lnTo>
                  <a:pt x="5762073" y="0"/>
                </a:lnTo>
                <a:lnTo>
                  <a:pt x="5762073" y="4504893"/>
                </a:lnTo>
                <a:lnTo>
                  <a:pt x="0" y="4504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0" name="Google Shape;170;p19"/>
          <p:cNvSpPr/>
          <p:nvPr/>
        </p:nvSpPr>
        <p:spPr>
          <a:xfrm>
            <a:off x="-1773896" y="9022260"/>
            <a:ext cx="5762073" cy="4504894"/>
          </a:xfrm>
          <a:custGeom>
            <a:avLst/>
            <a:gdLst/>
            <a:ahLst/>
            <a:cxnLst/>
            <a:rect l="l" t="t" r="r" b="b"/>
            <a:pathLst>
              <a:path w="5762073" h="4504894" extrusionOk="0">
                <a:moveTo>
                  <a:pt x="0" y="0"/>
                </a:moveTo>
                <a:lnTo>
                  <a:pt x="5762073" y="0"/>
                </a:lnTo>
                <a:lnTo>
                  <a:pt x="5762073" y="4504893"/>
                </a:lnTo>
                <a:lnTo>
                  <a:pt x="0" y="4504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481F8-72B9-DCFD-1CCC-44269DF2FABB}"/>
              </a:ext>
            </a:extLst>
          </p:cNvPr>
          <p:cNvSpPr txBox="1"/>
          <p:nvPr/>
        </p:nvSpPr>
        <p:spPr>
          <a:xfrm>
            <a:off x="542926" y="576674"/>
            <a:ext cx="14587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C000"/>
                </a:solidFill>
                <a:latin typeface="Paytone One" panose="020B0604020202020204" charset="0"/>
              </a:rPr>
              <a:t>Git Bash and </a:t>
            </a:r>
            <a:r>
              <a:rPr lang="en-US" sz="8000" dirty="0" err="1">
                <a:solidFill>
                  <a:srgbClr val="FFC000"/>
                </a:solidFill>
                <a:latin typeface="Paytone One" panose="020B0604020202020204" charset="0"/>
              </a:rPr>
              <a:t>Github</a:t>
            </a:r>
            <a:r>
              <a:rPr lang="en-US" sz="8000" dirty="0">
                <a:solidFill>
                  <a:srgbClr val="FFC000"/>
                </a:solidFill>
                <a:latin typeface="Paytone One" panose="020B0604020202020204" charset="0"/>
              </a:rPr>
              <a:t> Profile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51DBB0-2B55-334E-A044-14A0FF2E1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6" y="2242584"/>
            <a:ext cx="11126230" cy="5677967"/>
          </a:xfrm>
          <a:prstGeom prst="rect">
            <a:avLst/>
          </a:prstGeom>
        </p:spPr>
      </p:pic>
      <p:pic>
        <p:nvPicPr>
          <p:cNvPr id="1026" name="Picture 2" descr="What is GitHub? - Pythia Foundations">
            <a:extLst>
              <a:ext uri="{FF2B5EF4-FFF2-40B4-BE49-F238E27FC236}">
                <a16:creationId xmlns:a16="http://schemas.microsoft.com/office/drawing/2014/main" id="{73CA8C6A-C7FA-1297-A81D-7E7DE7ED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25" y="6698554"/>
            <a:ext cx="5378164" cy="301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862821" y="2603067"/>
            <a:ext cx="16367904" cy="6137326"/>
          </a:xfrm>
          <a:custGeom>
            <a:avLst/>
            <a:gdLst/>
            <a:ahLst/>
            <a:cxnLst/>
            <a:rect l="l" t="t" r="r" b="b"/>
            <a:pathLst>
              <a:path w="1270593" h="1616415" extrusionOk="0">
                <a:moveTo>
                  <a:pt x="22467" y="0"/>
                </a:moveTo>
                <a:lnTo>
                  <a:pt x="1248126" y="0"/>
                </a:lnTo>
                <a:cubicBezTo>
                  <a:pt x="1260534" y="0"/>
                  <a:pt x="1270593" y="10059"/>
                  <a:pt x="1270593" y="22467"/>
                </a:cubicBezTo>
                <a:lnTo>
                  <a:pt x="1270593" y="1593948"/>
                </a:lnTo>
                <a:cubicBezTo>
                  <a:pt x="1270593" y="1599907"/>
                  <a:pt x="1268226" y="1605621"/>
                  <a:pt x="1264013" y="1609835"/>
                </a:cubicBezTo>
                <a:cubicBezTo>
                  <a:pt x="1259799" y="1614048"/>
                  <a:pt x="1254085" y="1616415"/>
                  <a:pt x="1248126" y="1616415"/>
                </a:cubicBezTo>
                <a:lnTo>
                  <a:pt x="22467" y="1616415"/>
                </a:lnTo>
                <a:cubicBezTo>
                  <a:pt x="10059" y="1616415"/>
                  <a:pt x="0" y="1606356"/>
                  <a:pt x="0" y="1593948"/>
                </a:cubicBezTo>
                <a:lnTo>
                  <a:pt x="0" y="22467"/>
                </a:lnTo>
                <a:cubicBezTo>
                  <a:pt x="0" y="10059"/>
                  <a:pt x="10059" y="0"/>
                  <a:pt x="22467" y="0"/>
                </a:cubicBezTo>
                <a:close/>
              </a:path>
            </a:pathLst>
          </a:custGeom>
          <a:solidFill>
            <a:srgbClr val="305BCE"/>
          </a:solidFill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566801" y="716205"/>
            <a:ext cx="15154398" cy="159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700" dirty="0">
                <a:solidFill>
                  <a:srgbClr val="FFCA04"/>
                </a:solidFill>
                <a:latin typeface="Paytone One"/>
                <a:sym typeface="Paytone One"/>
              </a:rPr>
              <a:t>Common Commands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5181491" y="-2533343"/>
            <a:ext cx="5762073" cy="4504894"/>
          </a:xfrm>
          <a:custGeom>
            <a:avLst/>
            <a:gdLst/>
            <a:ahLst/>
            <a:cxnLst/>
            <a:rect l="l" t="t" r="r" b="b"/>
            <a:pathLst>
              <a:path w="5762073" h="4504894" extrusionOk="0">
                <a:moveTo>
                  <a:pt x="0" y="0"/>
                </a:moveTo>
                <a:lnTo>
                  <a:pt x="5762073" y="0"/>
                </a:lnTo>
                <a:lnTo>
                  <a:pt x="5762073" y="4504893"/>
                </a:lnTo>
                <a:lnTo>
                  <a:pt x="0" y="4504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-1773896" y="9022260"/>
            <a:ext cx="5762073" cy="4504894"/>
          </a:xfrm>
          <a:custGeom>
            <a:avLst/>
            <a:gdLst/>
            <a:ahLst/>
            <a:cxnLst/>
            <a:rect l="l" t="t" r="r" b="b"/>
            <a:pathLst>
              <a:path w="5762073" h="4504894" extrusionOk="0">
                <a:moveTo>
                  <a:pt x="0" y="0"/>
                </a:moveTo>
                <a:lnTo>
                  <a:pt x="5762073" y="0"/>
                </a:lnTo>
                <a:lnTo>
                  <a:pt x="5762073" y="4504893"/>
                </a:lnTo>
                <a:lnTo>
                  <a:pt x="0" y="4504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1213D8-8782-1691-196B-11FD04D2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71295"/>
              </p:ext>
            </p:extLst>
          </p:nvPr>
        </p:nvGraphicFramePr>
        <p:xfrm>
          <a:off x="2245518" y="2969734"/>
          <a:ext cx="13796964" cy="529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988">
                  <a:extLst>
                    <a:ext uri="{9D8B030D-6E8A-4147-A177-3AD203B41FA5}">
                      <a16:colId xmlns:a16="http://schemas.microsoft.com/office/drawing/2014/main" val="1466137069"/>
                    </a:ext>
                  </a:extLst>
                </a:gridCol>
                <a:gridCol w="4598988">
                  <a:extLst>
                    <a:ext uri="{9D8B030D-6E8A-4147-A177-3AD203B41FA5}">
                      <a16:colId xmlns:a16="http://schemas.microsoft.com/office/drawing/2014/main" val="956821049"/>
                    </a:ext>
                  </a:extLst>
                </a:gridCol>
                <a:gridCol w="4598988">
                  <a:extLst>
                    <a:ext uri="{9D8B030D-6E8A-4147-A177-3AD203B41FA5}">
                      <a16:colId xmlns:a16="http://schemas.microsoft.com/office/drawing/2014/main" val="1616306541"/>
                    </a:ext>
                  </a:extLst>
                </a:gridCol>
              </a:tblGrid>
              <a:tr h="809475">
                <a:tc>
                  <a:txBody>
                    <a:bodyPr/>
                    <a:lstStyle/>
                    <a:p>
                      <a:r>
                        <a:rPr lang="en-US" sz="24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71285"/>
                  </a:ext>
                </a:extLst>
              </a:tr>
              <a:tr h="809475">
                <a:tc>
                  <a:txBody>
                    <a:bodyPr/>
                    <a:lstStyle/>
                    <a:p>
                      <a:r>
                        <a:rPr lang="en-US" sz="2400" dirty="0"/>
                        <a:t>cd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“Change Directory”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Move between folders on the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0942"/>
                  </a:ext>
                </a:extLst>
              </a:tr>
              <a:tr h="809475">
                <a:tc>
                  <a:txBody>
                    <a:bodyPr/>
                    <a:lstStyle/>
                    <a:p>
                      <a:r>
                        <a:rPr lang="en-US" sz="2400" dirty="0" err="1"/>
                        <a:t>mkdir</a:t>
                      </a:r>
                      <a:r>
                        <a:rPr lang="en-US" sz="2400" dirty="0"/>
                        <a:t>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“Make Directory”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 a new folder (Directory) in that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72541"/>
                  </a:ext>
                </a:extLst>
              </a:tr>
              <a:tr h="809475">
                <a:tc>
                  <a:txBody>
                    <a:bodyPr/>
                    <a:lstStyle/>
                    <a:p>
                      <a:r>
                        <a:rPr lang="en-US" sz="2400" dirty="0"/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“List”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Lists all files and folders in your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44065"/>
                  </a:ext>
                </a:extLst>
              </a:tr>
              <a:tr h="1131048">
                <a:tc>
                  <a:txBody>
                    <a:bodyPr/>
                    <a:lstStyle/>
                    <a:p>
                      <a:r>
                        <a:rPr lang="en-US" sz="4000" dirty="0"/>
                        <a:t>. /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Here / one step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Used to denote the current directory/ Used to denote one directory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33813"/>
                  </a:ext>
                </a:extLst>
              </a:tr>
              <a:tr h="809475">
                <a:tc>
                  <a:txBody>
                    <a:bodyPr/>
                    <a:lstStyle/>
                    <a:p>
                      <a:r>
                        <a:rPr lang="en-US" sz="2400" dirty="0" err="1"/>
                        <a:t>pwd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“Present working Directory”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Used to get the path to your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267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>
          <a:extLst>
            <a:ext uri="{FF2B5EF4-FFF2-40B4-BE49-F238E27FC236}">
              <a16:creationId xmlns:a16="http://schemas.microsoft.com/office/drawing/2014/main" id="{00C296B5-450B-FDF9-3642-73E868AAF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934F41C8-F301-CECC-680B-1FEC2139BA7D}"/>
              </a:ext>
            </a:extLst>
          </p:cNvPr>
          <p:cNvSpPr/>
          <p:nvPr/>
        </p:nvSpPr>
        <p:spPr>
          <a:xfrm>
            <a:off x="-3190981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9562F49E-8114-C26B-374A-15AA2D603B71}"/>
              </a:ext>
            </a:extLst>
          </p:cNvPr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1482AC7E-59A1-0FFC-D638-600B2DA9A87E}"/>
              </a:ext>
            </a:extLst>
          </p:cNvPr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792E9E8D-8C4A-181C-B3F1-EBA8B556CF3F}"/>
              </a:ext>
            </a:extLst>
          </p:cNvPr>
          <p:cNvSpPr txBox="1"/>
          <p:nvPr/>
        </p:nvSpPr>
        <p:spPr>
          <a:xfrm>
            <a:off x="3582100" y="-13407"/>
            <a:ext cx="11556286" cy="159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8700" dirty="0">
                <a:solidFill>
                  <a:srgbClr val="FFCA04"/>
                </a:solidFill>
                <a:latin typeface="Paytone One"/>
                <a:sym typeface="Paytone One"/>
              </a:rPr>
              <a:t>What is Git</a:t>
            </a:r>
            <a:endParaRPr dirty="0"/>
          </a:p>
        </p:txBody>
      </p:sp>
      <p:sp>
        <p:nvSpPr>
          <p:cNvPr id="153" name="Google Shape;153;p18">
            <a:extLst>
              <a:ext uri="{FF2B5EF4-FFF2-40B4-BE49-F238E27FC236}">
                <a16:creationId xmlns:a16="http://schemas.microsoft.com/office/drawing/2014/main" id="{AEF18F9E-BDA4-4501-A37A-68DE968E57CD}"/>
              </a:ext>
            </a:extLst>
          </p:cNvPr>
          <p:cNvSpPr txBox="1"/>
          <p:nvPr/>
        </p:nvSpPr>
        <p:spPr>
          <a:xfrm>
            <a:off x="6456482" y="1579786"/>
            <a:ext cx="991699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Software Version Control System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Takes a screenshot of your repository as is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Used for branches/merging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Used for collaborative work</a:t>
            </a:r>
            <a:endParaRPr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B394E-2372-B9A2-4102-496BFB984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864" y="5477416"/>
            <a:ext cx="11267488" cy="43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82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>
          <a:extLst>
            <a:ext uri="{FF2B5EF4-FFF2-40B4-BE49-F238E27FC236}">
              <a16:creationId xmlns:a16="http://schemas.microsoft.com/office/drawing/2014/main" id="{DE0AE5C9-6B6A-99B9-C6CB-A9009EEF2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329C0B8D-B2FD-C815-9B6E-6614406704FD}"/>
              </a:ext>
            </a:extLst>
          </p:cNvPr>
          <p:cNvSpPr/>
          <p:nvPr/>
        </p:nvSpPr>
        <p:spPr>
          <a:xfrm>
            <a:off x="-3190981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C8337915-6067-89E1-A819-CE5E0F52B345}"/>
              </a:ext>
            </a:extLst>
          </p:cNvPr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93C8C215-6196-CDEE-FF2B-C4397F0B10AE}"/>
              </a:ext>
            </a:extLst>
          </p:cNvPr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B23859E0-D964-A27E-0BAB-25068CDC8726}"/>
              </a:ext>
            </a:extLst>
          </p:cNvPr>
          <p:cNvSpPr txBox="1"/>
          <p:nvPr/>
        </p:nvSpPr>
        <p:spPr>
          <a:xfrm>
            <a:off x="4579471" y="0"/>
            <a:ext cx="11556286" cy="31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8700" dirty="0">
                <a:solidFill>
                  <a:srgbClr val="FFCA04"/>
                </a:solidFill>
                <a:latin typeface="Paytone One"/>
                <a:sym typeface="Paytone One"/>
              </a:rPr>
              <a:t>How is it Used Collaboratively?</a:t>
            </a:r>
            <a:endParaRPr dirty="0"/>
          </a:p>
        </p:txBody>
      </p:sp>
      <p:pic>
        <p:nvPicPr>
          <p:cNvPr id="3074" name="Picture 2" descr="How Does Git Work? {Git Workflows Explained}">
            <a:extLst>
              <a:ext uri="{FF2B5EF4-FFF2-40B4-BE49-F238E27FC236}">
                <a16:creationId xmlns:a16="http://schemas.microsoft.com/office/drawing/2014/main" id="{C4C73C2F-C7FB-2558-A6BF-DECB2A7E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28" y="3655317"/>
            <a:ext cx="9840972" cy="43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6841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61">
          <a:extLst>
            <a:ext uri="{FF2B5EF4-FFF2-40B4-BE49-F238E27FC236}">
              <a16:creationId xmlns:a16="http://schemas.microsoft.com/office/drawing/2014/main" id="{96BC55A9-5F24-DC0B-3461-348B5586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>
            <a:extLst>
              <a:ext uri="{FF2B5EF4-FFF2-40B4-BE49-F238E27FC236}">
                <a16:creationId xmlns:a16="http://schemas.microsoft.com/office/drawing/2014/main" id="{6951E5CB-A62B-CAFB-1174-8E0BFAA33F2E}"/>
              </a:ext>
            </a:extLst>
          </p:cNvPr>
          <p:cNvSpPr/>
          <p:nvPr/>
        </p:nvSpPr>
        <p:spPr>
          <a:xfrm>
            <a:off x="681441" y="2517342"/>
            <a:ext cx="16925117" cy="6137326"/>
          </a:xfrm>
          <a:custGeom>
            <a:avLst/>
            <a:gdLst/>
            <a:ahLst/>
            <a:cxnLst/>
            <a:rect l="l" t="t" r="r" b="b"/>
            <a:pathLst>
              <a:path w="1270593" h="1616415" extrusionOk="0">
                <a:moveTo>
                  <a:pt x="22467" y="0"/>
                </a:moveTo>
                <a:lnTo>
                  <a:pt x="1248126" y="0"/>
                </a:lnTo>
                <a:cubicBezTo>
                  <a:pt x="1260534" y="0"/>
                  <a:pt x="1270593" y="10059"/>
                  <a:pt x="1270593" y="22467"/>
                </a:cubicBezTo>
                <a:lnTo>
                  <a:pt x="1270593" y="1593948"/>
                </a:lnTo>
                <a:cubicBezTo>
                  <a:pt x="1270593" y="1599907"/>
                  <a:pt x="1268226" y="1605621"/>
                  <a:pt x="1264013" y="1609835"/>
                </a:cubicBezTo>
                <a:cubicBezTo>
                  <a:pt x="1259799" y="1614048"/>
                  <a:pt x="1254085" y="1616415"/>
                  <a:pt x="1248126" y="1616415"/>
                </a:cubicBezTo>
                <a:lnTo>
                  <a:pt x="22467" y="1616415"/>
                </a:lnTo>
                <a:cubicBezTo>
                  <a:pt x="10059" y="1616415"/>
                  <a:pt x="0" y="1606356"/>
                  <a:pt x="0" y="1593948"/>
                </a:cubicBezTo>
                <a:lnTo>
                  <a:pt x="0" y="22467"/>
                </a:lnTo>
                <a:cubicBezTo>
                  <a:pt x="0" y="10059"/>
                  <a:pt x="10059" y="0"/>
                  <a:pt x="22467" y="0"/>
                </a:cubicBezTo>
                <a:close/>
              </a:path>
            </a:pathLst>
          </a:custGeom>
          <a:solidFill>
            <a:srgbClr val="305BCE"/>
          </a:solidFill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8" name="Google Shape;168;p19">
            <a:extLst>
              <a:ext uri="{FF2B5EF4-FFF2-40B4-BE49-F238E27FC236}">
                <a16:creationId xmlns:a16="http://schemas.microsoft.com/office/drawing/2014/main" id="{55E95F0B-BB0C-55CD-4414-DE213D1584DE}"/>
              </a:ext>
            </a:extLst>
          </p:cNvPr>
          <p:cNvSpPr txBox="1"/>
          <p:nvPr/>
        </p:nvSpPr>
        <p:spPr>
          <a:xfrm>
            <a:off x="1566801" y="716205"/>
            <a:ext cx="15154398" cy="159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700" dirty="0">
                <a:solidFill>
                  <a:srgbClr val="FFCA04"/>
                </a:solidFill>
                <a:latin typeface="Paytone One"/>
                <a:sym typeface="Paytone One"/>
              </a:rPr>
              <a:t>Common Git Commands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4FCE1345-2001-D42F-974B-F63EB3464A37}"/>
              </a:ext>
            </a:extLst>
          </p:cNvPr>
          <p:cNvSpPr/>
          <p:nvPr/>
        </p:nvSpPr>
        <p:spPr>
          <a:xfrm>
            <a:off x="16381641" y="-2376180"/>
            <a:ext cx="5762073" cy="4504894"/>
          </a:xfrm>
          <a:custGeom>
            <a:avLst/>
            <a:gdLst/>
            <a:ahLst/>
            <a:cxnLst/>
            <a:rect l="l" t="t" r="r" b="b"/>
            <a:pathLst>
              <a:path w="5762073" h="4504894" extrusionOk="0">
                <a:moveTo>
                  <a:pt x="0" y="0"/>
                </a:moveTo>
                <a:lnTo>
                  <a:pt x="5762073" y="0"/>
                </a:lnTo>
                <a:lnTo>
                  <a:pt x="5762073" y="4504893"/>
                </a:lnTo>
                <a:lnTo>
                  <a:pt x="0" y="4504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E427C7F8-1880-7A94-AF54-FF9CD95EE175}"/>
              </a:ext>
            </a:extLst>
          </p:cNvPr>
          <p:cNvSpPr/>
          <p:nvPr/>
        </p:nvSpPr>
        <p:spPr>
          <a:xfrm>
            <a:off x="-1773896" y="9022260"/>
            <a:ext cx="5762073" cy="4504894"/>
          </a:xfrm>
          <a:custGeom>
            <a:avLst/>
            <a:gdLst/>
            <a:ahLst/>
            <a:cxnLst/>
            <a:rect l="l" t="t" r="r" b="b"/>
            <a:pathLst>
              <a:path w="5762073" h="4504894" extrusionOk="0">
                <a:moveTo>
                  <a:pt x="0" y="0"/>
                </a:moveTo>
                <a:lnTo>
                  <a:pt x="5762073" y="0"/>
                </a:lnTo>
                <a:lnTo>
                  <a:pt x="5762073" y="4504893"/>
                </a:lnTo>
                <a:lnTo>
                  <a:pt x="0" y="4504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2ACA3-19D5-673E-C15B-511D2528A047}"/>
              </a:ext>
            </a:extLst>
          </p:cNvPr>
          <p:cNvSpPr txBox="1"/>
          <p:nvPr/>
        </p:nvSpPr>
        <p:spPr>
          <a:xfrm>
            <a:off x="862821" y="3269096"/>
            <a:ext cx="16673513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 </a:t>
            </a:r>
            <a:r>
              <a:rPr lang="en-US" sz="2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 clone &lt;link&gt; 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 status git add &lt;</a:t>
            </a:r>
            <a:r>
              <a:rPr lang="en-US" sz="2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file_name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 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 add &lt;filename&gt;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 commit –m “”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Initialize Git repository in this location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initialize repository and add the files from this link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What is the status of the files on my repository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Add this file to the staging area (I plan to commit these changes)</a:t>
            </a: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Commit all my changes and add a message “”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>
          <a:extLst>
            <a:ext uri="{FF2B5EF4-FFF2-40B4-BE49-F238E27FC236}">
              <a16:creationId xmlns:a16="http://schemas.microsoft.com/office/drawing/2014/main" id="{A614A287-B05A-68DE-16A8-E27EF54C0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F3A30347-7F06-2909-0744-E2B44B2627F9}"/>
              </a:ext>
            </a:extLst>
          </p:cNvPr>
          <p:cNvSpPr/>
          <p:nvPr/>
        </p:nvSpPr>
        <p:spPr>
          <a:xfrm>
            <a:off x="-3190981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58A3BAA2-8FC3-3F50-A1F3-354AB70C533E}"/>
              </a:ext>
            </a:extLst>
          </p:cNvPr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0F93EBA2-A1ED-FAC7-3A78-B6A67308CAEA}"/>
              </a:ext>
            </a:extLst>
          </p:cNvPr>
          <p:cNvSpPr/>
          <p:nvPr/>
        </p:nvSpPr>
        <p:spPr>
          <a:xfrm>
            <a:off x="4254784" y="2150422"/>
            <a:ext cx="9778432" cy="7396051"/>
          </a:xfrm>
          <a:custGeom>
            <a:avLst/>
            <a:gdLst/>
            <a:ahLst/>
            <a:cxnLst/>
            <a:rect l="l" t="t" r="r" b="b"/>
            <a:pathLst>
              <a:path w="9778432" h="7396051" extrusionOk="0">
                <a:moveTo>
                  <a:pt x="0" y="0"/>
                </a:moveTo>
                <a:lnTo>
                  <a:pt x="9778433" y="0"/>
                </a:lnTo>
                <a:lnTo>
                  <a:pt x="9778433" y="7396050"/>
                </a:lnTo>
                <a:lnTo>
                  <a:pt x="0" y="7396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E442E886-2FDD-FB84-A42B-E86CB39B2BAD}"/>
              </a:ext>
            </a:extLst>
          </p:cNvPr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AB6019F4-CAF0-D666-6F3D-E0E482A17947}"/>
              </a:ext>
            </a:extLst>
          </p:cNvPr>
          <p:cNvSpPr txBox="1"/>
          <p:nvPr/>
        </p:nvSpPr>
        <p:spPr>
          <a:xfrm>
            <a:off x="3365857" y="496309"/>
            <a:ext cx="11556286" cy="159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8700" dirty="0">
                <a:solidFill>
                  <a:srgbClr val="FFCA04"/>
                </a:solidFill>
                <a:latin typeface="Paytone One"/>
                <a:sym typeface="Paytone One"/>
              </a:rPr>
              <a:t>Practice</a:t>
            </a:r>
            <a:endParaRPr dirty="0"/>
          </a:p>
        </p:txBody>
      </p: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4DA4329F-1771-9207-EA33-FD0D618EA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625579"/>
            <a:ext cx="8104856" cy="44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248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>
          <a:extLst>
            <a:ext uri="{FF2B5EF4-FFF2-40B4-BE49-F238E27FC236}">
              <a16:creationId xmlns:a16="http://schemas.microsoft.com/office/drawing/2014/main" id="{DCD8BAD2-D20D-370F-3530-916D4211A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5C1B363C-E79F-7376-049E-935E06BF3559}"/>
              </a:ext>
            </a:extLst>
          </p:cNvPr>
          <p:cNvSpPr/>
          <p:nvPr/>
        </p:nvSpPr>
        <p:spPr>
          <a:xfrm>
            <a:off x="-3190981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F39563AA-758D-1FE6-3B5C-71E5E42DF258}"/>
              </a:ext>
            </a:extLst>
          </p:cNvPr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1F303C65-795F-D36C-5CAE-A2CAC6247FD9}"/>
              </a:ext>
            </a:extLst>
          </p:cNvPr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441AB72C-6826-132F-A581-16A3D4E38FE8}"/>
              </a:ext>
            </a:extLst>
          </p:cNvPr>
          <p:cNvSpPr txBox="1"/>
          <p:nvPr/>
        </p:nvSpPr>
        <p:spPr>
          <a:xfrm>
            <a:off x="3582100" y="-13407"/>
            <a:ext cx="11556286" cy="1593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000"/>
              </a:lnSpc>
            </a:pPr>
            <a:r>
              <a:rPr lang="en-US" sz="8700" dirty="0">
                <a:solidFill>
                  <a:srgbClr val="FFCA04"/>
                </a:solidFill>
                <a:latin typeface="Paytone One"/>
                <a:sym typeface="Paytone One"/>
              </a:rPr>
              <a:t>Final Tips</a:t>
            </a:r>
            <a:endParaRPr dirty="0"/>
          </a:p>
        </p:txBody>
      </p:sp>
      <p:sp>
        <p:nvSpPr>
          <p:cNvPr id="153" name="Google Shape;153;p18">
            <a:extLst>
              <a:ext uri="{FF2B5EF4-FFF2-40B4-BE49-F238E27FC236}">
                <a16:creationId xmlns:a16="http://schemas.microsoft.com/office/drawing/2014/main" id="{9F8D3507-83F0-3883-E8F4-D83ADC73F105}"/>
              </a:ext>
            </a:extLst>
          </p:cNvPr>
          <p:cNvSpPr txBox="1"/>
          <p:nvPr/>
        </p:nvSpPr>
        <p:spPr>
          <a:xfrm>
            <a:off x="6456482" y="1579786"/>
            <a:ext cx="9916994" cy="664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Avoid capitals and spaces while naming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aytone One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Always include a commit message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aytone One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Use a “.</a:t>
            </a:r>
            <a:r>
              <a:rPr lang="en-US" sz="3600" b="1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gitignore</a:t>
            </a: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” file to avoid private files ever being committed/public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Paytone One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Paytone One"/>
              </a:rPr>
              <a:t>Practice with everything!!</a:t>
            </a:r>
            <a:endParaRPr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6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9ca6052-2b3c-447c-95c5-beb07e54b10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E135249DFB8D409044CE73CE074E39" ma:contentTypeVersion="11" ma:contentTypeDescription="Create a new document." ma:contentTypeScope="" ma:versionID="293b6208779864df93c03ad47bdc855b">
  <xsd:schema xmlns:xsd="http://www.w3.org/2001/XMLSchema" xmlns:xs="http://www.w3.org/2001/XMLSchema" xmlns:p="http://schemas.microsoft.com/office/2006/metadata/properties" xmlns:ns3="d9ca6052-2b3c-447c-95c5-beb07e54b10f" targetNamespace="http://schemas.microsoft.com/office/2006/metadata/properties" ma:root="true" ma:fieldsID="744b974aecf540149e419f46a5b5cbc8" ns3:_="">
    <xsd:import namespace="d9ca6052-2b3c-447c-95c5-beb07e54b10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a6052-2b3c-447c-95c5-beb07e54b10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54D304-90D4-44AA-9BBE-388E7EF675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F30EAA-D483-4B50-AD77-63D21CEA73A6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d9ca6052-2b3c-447c-95c5-beb07e54b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DD6F70C-B6CD-4353-B73A-C23119B46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a6052-2b3c-447c-95c5-beb07e54b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284</Words>
  <Application>Microsoft Office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Paytone One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rodriguez</cp:lastModifiedBy>
  <cp:revision>71</cp:revision>
  <dcterms:modified xsi:type="dcterms:W3CDTF">2025-10-16T15:43:17Z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0x01010045E135249DFB8D409044CE73CE074E39</vt:lpwstr>
  </property>
</Properties>
</file>