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7A9"/>
    <a:srgbClr val="B2341E"/>
    <a:srgbClr val="FEFEE5"/>
    <a:srgbClr val="DFC569"/>
    <a:srgbClr val="DB9115"/>
    <a:srgbClr val="154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571"/>
  </p:normalViewPr>
  <p:slideViewPr>
    <p:cSldViewPr snapToGrid="0">
      <p:cViewPr>
        <p:scale>
          <a:sx n="39" d="100"/>
          <a:sy n="39" d="100"/>
        </p:scale>
        <p:origin x="-608" y="-1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406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ED5F-9FF0-8343-B4E2-E8E792FB1C5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8489-1B3C-5148-9ED2-4686E576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B8489-1B3C-5148-9ED2-4686E576D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9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6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F6B15-9A0C-DF4C-888D-CA13E380600B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7D5E6-B1D0-754B-AEBF-70A12D4EB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D6CDDF-C61F-82A5-186A-3F80912A83DA}"/>
              </a:ext>
            </a:extLst>
          </p:cNvPr>
          <p:cNvSpPr txBox="1"/>
          <p:nvPr/>
        </p:nvSpPr>
        <p:spPr>
          <a:xfrm>
            <a:off x="2474259" y="1828799"/>
            <a:ext cx="348009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cap="small" dirty="0">
                <a:ln w="127000">
                  <a:solidFill>
                    <a:srgbClr val="B2341E"/>
                  </a:solidFill>
                </a:ln>
                <a:solidFill>
                  <a:srgbClr val="DB9115"/>
                </a:solidFill>
                <a:latin typeface="Impact" panose="020B0806030902050204" pitchFamily="34" charset="0"/>
              </a:rPr>
              <a:t>Learning to Play Pinball with </a:t>
            </a:r>
            <a:r>
              <a:rPr lang="en-US" sz="20000" cap="small" dirty="0" err="1">
                <a:ln w="127000">
                  <a:solidFill>
                    <a:srgbClr val="B2341E"/>
                  </a:solidFill>
                </a:ln>
                <a:solidFill>
                  <a:srgbClr val="DB9115"/>
                </a:solidFill>
                <a:latin typeface="Impact" panose="020B0806030902050204" pitchFamily="34" charset="0"/>
              </a:rPr>
              <a:t>MuZero</a:t>
            </a:r>
            <a:endParaRPr lang="en-US" sz="20000" cap="small" dirty="0">
              <a:ln w="127000">
                <a:solidFill>
                  <a:srgbClr val="B2341E"/>
                </a:solidFill>
              </a:ln>
              <a:solidFill>
                <a:srgbClr val="DB9115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AE232-0E5D-996A-0262-28A4BD5E3888}"/>
              </a:ext>
            </a:extLst>
          </p:cNvPr>
          <p:cNvSpPr txBox="1"/>
          <p:nvPr/>
        </p:nvSpPr>
        <p:spPr>
          <a:xfrm>
            <a:off x="2474259" y="4998898"/>
            <a:ext cx="34800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cap="small" dirty="0">
                <a:solidFill>
                  <a:srgbClr val="F6E7A9"/>
                </a:solidFill>
                <a:latin typeface="Impact" panose="020B0806030902050204" pitchFamily="34" charset="0"/>
              </a:rPr>
              <a:t>Eric Fan										Hatem Mohamed										Shivam Hingorani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C46953-AD82-7357-922C-1E2B2298C80B}"/>
              </a:ext>
            </a:extLst>
          </p:cNvPr>
          <p:cNvSpPr/>
          <p:nvPr/>
        </p:nvSpPr>
        <p:spPr>
          <a:xfrm>
            <a:off x="3257550" y="6972300"/>
            <a:ext cx="14116050" cy="7004957"/>
          </a:xfrm>
          <a:prstGeom prst="roundRect">
            <a:avLst>
              <a:gd name="adj" fmla="val 9795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 algn="just">
              <a:spcAft>
                <a:spcPts val="12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Introduction</a:t>
            </a: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In this project, we aim to build a reinforcement learning agent capable of playing digital pinball autonomously. Pinball presents a uniquely challenging environment because it requires both fine motor control and long-term strategic planning in the face of chaotic, unpredictable physics. We approach this task using the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 algorithm, a state-of-the-art reinforcement learning technique developed by DeepMind. Unlike traditional model-based methods,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 learns to predict the optimal value, reward, and policy directly from observation sequences, without needing access to the true environment dynamics. We selected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Times New Roman" panose="02020603050405020304" pitchFamily="18" charset="0"/>
              </a:rPr>
              <a:t> for its groundbreaking performance on a range of complex tasks, such as Atari, Go, and Chess, and for its potential to excel in real-time, physics-driven games like pinball.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F6F4E4-9898-9943-295E-EF35246342B6}"/>
              </a:ext>
            </a:extLst>
          </p:cNvPr>
          <p:cNvSpPr/>
          <p:nvPr/>
        </p:nvSpPr>
        <p:spPr>
          <a:xfrm>
            <a:off x="3257550" y="14380999"/>
            <a:ext cx="14116050" cy="15026105"/>
          </a:xfrm>
          <a:prstGeom prst="roundRect">
            <a:avLst>
              <a:gd name="adj" fmla="val 5059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 algn="just">
              <a:spcAft>
                <a:spcPts val="12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Methodology</a:t>
            </a: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Dataset / Environment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Game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Video Pinball (via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PyGame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 Learning Environment).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Preprocessing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Grayscale frames, resize to 84x84 pixels, stack 4 frames.</a:t>
            </a: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Model Architecture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Representation Network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CNN encodes the observation to a hidden state.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Dynamics Network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Predicts the next hidden state and reward.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Prediction Network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Outputs policy distribution and value estimate.</a:t>
            </a:r>
            <a:endParaRPr lang="en-US" sz="3000" b="1" i="0" u="none" strike="noStrike" cap="small" dirty="0">
              <a:ln w="127000">
                <a:noFill/>
              </a:ln>
              <a:solidFill>
                <a:srgbClr val="B2341E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 algn="just"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Training Pipeline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Self-Play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Generate trajectories.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Replay Buffer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Store experiences.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Training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: Sample mini-batches; compute reward, value and policy losse</a:t>
            </a:r>
            <a:r>
              <a:rPr lang="en-US" sz="3000" dirty="0">
                <a:solidFill>
                  <a:srgbClr val="000000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s.</a:t>
            </a:r>
            <a:endParaRPr lang="en-US" sz="3000" b="1" i="0" u="none" strike="noStrike" cap="small" dirty="0">
              <a:ln w="127000">
                <a:noFill/>
              </a:ln>
              <a:solidFill>
                <a:srgbClr val="B2341E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9E8305-35DD-C27F-15D3-4C7AC5D957C1}"/>
              </a:ext>
            </a:extLst>
          </p:cNvPr>
          <p:cNvSpPr/>
          <p:nvPr/>
        </p:nvSpPr>
        <p:spPr>
          <a:xfrm>
            <a:off x="17702784" y="6972300"/>
            <a:ext cx="11512296" cy="22434804"/>
          </a:xfrm>
          <a:prstGeom prst="roundRect">
            <a:avLst>
              <a:gd name="adj" fmla="val 8039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>
              <a:spcAft>
                <a:spcPts val="12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Results</a:t>
            </a:r>
          </a:p>
          <a:p>
            <a:pPr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Quantitative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Training loss is initially high, then decreases significantly by Epoch 10.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Some noise and spikes remain, but an overall downward trend is clear.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By </a:t>
            </a:r>
            <a:r>
              <a:rPr lang="en-US" sz="3000" b="0" i="0" u="none" strike="noStrike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Epoch 60, 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loss stabilizes below 1.0 in most cases, with some fluctuations.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Indicates that the model is learning effectively from noisy self-play data.</a:t>
            </a: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Qualitative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Replay Buffer and Trainer modules operational.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Training runs successfully.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Loss curve oscillates drastically (to be expected).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endParaRPr lang="en-US" sz="4000" b="1" dirty="0">
              <a:solidFill>
                <a:srgbClr val="000000"/>
              </a:solidFill>
              <a:latin typeface="Baskerville Old Face" panose="02020602080505020303" pitchFamily="18" charset="77"/>
              <a:ea typeface="Baskerville" panose="02020502070401020303" pitchFamily="18" charset="0"/>
              <a:cs typeface="Calibri" panose="020F0502020204030204" pitchFamily="34" charset="0"/>
            </a:endParaRPr>
          </a:p>
          <a:p>
            <a:pPr>
              <a:spcBef>
                <a:spcPts val="8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  <a:cs typeface="Calibri" panose="020F0502020204030204" pitchFamily="34" charset="0"/>
              </a:rPr>
              <a:t>Next Steps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Improve Monte Carlo Tree Search (MCTS) with Dirichlet exploration and temperature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softmax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 sampling; finetune rollout steps and learning rate.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Deploy Pinball environment training </a:t>
            </a:r>
            <a:r>
              <a:rPr lang="en-US" sz="3000" dirty="0">
                <a:solidFill>
                  <a:srgbClr val="000000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job on 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  <a:ea typeface="Baskerville" panose="02020502070401020303" pitchFamily="18" charset="0"/>
              </a:rPr>
              <a:t>Oscar CCV.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FDC8DF-EE37-EE75-C247-AA1A9A34D04E}"/>
              </a:ext>
            </a:extLst>
          </p:cNvPr>
          <p:cNvSpPr/>
          <p:nvPr/>
        </p:nvSpPr>
        <p:spPr>
          <a:xfrm>
            <a:off x="29578554" y="6972300"/>
            <a:ext cx="11055096" cy="16751300"/>
          </a:xfrm>
          <a:prstGeom prst="roundRect">
            <a:avLst>
              <a:gd name="adj" fmla="val 4203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 algn="just">
              <a:spcAft>
                <a:spcPts val="12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Discussion</a:t>
            </a:r>
          </a:p>
          <a:p>
            <a:pPr algn="just">
              <a:spcBef>
                <a:spcPts val="800"/>
              </a:spcBef>
              <a:spcAft>
                <a:spcPts val="1200"/>
              </a:spcAft>
              <a:buNone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One of the main challenges we encountered is that training a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 agent takes a very long time, especially when training within a complex environment like pinball. To address this, we leveraged the modularity of our architecture and the abstraction provided by the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PyGame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 Learning Environment to first validate our implementation on a simpler game such as Breakout. This allows us to ensure that our pipeline — including the replay buffer, training loop, and network components — works as expected without incurring long training times. Once validated, we can switch to the more complex Pinball environment and deploy a training job on the Oscar computing cluster to accelerate progress.</a:t>
            </a: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Baskerville Old Face" panose="02020602080505020303" pitchFamily="18" charset="77"/>
            </a:endParaRPr>
          </a:p>
          <a:p>
            <a:pPr algn="just">
              <a:spcAft>
                <a:spcPts val="1200"/>
              </a:spcAft>
              <a:buNone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Future directions include tuning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 hyperparameters, developing deeper network architectures, and evaluating the agent's ability to generalize to different Pinball layouts.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E30319-3F91-7036-669A-A2944BC2E2FA}"/>
              </a:ext>
            </a:extLst>
          </p:cNvPr>
          <p:cNvSpPr/>
          <p:nvPr/>
        </p:nvSpPr>
        <p:spPr>
          <a:xfrm>
            <a:off x="29578554" y="24127342"/>
            <a:ext cx="11055096" cy="5279762"/>
          </a:xfrm>
          <a:prstGeom prst="roundRect">
            <a:avLst>
              <a:gd name="adj" fmla="val 11497"/>
            </a:avLst>
          </a:prstGeom>
          <a:solidFill>
            <a:srgbClr val="F6E7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t"/>
          <a:lstStyle/>
          <a:p>
            <a:pPr>
              <a:spcAft>
                <a:spcPts val="1200"/>
              </a:spcAft>
            </a:pPr>
            <a:r>
              <a:rPr lang="en-US" sz="8000" cap="small" dirty="0">
                <a:ln w="127000">
                  <a:noFill/>
                </a:ln>
                <a:solidFill>
                  <a:srgbClr val="B2341E"/>
                </a:solidFill>
                <a:latin typeface="Impact" panose="020B0806030902050204" pitchFamily="34" charset="0"/>
              </a:rPr>
              <a:t>Sources</a:t>
            </a:r>
          </a:p>
          <a:p>
            <a:pPr marL="514350" indent="-514350">
              <a:spcBef>
                <a:spcPts val="8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Schrittwieser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, J., et al. (2020). </a:t>
            </a:r>
            <a:r>
              <a:rPr lang="en-US" sz="3000" b="0" i="1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Mastering Atari, Go, Chess and Shogi by Planning with a Learned Model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. Nature. https://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arxiv.org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/abs/1911.08265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Duvaud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, W., et al. (2020). </a:t>
            </a:r>
            <a:r>
              <a:rPr lang="en-US" sz="3000" b="0" i="1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1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-general: A Generalized Implementation of </a:t>
            </a:r>
            <a:r>
              <a:rPr lang="en-US" sz="3000" b="0" i="1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. GitHub. https://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github.com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/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werner-duvaud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/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muzero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Baskerville Old Face" panose="02020602080505020303" pitchFamily="18" charset="77"/>
              </a:rPr>
              <a:t>-general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2DA8B57-5603-C44A-977E-B71D3C03C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1870" y="14691861"/>
            <a:ext cx="8548464" cy="6670997"/>
          </a:xfrm>
          <a:prstGeom prst="rect">
            <a:avLst/>
          </a:prstGeom>
        </p:spPr>
      </p:pic>
      <p:pic>
        <p:nvPicPr>
          <p:cNvPr id="14" name="Picture 13" descr="A graph showing a graph of loss&#10;&#10;AI-generated content may be incorrect.">
            <a:extLst>
              <a:ext uri="{FF2B5EF4-FFF2-40B4-BE49-F238E27FC236}">
                <a16:creationId xmlns:a16="http://schemas.microsoft.com/office/drawing/2014/main" id="{625FA1FE-5E6B-4E7F-1D04-3F46CE985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1932" y="14196713"/>
            <a:ext cx="9333997" cy="5600399"/>
          </a:xfrm>
          <a:prstGeom prst="rect">
            <a:avLst/>
          </a:prstGeom>
        </p:spPr>
      </p:pic>
      <p:pic>
        <p:nvPicPr>
          <p:cNvPr id="24" name="Picture 2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4891CF-7ABD-B34A-B30C-C506F0BD5A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351" t="31633" r="6916" b="35779"/>
          <a:stretch/>
        </p:blipFill>
        <p:spPr>
          <a:xfrm>
            <a:off x="18299170" y="22694419"/>
            <a:ext cx="10319519" cy="3123665"/>
          </a:xfrm>
          <a:prstGeom prst="rect">
            <a:avLst/>
          </a:prstGeom>
        </p:spPr>
      </p:pic>
      <p:pic>
        <p:nvPicPr>
          <p:cNvPr id="28" name="Picture 27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62D0E4F8-D8BC-F306-C185-B839A5BF9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683" y="21051996"/>
            <a:ext cx="11135784" cy="49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575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Baskerville Old Face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Hingorani, Shivam</dc:creator>
  <cp:lastModifiedBy>Shivam Hingorani</cp:lastModifiedBy>
  <cp:revision>6</cp:revision>
  <dcterms:created xsi:type="dcterms:W3CDTF">2025-04-28T11:37:45Z</dcterms:created>
  <dcterms:modified xsi:type="dcterms:W3CDTF">2025-04-30T13:27:05Z</dcterms:modified>
</cp:coreProperties>
</file>