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68" r:id="rId4"/>
    <p:sldId id="269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2D5F6-72D9-48EA-B1EC-AA3061353F0A}" type="datetimeFigureOut">
              <a:rPr lang="en-AU" smtClean="0"/>
              <a:t>31-July-2021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E6B3-AA12-49AA-B308-5425D95E6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31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3600" cap="none" dirty="0" smtClean="0"/>
              <a:t>Mini Project 3</a:t>
            </a:r>
            <a:br>
              <a:rPr lang="en-AU" sz="3600" cap="none" dirty="0" smtClean="0"/>
            </a:br>
            <a:r>
              <a:rPr lang="en-AU" sz="3600" cap="none" dirty="0"/>
              <a:t/>
            </a:r>
            <a:br>
              <a:rPr lang="en-AU" sz="3600" cap="none" dirty="0"/>
            </a:br>
            <a:r>
              <a:rPr lang="en-AU" sz="3600" cap="none" dirty="0" smtClean="0"/>
              <a:t>Optimal Chess KRK-Endgame Position</a:t>
            </a:r>
            <a:endParaRPr lang="en-AU" sz="36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Eric Lai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08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EDA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Convert “draw” into “17” for later use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6864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2390" y="2743200"/>
            <a:ext cx="9182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" y="2743200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0" y="24384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294132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White wins</a:t>
            </a:r>
            <a:endParaRPr lang="en-AU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2390" y="2188464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Draw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37162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EDA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Convert “draw” into “17” for later use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48" y="2188464"/>
            <a:ext cx="8168640" cy="433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2390" y="2743200"/>
            <a:ext cx="9182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" y="2743200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0" y="24384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294132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White wins</a:t>
            </a:r>
            <a:endParaRPr lang="en-AU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2390" y="2188464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Draw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8999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EDA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Convert “draw” into “17” for later use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48" y="2188464"/>
            <a:ext cx="8168640" cy="426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2390" y="2743200"/>
            <a:ext cx="9182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" y="2743200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0" y="24384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294132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White wins</a:t>
            </a:r>
            <a:endParaRPr lang="en-AU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2390" y="2188464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Draw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30930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Model </a:t>
            </a:r>
            <a:r>
              <a:rPr lang="en-AU" dirty="0" smtClean="0"/>
              <a:t>Evaluation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smtClean="0"/>
              <a:t>Features:</a:t>
            </a:r>
          </a:p>
          <a:p>
            <a:pPr marL="0" indent="0">
              <a:buNone/>
            </a:pPr>
            <a:r>
              <a:rPr lang="en-AU" sz="1800" dirty="0" smtClean="0"/>
              <a:t>Distance of White King – Black King</a:t>
            </a:r>
          </a:p>
          <a:p>
            <a:pPr marL="0" indent="0">
              <a:buNone/>
            </a:pPr>
            <a:r>
              <a:rPr lang="en-AU" sz="1800" dirty="0" smtClean="0"/>
              <a:t>Distance of White King – Centre</a:t>
            </a:r>
          </a:p>
          <a:p>
            <a:pPr marL="0" indent="0">
              <a:buNone/>
            </a:pPr>
            <a:r>
              <a:rPr lang="en-AU" sz="1800" dirty="0" smtClean="0"/>
              <a:t>Distance of Black King – Centre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 smtClean="0"/>
              <a:t>Target:</a:t>
            </a:r>
          </a:p>
          <a:p>
            <a:pPr marL="0" indent="0">
              <a:buNone/>
            </a:pPr>
            <a:r>
              <a:rPr lang="en-AU" sz="1800" dirty="0" smtClean="0"/>
              <a:t>Result (</a:t>
            </a:r>
            <a:r>
              <a:rPr lang="en-US" altLang="zh-HK" sz="1800" dirty="0" smtClean="0"/>
              <a:t>Winning </a:t>
            </a:r>
            <a:r>
              <a:rPr lang="en-US" altLang="zh-HK" sz="1800" dirty="0"/>
              <a:t>move in </a:t>
            </a:r>
            <a:r>
              <a:rPr lang="en-US" altLang="zh-HK" sz="1800" dirty="0" smtClean="0"/>
              <a:t>	1-4</a:t>
            </a:r>
            <a:r>
              <a:rPr lang="en-US" altLang="zh-HK" sz="1800" dirty="0"/>
              <a:t>: easy win </a:t>
            </a:r>
          </a:p>
          <a:p>
            <a:pPr marL="0" indent="0">
              <a:buNone/>
            </a:pPr>
            <a:r>
              <a:rPr lang="en-US" altLang="zh-HK" sz="1800" dirty="0" smtClean="0"/>
              <a:t>			5-12</a:t>
            </a:r>
            <a:r>
              <a:rPr lang="en-US" altLang="zh-HK" sz="1800" dirty="0"/>
              <a:t>: normal win </a:t>
            </a:r>
          </a:p>
          <a:p>
            <a:pPr marL="0" indent="0">
              <a:buNone/>
            </a:pPr>
            <a:r>
              <a:rPr lang="en-US" altLang="zh-HK" sz="1800" dirty="0" smtClean="0"/>
              <a:t>			13-16</a:t>
            </a:r>
            <a:r>
              <a:rPr lang="en-US" altLang="zh-HK" sz="1800" dirty="0"/>
              <a:t>: difficult win </a:t>
            </a:r>
          </a:p>
          <a:p>
            <a:pPr marL="0" indent="0">
              <a:buNone/>
            </a:pPr>
            <a:r>
              <a:rPr lang="en-US" altLang="zh-HK" sz="1800" dirty="0" smtClean="0"/>
              <a:t>			No </a:t>
            </a:r>
            <a:r>
              <a:rPr lang="en-US" altLang="zh-HK" sz="1800" dirty="0"/>
              <a:t>winning move (17): </a:t>
            </a:r>
            <a:r>
              <a:rPr lang="en-US" altLang="zh-HK" sz="1800" dirty="0" smtClean="0"/>
              <a:t>draw</a:t>
            </a:r>
          </a:p>
          <a:p>
            <a:pPr marL="0" indent="0">
              <a:buNone/>
            </a:pPr>
            <a:endParaRPr lang="en-US" altLang="zh-HK" sz="1800" dirty="0"/>
          </a:p>
          <a:p>
            <a:pPr marL="0" indent="0">
              <a:buNone/>
            </a:pPr>
            <a:r>
              <a:rPr lang="en-US" altLang="zh-HK" sz="1800" dirty="0" smtClean="0"/>
              <a:t>Models:</a:t>
            </a:r>
          </a:p>
          <a:p>
            <a:pPr marL="0" indent="0">
              <a:buNone/>
            </a:pPr>
            <a:r>
              <a:rPr lang="en-US" altLang="zh-HK" sz="1800" dirty="0"/>
              <a:t>Decision Tree, Random Forest, Extra Trees, Ada Boost, </a:t>
            </a:r>
            <a:r>
              <a:rPr lang="en-US" altLang="zh-HK" sz="1800" dirty="0" err="1"/>
              <a:t>LightGBM</a:t>
            </a:r>
            <a:endParaRPr lang="en-US" altLang="zh-HK" sz="1800" dirty="0"/>
          </a:p>
        </p:txBody>
      </p:sp>
    </p:spTree>
    <p:extLst>
      <p:ext uri="{BB962C8B-B14F-4D97-AF65-F5344CB8AC3E}">
        <p14:creationId xmlns:p14="http://schemas.microsoft.com/office/powerpoint/2010/main" val="36338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Model Evaluation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win 13327 </a:t>
            </a:r>
          </a:p>
          <a:p>
            <a:r>
              <a:rPr lang="en-US" dirty="0"/>
              <a:t>difficult win 11303 </a:t>
            </a:r>
          </a:p>
          <a:p>
            <a:r>
              <a:rPr lang="en-US" dirty="0"/>
              <a:t>draw 2796 </a:t>
            </a:r>
          </a:p>
          <a:p>
            <a:r>
              <a:rPr lang="en-US" dirty="0"/>
              <a:t>easy win 603</a:t>
            </a:r>
          </a:p>
          <a:p>
            <a:endParaRPr lang="en-US" dirty="0"/>
          </a:p>
          <a:p>
            <a:r>
              <a:rPr lang="en-US" dirty="0"/>
              <a:t>Baseline accuracy: 0.48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52600"/>
            <a:ext cx="46196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Model Evaluation (Ignore draw data)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win 13327 </a:t>
            </a:r>
          </a:p>
          <a:p>
            <a:r>
              <a:rPr lang="en-US" dirty="0"/>
              <a:t>difficult win 11303 </a:t>
            </a:r>
          </a:p>
          <a:p>
            <a:r>
              <a:rPr lang="en-US" dirty="0"/>
              <a:t>easy win 603</a:t>
            </a:r>
          </a:p>
          <a:p>
            <a:endParaRPr lang="en-US" dirty="0"/>
          </a:p>
          <a:p>
            <a:r>
              <a:rPr lang="en-US" dirty="0"/>
              <a:t>Baseline accuracy: 0.53</a:t>
            </a:r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88" y="1828800"/>
            <a:ext cx="47244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5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 smtClean="0"/>
              <a:t>Black King is more likely to survive for at least 10 moves if it is </a:t>
            </a:r>
            <a:r>
              <a:rPr lang="en-AU" dirty="0" smtClean="0">
                <a:solidFill>
                  <a:srgbClr val="FF0000"/>
                </a:solidFill>
              </a:rPr>
              <a:t>near the centre of the board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</a:t>
            </a:r>
            <a:r>
              <a:rPr lang="en-AU" dirty="0" smtClean="0">
                <a:solidFill>
                  <a:srgbClr val="FF0000"/>
                </a:solidFill>
              </a:rPr>
              <a:t>further Black King is away from White King, </a:t>
            </a:r>
            <a:r>
              <a:rPr lang="en-AU" smtClean="0">
                <a:solidFill>
                  <a:srgbClr val="FF0000"/>
                </a:solidFill>
              </a:rPr>
              <a:t>the </a:t>
            </a:r>
            <a:r>
              <a:rPr lang="en-AU" smtClean="0">
                <a:solidFill>
                  <a:srgbClr val="FF0000"/>
                </a:solidFill>
              </a:rPr>
              <a:t>longer Black </a:t>
            </a:r>
            <a:r>
              <a:rPr lang="en-AU" dirty="0" smtClean="0">
                <a:solidFill>
                  <a:srgbClr val="FF0000"/>
                </a:solidFill>
              </a:rPr>
              <a:t>King can </a:t>
            </a:r>
            <a:r>
              <a:rPr lang="en-AU" dirty="0" smtClean="0">
                <a:solidFill>
                  <a:srgbClr val="FF0000"/>
                </a:solidFill>
              </a:rPr>
              <a:t>survive</a:t>
            </a:r>
            <a:r>
              <a:rPr lang="en-AU" dirty="0" smtClean="0"/>
              <a:t>.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White has better chance to win if White King is near the centre </a:t>
            </a:r>
            <a:r>
              <a:rPr lang="en-AU" dirty="0" smtClean="0"/>
              <a:t>since it can easily reach Black King within 4 moves.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four models </a:t>
            </a:r>
            <a:r>
              <a:rPr lang="en-AU" b="1" dirty="0" smtClean="0"/>
              <a:t>Decision Tree, Random Forest, Extra Tree and Light GBM </a:t>
            </a:r>
            <a:r>
              <a:rPr lang="en-AU" dirty="0" smtClean="0"/>
              <a:t>have similar accuracy. In contrast, </a:t>
            </a:r>
            <a:r>
              <a:rPr lang="en-AU" b="1" dirty="0" smtClean="0"/>
              <a:t>Ada Boost </a:t>
            </a:r>
            <a:r>
              <a:rPr lang="en-AU" dirty="0" smtClean="0"/>
              <a:t>is relatively less accurate.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Random Forest and Extra Tree have a </a:t>
            </a:r>
            <a:r>
              <a:rPr lang="en-AU" b="1" dirty="0" smtClean="0"/>
              <a:t>slightly better result</a:t>
            </a:r>
            <a:r>
              <a:rPr lang="en-AU" dirty="0" smtClean="0"/>
              <a:t>, at the cost of </a:t>
            </a:r>
            <a:r>
              <a:rPr lang="en-AU" b="1" dirty="0" smtClean="0"/>
              <a:t>much longer processing time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When not considering "draw" (remove all rows with "draw"), the accuracy has become higher.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83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03904" y="2971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Q &amp; A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3077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52800" y="2971800"/>
            <a:ext cx="250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THE END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3545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  <a:p>
            <a:r>
              <a:rPr lang="en-AU" dirty="0" smtClean="0"/>
              <a:t>Goals</a:t>
            </a:r>
          </a:p>
          <a:p>
            <a:r>
              <a:rPr lang="en-AU" dirty="0" smtClean="0"/>
              <a:t>Definitions</a:t>
            </a:r>
            <a:endParaRPr lang="en-AU" dirty="0"/>
          </a:p>
          <a:p>
            <a:r>
              <a:rPr lang="en-AU" dirty="0"/>
              <a:t>Dataset</a:t>
            </a:r>
          </a:p>
          <a:p>
            <a:r>
              <a:rPr lang="en-AU" dirty="0"/>
              <a:t>EDA</a:t>
            </a:r>
          </a:p>
          <a:p>
            <a:r>
              <a:rPr lang="en-AU" dirty="0" smtClean="0"/>
              <a:t>Model </a:t>
            </a:r>
            <a:r>
              <a:rPr lang="en-AU" dirty="0"/>
              <a:t>Evaluation</a:t>
            </a:r>
          </a:p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34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chess, Endgame refers to the stage that most pieces have been captured and only a few remain.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Positioning is vital in the Endgame since each remaining piece becomes more decisive.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not handled carefully, the player who has the upper hand may be forced to a draw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 we will look into the Chess Endgame Database to find out the best endgame position for white and black, assuming </a:t>
            </a:r>
            <a:r>
              <a:rPr lang="en-US" dirty="0">
                <a:solidFill>
                  <a:srgbClr val="FF0000"/>
                </a:solidFill>
              </a:rPr>
              <a:t>white has a rook and king left, black only has the king left, and it is black's turn to move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3124200"/>
            <a:ext cx="3581400" cy="35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9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1) Find out the best position for White and Black pieces in this particular scenario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2) Build a model to predict the result based on the position of the pieces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2526199" cy="254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6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White has an upper hand so White would want to win the game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Black has no mean to checkmate White King, so the best Black can do is to force a draw</a:t>
            </a:r>
          </a:p>
        </p:txBody>
      </p:sp>
    </p:spTree>
    <p:extLst>
      <p:ext uri="{BB962C8B-B14F-4D97-AF65-F5344CB8AC3E}">
        <p14:creationId xmlns:p14="http://schemas.microsoft.com/office/powerpoint/2010/main" val="2847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In this study, we define a draw as:</a:t>
            </a:r>
          </a:p>
          <a:p>
            <a:pPr marL="0" indent="0">
              <a:buNone/>
            </a:pPr>
            <a:r>
              <a:rPr lang="en-AU" dirty="0" smtClean="0"/>
              <a:t>1) </a:t>
            </a:r>
            <a:r>
              <a:rPr lang="en-US" dirty="0" smtClean="0"/>
              <a:t>White </a:t>
            </a:r>
            <a:r>
              <a:rPr lang="en-US" dirty="0"/>
              <a:t>cannot checkmate in 16 </a:t>
            </a:r>
            <a:r>
              <a:rPr lang="en-US" dirty="0" smtClean="0"/>
              <a:t>moves</a:t>
            </a:r>
          </a:p>
          <a:p>
            <a:pPr marL="0" indent="0">
              <a:buNone/>
            </a:pPr>
            <a:r>
              <a:rPr lang="en-AU" dirty="0" smtClean="0"/>
              <a:t>2) </a:t>
            </a:r>
            <a:r>
              <a:rPr lang="en-US" dirty="0"/>
              <a:t>Black cannot make a move when it is his </a:t>
            </a:r>
            <a:r>
              <a:rPr lang="en-US" dirty="0" smtClean="0"/>
              <a:t>turn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0"/>
            <a:ext cx="3605213" cy="363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Multiply 8"/>
          <p:cNvSpPr/>
          <p:nvPr/>
        </p:nvSpPr>
        <p:spPr>
          <a:xfrm>
            <a:off x="5496114" y="3505200"/>
            <a:ext cx="464249" cy="48006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Multiply 9"/>
          <p:cNvSpPr/>
          <p:nvPr/>
        </p:nvSpPr>
        <p:spPr>
          <a:xfrm>
            <a:off x="5496113" y="3048000"/>
            <a:ext cx="464249" cy="48006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Multiply 10"/>
          <p:cNvSpPr/>
          <p:nvPr/>
        </p:nvSpPr>
        <p:spPr>
          <a:xfrm>
            <a:off x="5960362" y="3528060"/>
            <a:ext cx="464249" cy="48006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3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Dataset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HK" sz="1800" dirty="0"/>
              <a:t>Chess Endgame Database for White King and Rook against Black King (KRK) - Black-to-move Positions Drawn or Lost in N </a:t>
            </a:r>
            <a:r>
              <a:rPr lang="en-US" altLang="zh-HK" sz="1800" dirty="0" smtClean="0"/>
              <a:t>Moves</a:t>
            </a:r>
            <a:endParaRPr lang="en-US" altLang="zh-HK" sz="1800" dirty="0"/>
          </a:p>
          <a:p>
            <a:pPr marL="0" indent="0">
              <a:buNone/>
            </a:pPr>
            <a:r>
              <a:rPr lang="en-US" altLang="zh-HK" sz="1800" dirty="0"/>
              <a:t/>
            </a:r>
            <a:br>
              <a:rPr lang="en-US" altLang="zh-HK" sz="1800" dirty="0"/>
            </a:br>
            <a:r>
              <a:rPr lang="en-US" altLang="zh-HK" sz="1200" dirty="0"/>
              <a:t>Source</a:t>
            </a:r>
          </a:p>
          <a:p>
            <a:pPr marL="0" indent="0">
              <a:buNone/>
            </a:pPr>
            <a:r>
              <a:rPr lang="en-US" altLang="zh-HK" sz="1200" dirty="0"/>
              <a:t>Creators: Database generated by Michael Bain and Arthur van Hoff at the Turing Institute, Glasgow, UK.</a:t>
            </a:r>
          </a:p>
          <a:p>
            <a:pPr marL="0" indent="0">
              <a:buNone/>
            </a:pPr>
            <a:r>
              <a:rPr lang="en-US" altLang="zh-HK" sz="1200" dirty="0" smtClean="0"/>
              <a:t>Donor</a:t>
            </a:r>
            <a:r>
              <a:rPr lang="en-US" altLang="zh-HK" sz="1200" dirty="0"/>
              <a:t>: Michael Bain (mike '@' cse.unsw.edu.au), AI Lab, Computer Science University of New South Wales, Sydney 2052, Australia.</a:t>
            </a:r>
          </a:p>
          <a:p>
            <a:pPr marL="0" indent="0">
              <a:buNone/>
            </a:pPr>
            <a:endParaRPr lang="en-US" altLang="zh-HK" sz="1800" dirty="0"/>
          </a:p>
          <a:p>
            <a:pPr marL="0" indent="0">
              <a:buNone/>
            </a:pPr>
            <a:r>
              <a:rPr lang="en-AU" sz="1800" dirty="0"/>
              <a:t>Number of Instances: </a:t>
            </a:r>
            <a:r>
              <a:rPr lang="en-AU" sz="1800" dirty="0" smtClean="0"/>
              <a:t>28056 (No missing / invalid data)</a:t>
            </a:r>
          </a:p>
          <a:p>
            <a:pPr marL="0" indent="0">
              <a:buNone/>
            </a:pPr>
            <a:endParaRPr lang="en-AU" sz="1800" dirty="0" smtClean="0"/>
          </a:p>
          <a:p>
            <a:pPr marL="0" indent="0">
              <a:buNone/>
            </a:pPr>
            <a:r>
              <a:rPr lang="en-US" sz="1800" dirty="0"/>
              <a:t>Attribute </a:t>
            </a:r>
            <a:r>
              <a:rPr lang="en-US" sz="1800" dirty="0" smtClean="0"/>
              <a:t>Information:	White </a:t>
            </a:r>
            <a:r>
              <a:rPr lang="en-US" sz="1800" dirty="0"/>
              <a:t>King </a:t>
            </a:r>
            <a:r>
              <a:rPr lang="en-US" sz="1800" dirty="0" smtClean="0"/>
              <a:t>file</a:t>
            </a:r>
          </a:p>
          <a:p>
            <a:pPr marL="0" indent="0">
              <a:buNone/>
            </a:pPr>
            <a:r>
              <a:rPr lang="en-US" sz="1800" dirty="0" smtClean="0"/>
              <a:t>			White </a:t>
            </a:r>
            <a:r>
              <a:rPr lang="en-US" sz="1800" dirty="0"/>
              <a:t>King </a:t>
            </a:r>
            <a:r>
              <a:rPr lang="en-US" sz="1800" dirty="0" smtClean="0"/>
              <a:t>rank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White </a:t>
            </a:r>
            <a:r>
              <a:rPr lang="en-US" sz="1800" dirty="0"/>
              <a:t>Rook </a:t>
            </a:r>
            <a:r>
              <a:rPr lang="en-US" sz="1800" dirty="0" smtClean="0"/>
              <a:t>file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White </a:t>
            </a:r>
            <a:r>
              <a:rPr lang="en-US" sz="1800" dirty="0"/>
              <a:t>Rook </a:t>
            </a:r>
            <a:r>
              <a:rPr lang="en-US" sz="1800" dirty="0" smtClean="0"/>
              <a:t>rank</a:t>
            </a:r>
          </a:p>
          <a:p>
            <a:pPr marL="0" indent="0">
              <a:buNone/>
            </a:pPr>
            <a:r>
              <a:rPr lang="en-US" sz="1800" dirty="0" smtClean="0"/>
              <a:t>			Black </a:t>
            </a:r>
            <a:r>
              <a:rPr lang="en-US" sz="1800" dirty="0"/>
              <a:t>King </a:t>
            </a:r>
            <a:r>
              <a:rPr lang="en-US" sz="1800" dirty="0" smtClean="0"/>
              <a:t>file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Black </a:t>
            </a:r>
            <a:r>
              <a:rPr lang="en-US" sz="1800" dirty="0"/>
              <a:t>King </a:t>
            </a:r>
            <a:r>
              <a:rPr lang="en-US" sz="1800" dirty="0" smtClean="0"/>
              <a:t>rank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Optimal White winning moves (0-16 or draw)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9012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EDA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Convert the positions into coordinate to calculate distance between each piece as well as the centre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3783492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86656" y="3886200"/>
                <a:ext cx="4648200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AU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AU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AU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656" y="3886200"/>
                <a:ext cx="4648200" cy="427746"/>
              </a:xfrm>
              <a:prstGeom prst="rect">
                <a:avLst/>
              </a:prstGeom>
              <a:blipFill rotWithShape="1">
                <a:blip r:embed="rId3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4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354</TotalTime>
  <Words>531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Mini Project 3  Optimal Chess KRK-Endgame Position</vt:lpstr>
      <vt:lpstr>Agenda</vt:lpstr>
      <vt:lpstr>Background</vt:lpstr>
      <vt:lpstr>Background</vt:lpstr>
      <vt:lpstr>Goals</vt:lpstr>
      <vt:lpstr>Definitions</vt:lpstr>
      <vt:lpstr>Definitions</vt:lpstr>
      <vt:lpstr>Dataset</vt:lpstr>
      <vt:lpstr>EDA</vt:lpstr>
      <vt:lpstr>EDA</vt:lpstr>
      <vt:lpstr>EDA</vt:lpstr>
      <vt:lpstr>EDA</vt:lpstr>
      <vt:lpstr>Model Evaluation</vt:lpstr>
      <vt:lpstr>Model Evaluation</vt:lpstr>
      <vt:lpstr>Model Evaluation (Ignore draw data)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HYL E</dc:creator>
  <cp:lastModifiedBy>Hyl e</cp:lastModifiedBy>
  <cp:revision>37</cp:revision>
  <dcterms:created xsi:type="dcterms:W3CDTF">2006-08-16T00:00:00Z</dcterms:created>
  <dcterms:modified xsi:type="dcterms:W3CDTF">2021-07-31T13:16:50Z</dcterms:modified>
</cp:coreProperties>
</file>