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72" r:id="rId12"/>
    <p:sldId id="269" r:id="rId13"/>
    <p:sldId id="273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ip18\Downloads\project_2\pop_gdp_consump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H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 dirty="0" smtClean="0"/>
              <a:t>Total Energy </a:t>
            </a:r>
            <a:r>
              <a:rPr lang="en-US" altLang="en-US" dirty="0"/>
              <a:t>consumption</a:t>
            </a:r>
          </a:p>
        </c:rich>
      </c:tx>
      <c:layout>
        <c:manualLayout>
          <c:xMode val="edge"/>
          <c:yMode val="edge"/>
          <c:x val="0.30707416825376638"/>
          <c:y val="1.085972850678733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[pop_gdp_consumption.xlsx]AUS!$D$1</c:f>
              <c:strCache>
                <c:ptCount val="1"/>
                <c:pt idx="0">
                  <c:v>Energy consumption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[pop_gdp_consumption.xlsx]AUS!$A$2:$A$32</c:f>
              <c:strCache>
                <c:ptCount val="31"/>
                <c:pt idx="0">
                  <c:v>1988-89</c:v>
                </c:pt>
                <c:pt idx="1">
                  <c:v>1989-90</c:v>
                </c:pt>
                <c:pt idx="2">
                  <c:v>1990-91</c:v>
                </c:pt>
                <c:pt idx="3">
                  <c:v>1991-92</c:v>
                </c:pt>
                <c:pt idx="4">
                  <c:v>1992-93</c:v>
                </c:pt>
                <c:pt idx="5">
                  <c:v>1993-94</c:v>
                </c:pt>
                <c:pt idx="6">
                  <c:v>1994-95</c:v>
                </c:pt>
                <c:pt idx="7">
                  <c:v>1995-96</c:v>
                </c:pt>
                <c:pt idx="8">
                  <c:v>1996-97</c:v>
                </c:pt>
                <c:pt idx="9">
                  <c:v>1997-98</c:v>
                </c:pt>
                <c:pt idx="10">
                  <c:v>1998-99</c:v>
                </c:pt>
                <c:pt idx="11">
                  <c:v>1999-00</c:v>
                </c:pt>
                <c:pt idx="12">
                  <c:v>2000-01</c:v>
                </c:pt>
                <c:pt idx="13">
                  <c:v>2001-02</c:v>
                </c:pt>
                <c:pt idx="14">
                  <c:v>2002-03</c:v>
                </c:pt>
                <c:pt idx="15">
                  <c:v>2003-04</c:v>
                </c:pt>
                <c:pt idx="16">
                  <c:v>2004-05</c:v>
                </c:pt>
                <c:pt idx="17">
                  <c:v>2005-06</c:v>
                </c:pt>
                <c:pt idx="18">
                  <c:v>2006-07</c:v>
                </c:pt>
                <c:pt idx="19">
                  <c:v>2007-08</c:v>
                </c:pt>
                <c:pt idx="20">
                  <c:v>2008-09</c:v>
                </c:pt>
                <c:pt idx="21">
                  <c:v>2009-10</c:v>
                </c:pt>
                <c:pt idx="22">
                  <c:v>2010-11</c:v>
                </c:pt>
                <c:pt idx="23">
                  <c:v>2011-12</c:v>
                </c:pt>
                <c:pt idx="24">
                  <c:v>2012-13</c:v>
                </c:pt>
                <c:pt idx="25">
                  <c:v>2013-14</c:v>
                </c:pt>
                <c:pt idx="26">
                  <c:v>2014-15</c:v>
                </c:pt>
                <c:pt idx="27">
                  <c:v>2015-16</c:v>
                </c:pt>
                <c:pt idx="28">
                  <c:v>2016-17</c:v>
                </c:pt>
                <c:pt idx="29">
                  <c:v>2017-18</c:v>
                </c:pt>
                <c:pt idx="30">
                  <c:v>2018-19</c:v>
                </c:pt>
              </c:strCache>
            </c:strRef>
          </c:cat>
          <c:val>
            <c:numRef>
              <c:f>[pop_gdp_consumption.xlsx]AUS!$D$2:$D$32</c:f>
              <c:numCache>
                <c:formatCode>#,##0.0</c:formatCode>
                <c:ptCount val="31"/>
                <c:pt idx="0">
                  <c:v>3832.7</c:v>
                </c:pt>
                <c:pt idx="1">
                  <c:v>3945.9</c:v>
                </c:pt>
                <c:pt idx="2">
                  <c:v>3949.9</c:v>
                </c:pt>
                <c:pt idx="3">
                  <c:v>3982.7</c:v>
                </c:pt>
                <c:pt idx="4">
                  <c:v>4081.8</c:v>
                </c:pt>
                <c:pt idx="5">
                  <c:v>4181.8999999999996</c:v>
                </c:pt>
                <c:pt idx="6">
                  <c:v>4365.3999999999996</c:v>
                </c:pt>
                <c:pt idx="7">
                  <c:v>4505.5</c:v>
                </c:pt>
                <c:pt idx="8">
                  <c:v>4611.1000000000004</c:v>
                </c:pt>
                <c:pt idx="9">
                  <c:v>4777.6000000000004</c:v>
                </c:pt>
                <c:pt idx="10">
                  <c:v>4884.7</c:v>
                </c:pt>
                <c:pt idx="11">
                  <c:v>4971</c:v>
                </c:pt>
                <c:pt idx="12">
                  <c:v>5011.8</c:v>
                </c:pt>
                <c:pt idx="13">
                  <c:v>5097</c:v>
                </c:pt>
                <c:pt idx="14">
                  <c:v>5138.674</c:v>
                </c:pt>
                <c:pt idx="15">
                  <c:v>5284.7269999999999</c:v>
                </c:pt>
                <c:pt idx="16">
                  <c:v>5399.2</c:v>
                </c:pt>
                <c:pt idx="17">
                  <c:v>5546.7420000000002</c:v>
                </c:pt>
                <c:pt idx="18">
                  <c:v>5723.991</c:v>
                </c:pt>
                <c:pt idx="19">
                  <c:v>5738.33</c:v>
                </c:pt>
                <c:pt idx="20">
                  <c:v>5843.7860000000001</c:v>
                </c:pt>
                <c:pt idx="21">
                  <c:v>5823.3180000000002</c:v>
                </c:pt>
                <c:pt idx="22">
                  <c:v>5902.1970000000001</c:v>
                </c:pt>
                <c:pt idx="23">
                  <c:v>5887.7849999999999</c:v>
                </c:pt>
                <c:pt idx="24">
                  <c:v>5915.3010000000004</c:v>
                </c:pt>
                <c:pt idx="25">
                  <c:v>5891.4430000000002</c:v>
                </c:pt>
                <c:pt idx="26">
                  <c:v>5897.3310000000001</c:v>
                </c:pt>
                <c:pt idx="27">
                  <c:v>6040.777</c:v>
                </c:pt>
                <c:pt idx="28">
                  <c:v>6114.5659999999998</c:v>
                </c:pt>
                <c:pt idx="29">
                  <c:v>6159.1319999999996</c:v>
                </c:pt>
                <c:pt idx="30">
                  <c:v>6195.9669999999996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309696"/>
        <c:axId val="171368832"/>
      </c:lineChart>
      <c:catAx>
        <c:axId val="171309696"/>
        <c:scaling>
          <c:orientation val="minMax"/>
        </c:scaling>
        <c:delete val="0"/>
        <c:axPos val="b"/>
        <c:majorTickMark val="out"/>
        <c:minorTickMark val="none"/>
        <c:tickLblPos val="nextTo"/>
        <c:crossAx val="171368832"/>
        <c:crosses val="autoZero"/>
        <c:auto val="1"/>
        <c:lblAlgn val="ctr"/>
        <c:lblOffset val="100"/>
        <c:noMultiLvlLbl val="0"/>
      </c:catAx>
      <c:valAx>
        <c:axId val="171368832"/>
        <c:scaling>
          <c:orientation val="minMax"/>
        </c:scaling>
        <c:delete val="0"/>
        <c:axPos val="l"/>
        <c:majorGridlines/>
        <c:numFmt formatCode="#,##0.0" sourceLinked="1"/>
        <c:majorTickMark val="out"/>
        <c:minorTickMark val="none"/>
        <c:tickLblPos val="nextTo"/>
        <c:crossAx val="1713096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altLang="zh-HK" dirty="0" smtClean="0"/>
              <a:t>Mini Project 2</a:t>
            </a:r>
            <a:endParaRPr lang="zh-HK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altLang="zh-HK" dirty="0" smtClean="0"/>
              <a:t>Australian Energy Consumption Prediction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56807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01136"/>
          </a:xfrm>
        </p:spPr>
        <p:txBody>
          <a:bodyPr>
            <a:normAutofit/>
          </a:bodyPr>
          <a:lstStyle/>
          <a:p>
            <a:pPr algn="ctr"/>
            <a:r>
              <a:rPr lang="en-AU" altLang="zh-HK" sz="3200" dirty="0"/>
              <a:t>Electricity Generation</a:t>
            </a:r>
            <a:endParaRPr lang="zh-HK" alt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313027"/>
              </p:ext>
            </p:extLst>
          </p:nvPr>
        </p:nvGraphicFramePr>
        <p:xfrm>
          <a:off x="838200" y="1981200"/>
          <a:ext cx="74676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238125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Model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Average R</a:t>
                      </a:r>
                      <a:r>
                        <a:rPr lang="en-AU" altLang="zh-HK" sz="1400" baseline="30000" dirty="0" smtClean="0"/>
                        <a:t>2</a:t>
                      </a:r>
                      <a:r>
                        <a:rPr lang="en-AU" altLang="zh-HK" sz="1400" dirty="0" smtClean="0"/>
                        <a:t> Score</a:t>
                      </a:r>
                      <a:endParaRPr lang="zh-HK" altLang="en-US" sz="1400" dirty="0"/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Linear Regression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 smtClean="0"/>
                        <a:t>88.71%</a:t>
                      </a: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Ridge Regression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 smtClean="0"/>
                        <a:t>88.87%</a:t>
                      </a: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SVM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 smtClean="0"/>
                        <a:t>8.66%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352800"/>
            <a:ext cx="6857998" cy="30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4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01136"/>
          </a:xfrm>
        </p:spPr>
        <p:txBody>
          <a:bodyPr>
            <a:normAutofit/>
          </a:bodyPr>
          <a:lstStyle/>
          <a:p>
            <a:pPr algn="ctr"/>
            <a:r>
              <a:rPr lang="en-AU" altLang="zh-HK" sz="3200" dirty="0"/>
              <a:t>Transport</a:t>
            </a:r>
            <a:endParaRPr lang="zh-HK" alt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86408"/>
              </p:ext>
            </p:extLst>
          </p:nvPr>
        </p:nvGraphicFramePr>
        <p:xfrm>
          <a:off x="838200" y="1981200"/>
          <a:ext cx="74676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238125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Model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Average R</a:t>
                      </a:r>
                      <a:r>
                        <a:rPr lang="en-AU" altLang="zh-HK" sz="1400" baseline="30000" dirty="0" smtClean="0"/>
                        <a:t>2</a:t>
                      </a:r>
                      <a:r>
                        <a:rPr lang="en-AU" altLang="zh-HK" sz="1400" dirty="0" smtClean="0"/>
                        <a:t> Score</a:t>
                      </a:r>
                      <a:endParaRPr lang="zh-HK" altLang="en-US" sz="1400" dirty="0"/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Linear Regression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 smtClean="0"/>
                        <a:t>98.82%</a:t>
                      </a: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Ridge Regression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 smtClean="0"/>
                        <a:t>98.92%</a:t>
                      </a: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SVM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 smtClean="0"/>
                        <a:t>34.19%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3352800"/>
            <a:ext cx="6857996" cy="30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27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024744" cy="722864"/>
          </a:xfrm>
        </p:spPr>
        <p:txBody>
          <a:bodyPr>
            <a:normAutofit/>
          </a:bodyPr>
          <a:lstStyle/>
          <a:p>
            <a:pPr algn="ctr"/>
            <a:r>
              <a:rPr lang="en-AU" altLang="zh-HK" sz="3200" dirty="0" smtClean="0"/>
              <a:t>All At Once</a:t>
            </a:r>
            <a:endParaRPr lang="zh-HK" alt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465796"/>
              </p:ext>
            </p:extLst>
          </p:nvPr>
        </p:nvGraphicFramePr>
        <p:xfrm>
          <a:off x="838200" y="1219200"/>
          <a:ext cx="75438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3771900"/>
              </a:tblGrid>
              <a:tr h="247048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Model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Average R</a:t>
                      </a:r>
                      <a:r>
                        <a:rPr lang="en-AU" altLang="zh-HK" sz="1400" baseline="30000" dirty="0" smtClean="0"/>
                        <a:t>2</a:t>
                      </a:r>
                      <a:r>
                        <a:rPr lang="en-AU" altLang="zh-HK" sz="1400" dirty="0" smtClean="0"/>
                        <a:t> Score</a:t>
                      </a:r>
                      <a:endParaRPr lang="zh-HK" altLang="en-US" sz="1400" dirty="0"/>
                    </a:p>
                  </a:txBody>
                  <a:tcPr/>
                </a:tc>
              </a:tr>
              <a:tr h="273251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Linear Regression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78.84%</a:t>
                      </a:r>
                      <a:endParaRPr lang="zh-HK" altLang="en-US" sz="1400" dirty="0"/>
                    </a:p>
                  </a:txBody>
                  <a:tcPr/>
                </a:tc>
              </a:tr>
              <a:tr h="273251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Ridge Regression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80.42%</a:t>
                      </a:r>
                      <a:endParaRPr lang="zh-HK" altLang="en-US" sz="1400" dirty="0"/>
                    </a:p>
                  </a:txBody>
                  <a:tcPr/>
                </a:tc>
              </a:tr>
              <a:tr h="273251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SVM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52.77%</a:t>
                      </a:r>
                      <a:endParaRPr lang="zh-HK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778" y="5086835"/>
            <a:ext cx="849086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89235"/>
            <a:ext cx="3722573" cy="20331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98853"/>
            <a:ext cx="3701842" cy="20139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453239"/>
            <a:ext cx="3733800" cy="203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63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altLang="zh-HK" dirty="0" smtClean="0"/>
              <a:t>Conclusions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altLang="zh-HK" sz="2000" dirty="0" smtClean="0"/>
              <a:t>Both </a:t>
            </a:r>
            <a:r>
              <a:rPr lang="en-AU" altLang="zh-HK" sz="2000" b="1" dirty="0" smtClean="0">
                <a:solidFill>
                  <a:schemeClr val="accent3">
                    <a:lumMod val="75000"/>
                  </a:schemeClr>
                </a:solidFill>
              </a:rPr>
              <a:t>Linear</a:t>
            </a:r>
            <a:r>
              <a:rPr lang="en-AU" altLang="zh-HK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altLang="zh-HK" sz="2000" dirty="0" smtClean="0"/>
              <a:t>and </a:t>
            </a:r>
            <a:r>
              <a:rPr lang="en-AU" altLang="zh-HK" sz="2000" b="1" dirty="0" smtClean="0">
                <a:solidFill>
                  <a:schemeClr val="accent3">
                    <a:lumMod val="75000"/>
                  </a:schemeClr>
                </a:solidFill>
              </a:rPr>
              <a:t>Ridge</a:t>
            </a:r>
            <a:r>
              <a:rPr lang="en-AU" altLang="zh-HK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altLang="zh-HK" sz="2000" b="1" dirty="0" smtClean="0">
                <a:solidFill>
                  <a:schemeClr val="accent3">
                    <a:lumMod val="75000"/>
                  </a:schemeClr>
                </a:solidFill>
              </a:rPr>
              <a:t>Regression</a:t>
            </a:r>
            <a:r>
              <a:rPr lang="en-AU" altLang="zh-HK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altLang="zh-HK" sz="2000" dirty="0" smtClean="0"/>
              <a:t>performed well in predicting total annual energy consumption</a:t>
            </a:r>
          </a:p>
          <a:p>
            <a:pPr marL="68580" indent="0">
              <a:buNone/>
            </a:pPr>
            <a:endParaRPr lang="en-AU" altLang="zh-HK" sz="2000" dirty="0" smtClean="0"/>
          </a:p>
          <a:p>
            <a:r>
              <a:rPr lang="en-AU" altLang="zh-HK" sz="2000" b="1" dirty="0" smtClean="0">
                <a:solidFill>
                  <a:schemeClr val="accent3">
                    <a:lumMod val="75000"/>
                  </a:schemeClr>
                </a:solidFill>
              </a:rPr>
              <a:t>Population</a:t>
            </a:r>
            <a:r>
              <a:rPr lang="en-AU" altLang="zh-HK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altLang="zh-HK" sz="2000" dirty="0" smtClean="0"/>
              <a:t>and </a:t>
            </a:r>
            <a:r>
              <a:rPr lang="en-AU" altLang="zh-HK" sz="2000" b="1" dirty="0" smtClean="0">
                <a:solidFill>
                  <a:schemeClr val="accent3">
                    <a:lumMod val="75000"/>
                  </a:schemeClr>
                </a:solidFill>
              </a:rPr>
              <a:t>GDP</a:t>
            </a:r>
            <a:r>
              <a:rPr lang="en-AU" altLang="zh-HK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altLang="zh-HK" sz="2000" dirty="0" smtClean="0"/>
              <a:t>are good indicators to predict the energy consumption of industries like </a:t>
            </a:r>
            <a:r>
              <a:rPr lang="en-AU" altLang="zh-HK" sz="2000" b="1" dirty="0" smtClean="0">
                <a:solidFill>
                  <a:schemeClr val="accent3">
                    <a:lumMod val="75000"/>
                  </a:schemeClr>
                </a:solidFill>
              </a:rPr>
              <a:t>Transport</a:t>
            </a:r>
            <a:r>
              <a:rPr lang="en-AU" altLang="zh-HK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altLang="zh-HK" sz="2000" dirty="0" smtClean="0"/>
              <a:t>and </a:t>
            </a:r>
            <a:r>
              <a:rPr lang="en-AU" altLang="zh-HK" sz="2000" b="1" dirty="0" smtClean="0">
                <a:solidFill>
                  <a:schemeClr val="accent3">
                    <a:lumMod val="75000"/>
                  </a:schemeClr>
                </a:solidFill>
              </a:rPr>
              <a:t>Electricity Generation</a:t>
            </a:r>
            <a:r>
              <a:rPr lang="en-AU" altLang="zh-HK" sz="2000" dirty="0" smtClean="0"/>
              <a:t>, but not </a:t>
            </a:r>
            <a:r>
              <a:rPr lang="en-AU" altLang="zh-HK" sz="2000" b="1" dirty="0" smtClean="0">
                <a:solidFill>
                  <a:schemeClr val="accent3">
                    <a:lumMod val="75000"/>
                  </a:schemeClr>
                </a:solidFill>
              </a:rPr>
              <a:t>Manufacturing</a:t>
            </a:r>
            <a:r>
              <a:rPr lang="en-AU" altLang="zh-HK" sz="2000" dirty="0" smtClean="0"/>
              <a:t>.</a:t>
            </a:r>
            <a:endParaRPr lang="zh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9488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2743200"/>
            <a:ext cx="7024744" cy="1143000"/>
          </a:xfrm>
        </p:spPr>
        <p:txBody>
          <a:bodyPr/>
          <a:lstStyle/>
          <a:p>
            <a:pPr algn="ctr"/>
            <a:r>
              <a:rPr lang="en-AU" altLang="zh-HK" dirty="0" smtClean="0"/>
              <a:t>Q &amp; A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43902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2743200"/>
            <a:ext cx="7024744" cy="1143000"/>
          </a:xfrm>
        </p:spPr>
        <p:txBody>
          <a:bodyPr/>
          <a:lstStyle/>
          <a:p>
            <a:pPr algn="ctr"/>
            <a:r>
              <a:rPr lang="en-AU" altLang="zh-HK" dirty="0" smtClean="0"/>
              <a:t>THE END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9044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altLang="zh-HK" dirty="0" smtClean="0"/>
              <a:t>GOAL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23652"/>
            <a:ext cx="7772400" cy="35089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altLang="zh-HK" dirty="0" smtClean="0"/>
              <a:t>Predict annual Total Energy Consumption</a:t>
            </a:r>
          </a:p>
          <a:p>
            <a:pPr>
              <a:lnSpc>
                <a:spcPct val="150000"/>
              </a:lnSpc>
            </a:pPr>
            <a:r>
              <a:rPr lang="en-AU" altLang="zh-HK" dirty="0" smtClean="0"/>
              <a:t>Predict annual Energy Consumption per industry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11545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altLang="zh-HK" dirty="0" smtClean="0"/>
              <a:t>DATA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altLang="zh-HK" dirty="0" smtClean="0"/>
          </a:p>
          <a:p>
            <a:pPr marL="68580" indent="0">
              <a:buNone/>
            </a:pPr>
            <a:r>
              <a:rPr lang="en-US" altLang="zh-HK" dirty="0" smtClean="0"/>
              <a:t>Australian </a:t>
            </a:r>
            <a:r>
              <a:rPr lang="en-US" altLang="zh-HK" dirty="0"/>
              <a:t>Energy Statistics 2020</a:t>
            </a:r>
            <a:endParaRPr lang="en-US" altLang="zh-HK" dirty="0" smtClean="0"/>
          </a:p>
          <a:p>
            <a:pPr marL="68580" indent="0">
              <a:buNone/>
            </a:pPr>
            <a:r>
              <a:rPr lang="en-US" altLang="zh-HK" dirty="0"/>
              <a:t>Population in largest city</a:t>
            </a:r>
          </a:p>
          <a:p>
            <a:pPr marL="68580" indent="0">
              <a:buNone/>
            </a:pPr>
            <a:r>
              <a:rPr lang="en-US" altLang="zh-HK" dirty="0"/>
              <a:t>Rural population</a:t>
            </a:r>
          </a:p>
          <a:p>
            <a:pPr marL="68580" indent="0">
              <a:buNone/>
            </a:pPr>
            <a:endParaRPr lang="en-AU" altLang="zh-HK" dirty="0" smtClean="0"/>
          </a:p>
          <a:p>
            <a:pPr marL="68580" indent="0">
              <a:buNone/>
            </a:pPr>
            <a:endParaRPr lang="en-US" altLang="zh-HK" dirty="0"/>
          </a:p>
          <a:p>
            <a:pPr marL="68580" indent="0">
              <a:buNone/>
            </a:pPr>
            <a:r>
              <a:rPr lang="en-US" altLang="zh-HK" sz="1600" dirty="0" smtClean="0"/>
              <a:t>Source: 	Department </a:t>
            </a:r>
            <a:r>
              <a:rPr lang="en-US" altLang="zh-HK" sz="1600" dirty="0"/>
              <a:t>of Industry, Science, Energy and </a:t>
            </a:r>
            <a:r>
              <a:rPr lang="en-US" altLang="zh-HK" sz="1600" dirty="0" smtClean="0"/>
              <a:t>Resources</a:t>
            </a:r>
          </a:p>
          <a:p>
            <a:pPr marL="68580" indent="0">
              <a:buNone/>
            </a:pPr>
            <a:r>
              <a:rPr lang="en-AU" altLang="zh-HK" sz="1600" dirty="0" smtClean="0"/>
              <a:t>	The </a:t>
            </a:r>
            <a:r>
              <a:rPr lang="en-AU" altLang="zh-HK" sz="1600" dirty="0"/>
              <a:t>World Bank</a:t>
            </a:r>
            <a:endParaRPr lang="zh-HK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488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AU" altLang="zh-HK" dirty="0" smtClean="0"/>
              <a:t>Energy Consumption Growth</a:t>
            </a:r>
            <a:endParaRPr lang="zh-HK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256639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67784" y="5937504"/>
            <a:ext cx="58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HK" sz="1400" dirty="0" smtClean="0"/>
              <a:t>Year</a:t>
            </a:r>
            <a:endParaRPr lang="zh-HK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419" y="2743200"/>
            <a:ext cx="400110" cy="2438400"/>
          </a:xfrm>
          <a:prstGeom prst="rect">
            <a:avLst/>
          </a:prstGeom>
          <a:noFill/>
        </p:spPr>
        <p:txBody>
          <a:bodyPr vert="vert270" wrap="square" rtlCol="0" anchor="t">
            <a:spAutoFit/>
          </a:bodyPr>
          <a:lstStyle/>
          <a:p>
            <a:r>
              <a:rPr lang="en-AU" altLang="zh-HK" sz="1400" dirty="0" smtClean="0"/>
              <a:t>Energy Consumption (PJ)</a:t>
            </a:r>
            <a:endParaRPr lang="zh-HK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122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altLang="zh-HK" dirty="0" smtClean="0"/>
              <a:t>Machine Learning Models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zh-HK" dirty="0" smtClean="0"/>
              <a:t>Linear Regression</a:t>
            </a:r>
          </a:p>
          <a:p>
            <a:r>
              <a:rPr lang="en-AU" altLang="zh-HK" dirty="0" smtClean="0"/>
              <a:t>Ridge Regression</a:t>
            </a:r>
          </a:p>
          <a:p>
            <a:r>
              <a:rPr lang="en-AU" altLang="zh-HK" dirty="0" smtClean="0"/>
              <a:t>SVM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6522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altLang="zh-HK" dirty="0" smtClean="0"/>
              <a:t>Features for prediction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AU" altLang="zh-HK" dirty="0" smtClean="0"/>
              <a:t>Population:</a:t>
            </a:r>
          </a:p>
          <a:p>
            <a:r>
              <a:rPr lang="en-AU" altLang="zh-HK" dirty="0" smtClean="0"/>
              <a:t>Total Population</a:t>
            </a:r>
          </a:p>
          <a:p>
            <a:r>
              <a:rPr lang="en-AU" altLang="zh-HK" dirty="0" smtClean="0"/>
              <a:t>Population in largest cities</a:t>
            </a:r>
          </a:p>
          <a:p>
            <a:r>
              <a:rPr lang="en-AU" altLang="zh-HK" dirty="0"/>
              <a:t>Rural </a:t>
            </a:r>
            <a:r>
              <a:rPr lang="en-AU" altLang="zh-HK" dirty="0" smtClean="0"/>
              <a:t>population</a:t>
            </a:r>
          </a:p>
          <a:p>
            <a:pPr marL="68580" indent="0">
              <a:buNone/>
            </a:pPr>
            <a:endParaRPr lang="en-AU" altLang="zh-HK" dirty="0" smtClean="0"/>
          </a:p>
          <a:p>
            <a:pPr marL="68580" indent="0">
              <a:buNone/>
            </a:pPr>
            <a:r>
              <a:rPr lang="en-AU" altLang="zh-HK" dirty="0" smtClean="0"/>
              <a:t>Economy:</a:t>
            </a:r>
            <a:endParaRPr lang="en-AU" altLang="zh-HK" dirty="0"/>
          </a:p>
          <a:p>
            <a:r>
              <a:rPr lang="en-AU" altLang="zh-HK" dirty="0" smtClean="0"/>
              <a:t>GDP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95327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altLang="zh-HK" dirty="0" smtClean="0"/>
              <a:t>Targets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zh-HK" dirty="0" smtClean="0"/>
              <a:t>Total Annual Energy Consumption</a:t>
            </a:r>
          </a:p>
          <a:p>
            <a:endParaRPr lang="en-AU" altLang="zh-HK" dirty="0" smtClean="0"/>
          </a:p>
          <a:p>
            <a:r>
              <a:rPr lang="en-AU" altLang="zh-HK" dirty="0"/>
              <a:t>Annual Energy Consumption in </a:t>
            </a:r>
            <a:endParaRPr lang="en-AU" altLang="zh-HK" dirty="0" smtClean="0"/>
          </a:p>
          <a:p>
            <a:pPr lvl="1"/>
            <a:r>
              <a:rPr lang="en-AU" altLang="zh-HK" dirty="0" smtClean="0"/>
              <a:t>Manufacturing</a:t>
            </a:r>
          </a:p>
          <a:p>
            <a:pPr lvl="1"/>
            <a:r>
              <a:rPr lang="en-AU" altLang="zh-HK" dirty="0" smtClean="0"/>
              <a:t>Electricity Generation</a:t>
            </a:r>
          </a:p>
          <a:p>
            <a:pPr lvl="1"/>
            <a:r>
              <a:rPr lang="en-AU" altLang="zh-HK" dirty="0"/>
              <a:t>Transport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9840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01136"/>
          </a:xfrm>
        </p:spPr>
        <p:txBody>
          <a:bodyPr>
            <a:normAutofit/>
          </a:bodyPr>
          <a:lstStyle/>
          <a:p>
            <a:pPr algn="ctr"/>
            <a:r>
              <a:rPr lang="en-AU" altLang="zh-HK" sz="3200" dirty="0"/>
              <a:t>Total Annual Energy </a:t>
            </a:r>
            <a:r>
              <a:rPr lang="en-AU" altLang="zh-HK" sz="3200" dirty="0" smtClean="0"/>
              <a:t>Consumption</a:t>
            </a:r>
            <a:endParaRPr lang="zh-HK" alt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551693"/>
              </p:ext>
            </p:extLst>
          </p:nvPr>
        </p:nvGraphicFramePr>
        <p:xfrm>
          <a:off x="838200" y="1981200"/>
          <a:ext cx="74676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238125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Model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Average R</a:t>
                      </a:r>
                      <a:r>
                        <a:rPr lang="en-AU" altLang="zh-HK" sz="1400" baseline="30000" dirty="0" smtClean="0"/>
                        <a:t>2</a:t>
                      </a:r>
                      <a:r>
                        <a:rPr lang="en-AU" altLang="zh-HK" sz="1400" dirty="0" smtClean="0"/>
                        <a:t> Score</a:t>
                      </a:r>
                      <a:endParaRPr lang="zh-HK" altLang="en-US" sz="1400" dirty="0"/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Linear Regression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 smtClean="0"/>
                        <a:t>96.76%</a:t>
                      </a: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Ridge Regression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 smtClean="0"/>
                        <a:t>96.88%</a:t>
                      </a: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SVM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 smtClean="0"/>
                        <a:t>-3.30%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2800"/>
            <a:ext cx="6858000" cy="306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5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01136"/>
          </a:xfrm>
        </p:spPr>
        <p:txBody>
          <a:bodyPr>
            <a:normAutofit/>
          </a:bodyPr>
          <a:lstStyle/>
          <a:p>
            <a:pPr algn="ctr"/>
            <a:r>
              <a:rPr lang="en-AU" altLang="zh-HK" sz="3200" dirty="0"/>
              <a:t>Manufacturing</a:t>
            </a:r>
            <a:endParaRPr lang="zh-HK" alt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64958"/>
              </p:ext>
            </p:extLst>
          </p:nvPr>
        </p:nvGraphicFramePr>
        <p:xfrm>
          <a:off x="838200" y="1981200"/>
          <a:ext cx="74676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238125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Model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Average R</a:t>
                      </a:r>
                      <a:r>
                        <a:rPr lang="en-AU" altLang="zh-HK" sz="1400" baseline="30000" dirty="0" smtClean="0"/>
                        <a:t>2</a:t>
                      </a:r>
                      <a:r>
                        <a:rPr lang="en-AU" altLang="zh-HK" sz="1400" dirty="0" smtClean="0"/>
                        <a:t> Score</a:t>
                      </a:r>
                      <a:endParaRPr lang="zh-HK" altLang="en-US" sz="1400" dirty="0"/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Linear Regression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 smtClean="0"/>
                        <a:t>30.65%</a:t>
                      </a: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Ridge Regression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 smtClean="0"/>
                        <a:t>27.83%</a:t>
                      </a: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SVM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 smtClean="0"/>
                        <a:t>-10.38%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352800"/>
            <a:ext cx="6857998" cy="306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19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181</TotalTime>
  <Words>211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Austin</vt:lpstr>
      <vt:lpstr>Mini Project 2</vt:lpstr>
      <vt:lpstr>GOAL</vt:lpstr>
      <vt:lpstr>DATA</vt:lpstr>
      <vt:lpstr>Energy Consumption Growth</vt:lpstr>
      <vt:lpstr>Machine Learning Models</vt:lpstr>
      <vt:lpstr>Features for prediction</vt:lpstr>
      <vt:lpstr>Targets</vt:lpstr>
      <vt:lpstr>Total Annual Energy Consumption</vt:lpstr>
      <vt:lpstr>Manufacturing</vt:lpstr>
      <vt:lpstr>Electricity Generation</vt:lpstr>
      <vt:lpstr>Transport</vt:lpstr>
      <vt:lpstr>All At Once</vt:lpstr>
      <vt:lpstr>Conclusions</vt:lpstr>
      <vt:lpstr>Q &amp; A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2</dc:title>
  <dc:creator>HYL E</dc:creator>
  <cp:lastModifiedBy>Hyl e</cp:lastModifiedBy>
  <cp:revision>36</cp:revision>
  <dcterms:created xsi:type="dcterms:W3CDTF">2006-08-16T00:00:00Z</dcterms:created>
  <dcterms:modified xsi:type="dcterms:W3CDTF">2021-07-18T23:03:09Z</dcterms:modified>
</cp:coreProperties>
</file>