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YwL4T0xm5E0/S3rmiiY3Nl/Ja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A761C4-E161-4D39-9DA4-AD97A2729C5E}">
  <a:tblStyle styleId="{96A761C4-E161-4D39-9DA4-AD97A2729C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e0d513521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34e0d513521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e0d51352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34e0d51352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e0d513521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34e0d513521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e0d513521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34e0d513521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e0d513521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34e0d513521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e0d51352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34e0d51352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e0d513521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34e0d513521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e0d51352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34e0d51352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e0d51352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4e0d51352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112499e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35112499e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dib.2018.11.12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code/fahadrehman07/hotel-booking-analysis/comments" TargetMode="External"/><Relationship Id="rId4" Type="http://schemas.openxmlformats.org/officeDocument/2006/relationships/hyperlink" Target="https://www.kaggle.com/datasets/jessemostipak/hotel-booking-demand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ode/marcuswingen/eda-of-bookings-and-ml-to-predict-cancelations" TargetMode="External"/><Relationship Id="rId5" Type="http://schemas.openxmlformats.org/officeDocument/2006/relationships/hyperlink" Target="https://www.kaggle.com/code/fahadrehman07/hotel-booking-analysis/notebook" TargetMode="External"/><Relationship Id="rId4" Type="http://schemas.openxmlformats.org/officeDocument/2006/relationships/hyperlink" Target="https://www.kaggle.com/datasets/jessemostipak/hotel-booking-deman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0923067" y="-10"/>
            <a:ext cx="7364924" cy="9935816"/>
          </a:xfrm>
          <a:custGeom>
            <a:avLst/>
            <a:gdLst/>
            <a:ahLst/>
            <a:cxnLst/>
            <a:rect l="l" t="t" r="r" b="b"/>
            <a:pathLst>
              <a:path w="7364924" h="9935816" extrusionOk="0">
                <a:moveTo>
                  <a:pt x="0" y="0"/>
                </a:moveTo>
                <a:lnTo>
                  <a:pt x="7364924" y="0"/>
                </a:lnTo>
                <a:lnTo>
                  <a:pt x="7364924" y="9935816"/>
                </a:lnTo>
                <a:lnTo>
                  <a:pt x="0" y="99358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479100" y="752150"/>
            <a:ext cx="13610400" cy="37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404041"/>
                </a:solidFill>
              </a:rPr>
              <a:t>Data Visualization</a:t>
            </a:r>
            <a:endParaRPr sz="11500" b="1">
              <a:solidFill>
                <a:srgbClr val="404041"/>
              </a:solidFill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404041"/>
                </a:solidFill>
              </a:rPr>
              <a:t>of Hotel Business</a:t>
            </a:r>
            <a:endParaRPr sz="11500" b="1">
              <a:solidFill>
                <a:srgbClr val="404041"/>
              </a:solidFill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416225" y="5304460"/>
            <a:ext cx="5376900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404041"/>
                </a:solidFill>
              </a:rPr>
              <a:t>Group 2:</a:t>
            </a:r>
            <a:br>
              <a:rPr lang="en-US" sz="3600" b="1" dirty="0">
                <a:solidFill>
                  <a:srgbClr val="404041"/>
                </a:solidFill>
              </a:rPr>
            </a:br>
            <a:endParaRPr sz="3600" b="1" dirty="0">
              <a:solidFill>
                <a:srgbClr val="40404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10916148" y="4208165"/>
            <a:ext cx="6899963" cy="5856343"/>
          </a:xfrm>
          <a:custGeom>
            <a:avLst/>
            <a:gdLst/>
            <a:ahLst/>
            <a:cxnLst/>
            <a:rect l="l" t="t" r="r" b="b"/>
            <a:pathLst>
              <a:path w="6899963" h="5856343" extrusionOk="0">
                <a:moveTo>
                  <a:pt x="0" y="0"/>
                </a:moveTo>
                <a:lnTo>
                  <a:pt x="6899963" y="0"/>
                </a:lnTo>
                <a:lnTo>
                  <a:pt x="6899963" y="5856343"/>
                </a:lnTo>
                <a:lnTo>
                  <a:pt x="0" y="58563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59" name="Google Shape;159;p8"/>
          <p:cNvGrpSpPr/>
          <p:nvPr/>
        </p:nvGrpSpPr>
        <p:grpSpPr>
          <a:xfrm>
            <a:off x="2031837" y="3155775"/>
            <a:ext cx="15433200" cy="3880248"/>
            <a:chOff x="-10915057" y="-749528"/>
            <a:chExt cx="20577600" cy="5173664"/>
          </a:xfrm>
        </p:grpSpPr>
        <p:sp>
          <p:nvSpPr>
            <p:cNvPr id="160" name="Google Shape;160;p8"/>
            <p:cNvSpPr txBox="1"/>
            <p:nvPr/>
          </p:nvSpPr>
          <p:spPr>
            <a:xfrm>
              <a:off x="-10915057" y="-749528"/>
              <a:ext cx="20577600" cy="517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0" b="1">
                  <a:solidFill>
                    <a:srgbClr val="404041"/>
                  </a:solidFill>
                </a:rPr>
                <a:t>Challenges</a:t>
              </a:r>
              <a:endParaRPr sz="12000" b="1">
                <a:solidFill>
                  <a:srgbClr val="404041"/>
                </a:solidFill>
              </a:endParaRPr>
            </a:p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0" b="1">
                  <a:solidFill>
                    <a:srgbClr val="404041"/>
                  </a:solidFill>
                </a:rPr>
                <a:t>&amp; Limitation</a:t>
              </a:r>
              <a:endParaRPr sz="12000"/>
            </a:p>
          </p:txBody>
        </p:sp>
        <p:sp>
          <p:nvSpPr>
            <p:cNvPr id="161" name="Google Shape;161;p8"/>
            <p:cNvSpPr txBox="1"/>
            <p:nvPr/>
          </p:nvSpPr>
          <p:spPr>
            <a:xfrm>
              <a:off x="0" y="4136736"/>
              <a:ext cx="9315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e0d513521_0_104"/>
          <p:cNvSpPr/>
          <p:nvPr/>
        </p:nvSpPr>
        <p:spPr>
          <a:xfrm>
            <a:off x="10916148" y="4208165"/>
            <a:ext cx="6899963" cy="5856343"/>
          </a:xfrm>
          <a:custGeom>
            <a:avLst/>
            <a:gdLst/>
            <a:ahLst/>
            <a:cxnLst/>
            <a:rect l="l" t="t" r="r" b="b"/>
            <a:pathLst>
              <a:path w="6899963" h="5856343" extrusionOk="0">
                <a:moveTo>
                  <a:pt x="0" y="0"/>
                </a:moveTo>
                <a:lnTo>
                  <a:pt x="6899963" y="0"/>
                </a:lnTo>
                <a:lnTo>
                  <a:pt x="6899963" y="5856343"/>
                </a:lnTo>
                <a:lnTo>
                  <a:pt x="0" y="58563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7" name="Google Shape;167;g34e0d513521_0_104"/>
          <p:cNvGrpSpPr/>
          <p:nvPr/>
        </p:nvGrpSpPr>
        <p:grpSpPr>
          <a:xfrm>
            <a:off x="501350" y="438425"/>
            <a:ext cx="16745855" cy="6576298"/>
            <a:chOff x="-13012507" y="-4344261"/>
            <a:chExt cx="22327807" cy="8768397"/>
          </a:xfrm>
        </p:grpSpPr>
        <p:sp>
          <p:nvSpPr>
            <p:cNvPr id="168" name="Google Shape;168;g34e0d513521_0_104"/>
            <p:cNvSpPr txBox="1"/>
            <p:nvPr/>
          </p:nvSpPr>
          <p:spPr>
            <a:xfrm>
              <a:off x="-13012507" y="-4344261"/>
              <a:ext cx="20577600" cy="19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0" b="1">
                  <a:solidFill>
                    <a:srgbClr val="404041"/>
                  </a:solidFill>
                </a:rPr>
                <a:t>Discussion of challenges</a:t>
              </a:r>
              <a:endParaRPr/>
            </a:p>
          </p:txBody>
        </p:sp>
        <p:sp>
          <p:nvSpPr>
            <p:cNvPr id="169" name="Google Shape;169;g34e0d513521_0_104"/>
            <p:cNvSpPr txBox="1"/>
            <p:nvPr/>
          </p:nvSpPr>
          <p:spPr>
            <a:xfrm>
              <a:off x="0" y="4136736"/>
              <a:ext cx="9315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" name="Google Shape;170;g34e0d513521_0_104"/>
          <p:cNvSpPr txBox="1"/>
          <p:nvPr/>
        </p:nvSpPr>
        <p:spPr>
          <a:xfrm>
            <a:off x="771950" y="2205775"/>
            <a:ext cx="10777800" cy="6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Facilities in H1 or H2 may not the same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Resort Hotel may have more leisure facilities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hotel group like the Royal or Rosewood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include in the dataset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Undefined business model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 Type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values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Yearly income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Consumption pattern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e0d513521_0_111"/>
          <p:cNvSpPr/>
          <p:nvPr/>
        </p:nvSpPr>
        <p:spPr>
          <a:xfrm>
            <a:off x="10916148" y="4208165"/>
            <a:ext cx="6899963" cy="5856343"/>
          </a:xfrm>
          <a:custGeom>
            <a:avLst/>
            <a:gdLst/>
            <a:ahLst/>
            <a:cxnLst/>
            <a:rect l="l" t="t" r="r" b="b"/>
            <a:pathLst>
              <a:path w="6899963" h="5856343" extrusionOk="0">
                <a:moveTo>
                  <a:pt x="0" y="0"/>
                </a:moveTo>
                <a:lnTo>
                  <a:pt x="6899963" y="0"/>
                </a:lnTo>
                <a:lnTo>
                  <a:pt x="6899963" y="5856343"/>
                </a:lnTo>
                <a:lnTo>
                  <a:pt x="0" y="58563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76" name="Google Shape;176;g34e0d513521_0_111"/>
          <p:cNvGrpSpPr/>
          <p:nvPr/>
        </p:nvGrpSpPr>
        <p:grpSpPr>
          <a:xfrm>
            <a:off x="458750" y="459725"/>
            <a:ext cx="16745855" cy="6576298"/>
            <a:chOff x="-13012507" y="-4344261"/>
            <a:chExt cx="22327807" cy="8768397"/>
          </a:xfrm>
        </p:grpSpPr>
        <p:sp>
          <p:nvSpPr>
            <p:cNvPr id="177" name="Google Shape;177;g34e0d513521_0_111"/>
            <p:cNvSpPr txBox="1"/>
            <p:nvPr/>
          </p:nvSpPr>
          <p:spPr>
            <a:xfrm>
              <a:off x="-13012507" y="-4344261"/>
              <a:ext cx="20577600" cy="19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0" b="1">
                  <a:solidFill>
                    <a:srgbClr val="404041"/>
                  </a:solidFill>
                </a:rPr>
                <a:t>Limitations of the dataset</a:t>
              </a:r>
              <a:endParaRPr/>
            </a:p>
          </p:txBody>
        </p:sp>
        <p:sp>
          <p:nvSpPr>
            <p:cNvPr id="178" name="Google Shape;178;g34e0d513521_0_111"/>
            <p:cNvSpPr txBox="1"/>
            <p:nvPr/>
          </p:nvSpPr>
          <p:spPr>
            <a:xfrm>
              <a:off x="0" y="4136736"/>
              <a:ext cx="9315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g34e0d513521_0_111"/>
          <p:cNvSpPr txBox="1"/>
          <p:nvPr/>
        </p:nvSpPr>
        <p:spPr>
          <a:xfrm>
            <a:off x="758225" y="2433125"/>
            <a:ext cx="10592700" cy="67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34e0d513521_0_111"/>
          <p:cNvSpPr txBox="1"/>
          <p:nvPr/>
        </p:nvSpPr>
        <p:spPr>
          <a:xfrm>
            <a:off x="537175" y="2205750"/>
            <a:ext cx="11076600" cy="7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 of visiting is undefined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Guests may check-in the Hotel of different reasons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distance from tourists spot to Hotel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Traffic convenience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Facilities in Hotel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Resort hotel may have more leisure facilities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attractive to hotel guest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Upgrade plans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 Types / Welcome drinks &amp; snacks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sources before pandemics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COVID-2019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e0d513521_0_118"/>
          <p:cNvSpPr/>
          <p:nvPr/>
        </p:nvSpPr>
        <p:spPr>
          <a:xfrm>
            <a:off x="10916148" y="4208165"/>
            <a:ext cx="6899963" cy="5856343"/>
          </a:xfrm>
          <a:custGeom>
            <a:avLst/>
            <a:gdLst/>
            <a:ahLst/>
            <a:cxnLst/>
            <a:rect l="l" t="t" r="r" b="b"/>
            <a:pathLst>
              <a:path w="6899963" h="5856343" extrusionOk="0">
                <a:moveTo>
                  <a:pt x="0" y="0"/>
                </a:moveTo>
                <a:lnTo>
                  <a:pt x="6899963" y="0"/>
                </a:lnTo>
                <a:lnTo>
                  <a:pt x="6899963" y="5856343"/>
                </a:lnTo>
                <a:lnTo>
                  <a:pt x="0" y="58563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86" name="Google Shape;186;g34e0d513521_0_118"/>
          <p:cNvGrpSpPr/>
          <p:nvPr/>
        </p:nvGrpSpPr>
        <p:grpSpPr>
          <a:xfrm>
            <a:off x="458750" y="459725"/>
            <a:ext cx="16745855" cy="6576298"/>
            <a:chOff x="-13012507" y="-4344261"/>
            <a:chExt cx="22327807" cy="8768397"/>
          </a:xfrm>
        </p:grpSpPr>
        <p:sp>
          <p:nvSpPr>
            <p:cNvPr id="187" name="Google Shape;187;g34e0d513521_0_118"/>
            <p:cNvSpPr txBox="1"/>
            <p:nvPr/>
          </p:nvSpPr>
          <p:spPr>
            <a:xfrm>
              <a:off x="-13012507" y="-4344261"/>
              <a:ext cx="20577600" cy="4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0" b="1">
                  <a:solidFill>
                    <a:srgbClr val="404041"/>
                  </a:solidFill>
                </a:rPr>
                <a:t>Potential areas for future improvement</a:t>
              </a:r>
              <a:endParaRPr/>
            </a:p>
          </p:txBody>
        </p:sp>
        <p:sp>
          <p:nvSpPr>
            <p:cNvPr id="188" name="Google Shape;188;g34e0d513521_0_118"/>
            <p:cNvSpPr txBox="1"/>
            <p:nvPr/>
          </p:nvSpPr>
          <p:spPr>
            <a:xfrm>
              <a:off x="0" y="4136736"/>
              <a:ext cx="93153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g34e0d513521_0_118"/>
          <p:cNvSpPr txBox="1"/>
          <p:nvPr/>
        </p:nvSpPr>
        <p:spPr>
          <a:xfrm>
            <a:off x="554525" y="3723225"/>
            <a:ext cx="10049400" cy="58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34e0d513521_0_118"/>
          <p:cNvSpPr txBox="1"/>
          <p:nvPr/>
        </p:nvSpPr>
        <p:spPr>
          <a:xfrm>
            <a:off x="558525" y="3657050"/>
            <a:ext cx="10158900" cy="5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34e0d513521_0_118"/>
          <p:cNvSpPr txBox="1"/>
          <p:nvPr/>
        </p:nvSpPr>
        <p:spPr>
          <a:xfrm>
            <a:off x="558525" y="3742400"/>
            <a:ext cx="10287000" cy="61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improvement or recommendation on Hotel facilities and service.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Assessments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H1 or H2 with other famous Hotel Group e.g. the Royal, Rosewood, Medela in Customer Services, Facilities, Catering Services, Shuttle Service.durability &amp; website design to maintain the customers’ loyalty.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14637025" y="6816645"/>
            <a:ext cx="3244332" cy="3244332"/>
          </a:xfrm>
          <a:custGeom>
            <a:avLst/>
            <a:gdLst/>
            <a:ahLst/>
            <a:cxnLst/>
            <a:rect l="l" t="t" r="r" b="b"/>
            <a:pathLst>
              <a:path w="3244332" h="3244332" extrusionOk="0">
                <a:moveTo>
                  <a:pt x="0" y="0"/>
                </a:moveTo>
                <a:lnTo>
                  <a:pt x="3244332" y="0"/>
                </a:lnTo>
                <a:lnTo>
                  <a:pt x="3244332" y="3244332"/>
                </a:lnTo>
                <a:lnTo>
                  <a:pt x="0" y="32443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97" name="Google Shape;197;p10"/>
          <p:cNvGrpSpPr/>
          <p:nvPr/>
        </p:nvGrpSpPr>
        <p:grpSpPr>
          <a:xfrm>
            <a:off x="2164427" y="4085975"/>
            <a:ext cx="11016921" cy="2982019"/>
            <a:chOff x="0" y="2256033"/>
            <a:chExt cx="14689229" cy="3976025"/>
          </a:xfrm>
        </p:grpSpPr>
        <p:sp>
          <p:nvSpPr>
            <p:cNvPr id="198" name="Google Shape;198;p10"/>
            <p:cNvSpPr txBox="1"/>
            <p:nvPr/>
          </p:nvSpPr>
          <p:spPr>
            <a:xfrm>
              <a:off x="730529" y="2256033"/>
              <a:ext cx="13958700" cy="246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0" b="1">
                  <a:solidFill>
                    <a:srgbClr val="404041"/>
                  </a:solidFill>
                </a:rPr>
                <a:t>Future Works</a:t>
              </a:r>
              <a:endParaRPr sz="12000"/>
            </a:p>
          </p:txBody>
        </p:sp>
        <p:sp>
          <p:nvSpPr>
            <p:cNvPr id="199" name="Google Shape;199;p10"/>
            <p:cNvSpPr txBox="1"/>
            <p:nvPr/>
          </p:nvSpPr>
          <p:spPr>
            <a:xfrm>
              <a:off x="0" y="5944658"/>
              <a:ext cx="89250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e0d513521_0_132"/>
          <p:cNvSpPr/>
          <p:nvPr/>
        </p:nvSpPr>
        <p:spPr>
          <a:xfrm>
            <a:off x="14637025" y="6816645"/>
            <a:ext cx="3244332" cy="3244332"/>
          </a:xfrm>
          <a:custGeom>
            <a:avLst/>
            <a:gdLst/>
            <a:ahLst/>
            <a:cxnLst/>
            <a:rect l="l" t="t" r="r" b="b"/>
            <a:pathLst>
              <a:path w="3244332" h="3244332" extrusionOk="0">
                <a:moveTo>
                  <a:pt x="0" y="0"/>
                </a:moveTo>
                <a:lnTo>
                  <a:pt x="3244332" y="0"/>
                </a:lnTo>
                <a:lnTo>
                  <a:pt x="3244332" y="3244332"/>
                </a:lnTo>
                <a:lnTo>
                  <a:pt x="0" y="32443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05" name="Google Shape;205;g34e0d513521_0_132"/>
          <p:cNvGrpSpPr/>
          <p:nvPr/>
        </p:nvGrpSpPr>
        <p:grpSpPr>
          <a:xfrm>
            <a:off x="460576" y="456225"/>
            <a:ext cx="17827425" cy="6611768"/>
            <a:chOff x="-2271802" y="-2583633"/>
            <a:chExt cx="23769900" cy="8815691"/>
          </a:xfrm>
        </p:grpSpPr>
        <p:sp>
          <p:nvSpPr>
            <p:cNvPr id="206" name="Google Shape;206;g34e0d513521_0_132"/>
            <p:cNvSpPr txBox="1"/>
            <p:nvPr/>
          </p:nvSpPr>
          <p:spPr>
            <a:xfrm>
              <a:off x="-2271802" y="-2583633"/>
              <a:ext cx="23769900" cy="19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0" b="1">
                  <a:solidFill>
                    <a:srgbClr val="404041"/>
                  </a:solidFill>
                </a:rPr>
                <a:t>Reasons for not implementing</a:t>
              </a:r>
              <a:endParaRPr/>
            </a:p>
          </p:txBody>
        </p:sp>
        <p:sp>
          <p:nvSpPr>
            <p:cNvPr id="207" name="Google Shape;207;g34e0d513521_0_132"/>
            <p:cNvSpPr txBox="1"/>
            <p:nvPr/>
          </p:nvSpPr>
          <p:spPr>
            <a:xfrm>
              <a:off x="0" y="5944658"/>
              <a:ext cx="89250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g34e0d513521_0_132"/>
          <p:cNvSpPr txBox="1"/>
          <p:nvPr/>
        </p:nvSpPr>
        <p:spPr>
          <a:xfrm>
            <a:off x="622425" y="2331275"/>
            <a:ext cx="13716000" cy="6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Straint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Deeply investigation of different factors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Facilities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Complexity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Facilities in different hotels may not the same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hotel group like the Royal or Rosewood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Pandemics of COVID-19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e0d513521_0_125"/>
          <p:cNvSpPr/>
          <p:nvPr/>
        </p:nvSpPr>
        <p:spPr>
          <a:xfrm>
            <a:off x="14637025" y="6816645"/>
            <a:ext cx="3244332" cy="3244332"/>
          </a:xfrm>
          <a:custGeom>
            <a:avLst/>
            <a:gdLst/>
            <a:ahLst/>
            <a:cxnLst/>
            <a:rect l="l" t="t" r="r" b="b"/>
            <a:pathLst>
              <a:path w="3244332" h="3244332" extrusionOk="0">
                <a:moveTo>
                  <a:pt x="0" y="0"/>
                </a:moveTo>
                <a:lnTo>
                  <a:pt x="3244332" y="0"/>
                </a:lnTo>
                <a:lnTo>
                  <a:pt x="3244332" y="3244332"/>
                </a:lnTo>
                <a:lnTo>
                  <a:pt x="0" y="32443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14" name="Google Shape;214;g34e0d513521_0_125"/>
          <p:cNvGrpSpPr/>
          <p:nvPr/>
        </p:nvGrpSpPr>
        <p:grpSpPr>
          <a:xfrm>
            <a:off x="460575" y="456225"/>
            <a:ext cx="17827425" cy="6611768"/>
            <a:chOff x="-2271803" y="-2583633"/>
            <a:chExt cx="23769900" cy="8815691"/>
          </a:xfrm>
        </p:grpSpPr>
        <p:sp>
          <p:nvSpPr>
            <p:cNvPr id="215" name="Google Shape;215;g34e0d513521_0_125"/>
            <p:cNvSpPr txBox="1"/>
            <p:nvPr/>
          </p:nvSpPr>
          <p:spPr>
            <a:xfrm>
              <a:off x="-2271803" y="-2583633"/>
              <a:ext cx="23769900" cy="4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0" b="1">
                  <a:solidFill>
                    <a:srgbClr val="404041"/>
                  </a:solidFill>
                </a:rPr>
                <a:t>Description of additional ideas </a:t>
              </a:r>
              <a:endParaRPr sz="9500" b="1">
                <a:solidFill>
                  <a:srgbClr val="404041"/>
                </a:solidFill>
              </a:endParaRPr>
            </a:p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500" b="1">
                <a:solidFill>
                  <a:srgbClr val="404041"/>
                </a:solidFill>
              </a:endParaRPr>
            </a:p>
          </p:txBody>
        </p:sp>
        <p:sp>
          <p:nvSpPr>
            <p:cNvPr id="216" name="Google Shape;216;g34e0d513521_0_125"/>
            <p:cNvSpPr txBox="1"/>
            <p:nvPr/>
          </p:nvSpPr>
          <p:spPr>
            <a:xfrm>
              <a:off x="0" y="5944658"/>
              <a:ext cx="89250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g34e0d513521_0_125"/>
          <p:cNvSpPr txBox="1"/>
          <p:nvPr/>
        </p:nvSpPr>
        <p:spPr>
          <a:xfrm>
            <a:off x="558525" y="2205750"/>
            <a:ext cx="13637700" cy="70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34e0d513521_0_125"/>
          <p:cNvSpPr txBox="1"/>
          <p:nvPr/>
        </p:nvSpPr>
        <p:spPr>
          <a:xfrm>
            <a:off x="526575" y="1885650"/>
            <a:ext cx="13701600" cy="6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offer exclusive packages or discount to Travel Agencies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Majority of cancellations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loyalty program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Membership / Vouchers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Birds Discounts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 commitments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a cancellation fees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Trip.com (Cancellations before 7 Days with Progressive rates of fee non-refundable) / Agoda (Same day on reserved and check-in, special offers are non-refundable)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Gentle reminder to guests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reconfirm the reserved date via communication tools with guest before 1 week or month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/>
        </p:nvSpPr>
        <p:spPr>
          <a:xfrm>
            <a:off x="2844475" y="4131025"/>
            <a:ext cx="95259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b="1">
                <a:solidFill>
                  <a:srgbClr val="404041"/>
                </a:solidFill>
              </a:rPr>
              <a:t>Conclusion</a:t>
            </a:r>
            <a:endParaRPr sz="12000"/>
          </a:p>
        </p:txBody>
      </p:sp>
      <p:sp>
        <p:nvSpPr>
          <p:cNvPr id="224" name="Google Shape;224;p15"/>
          <p:cNvSpPr/>
          <p:nvPr/>
        </p:nvSpPr>
        <p:spPr>
          <a:xfrm>
            <a:off x="12210225" y="5365873"/>
            <a:ext cx="5725323" cy="4680452"/>
          </a:xfrm>
          <a:custGeom>
            <a:avLst/>
            <a:gdLst/>
            <a:ahLst/>
            <a:cxnLst/>
            <a:rect l="l" t="t" r="r" b="b"/>
            <a:pathLst>
              <a:path w="5725323" h="4680452" extrusionOk="0">
                <a:moveTo>
                  <a:pt x="0" y="0"/>
                </a:moveTo>
                <a:lnTo>
                  <a:pt x="5725323" y="0"/>
                </a:lnTo>
                <a:lnTo>
                  <a:pt x="5725323" y="4680452"/>
                </a:lnTo>
                <a:lnTo>
                  <a:pt x="0" y="46804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e0d513521_0_153"/>
          <p:cNvSpPr txBox="1"/>
          <p:nvPr/>
        </p:nvSpPr>
        <p:spPr>
          <a:xfrm>
            <a:off x="500602" y="419900"/>
            <a:ext cx="16137000" cy="30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0" b="1">
                <a:solidFill>
                  <a:srgbClr val="404041"/>
                </a:solidFill>
              </a:rPr>
              <a:t>Summary of the project's objectives &amp; achievements</a:t>
            </a:r>
            <a:endParaRPr/>
          </a:p>
        </p:txBody>
      </p:sp>
      <p:sp>
        <p:nvSpPr>
          <p:cNvPr id="230" name="Google Shape;230;g34e0d513521_0_153"/>
          <p:cNvSpPr/>
          <p:nvPr/>
        </p:nvSpPr>
        <p:spPr>
          <a:xfrm>
            <a:off x="13121725" y="5606548"/>
            <a:ext cx="5725323" cy="4680452"/>
          </a:xfrm>
          <a:custGeom>
            <a:avLst/>
            <a:gdLst/>
            <a:ahLst/>
            <a:cxnLst/>
            <a:rect l="l" t="t" r="r" b="b"/>
            <a:pathLst>
              <a:path w="5725323" h="4680452" extrusionOk="0">
                <a:moveTo>
                  <a:pt x="0" y="0"/>
                </a:moveTo>
                <a:lnTo>
                  <a:pt x="5725323" y="0"/>
                </a:lnTo>
                <a:lnTo>
                  <a:pt x="5725323" y="4680452"/>
                </a:lnTo>
                <a:lnTo>
                  <a:pt x="0" y="46804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31" name="Google Shape;231;g34e0d513521_0_153"/>
          <p:cNvSpPr txBox="1"/>
          <p:nvPr/>
        </p:nvSpPr>
        <p:spPr>
          <a:xfrm>
            <a:off x="500600" y="3598800"/>
            <a:ext cx="13494000" cy="66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 revenue of a hotel business located in Portugal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Understood the current business performance and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between a Resort Hotel (H1) and a City Hotel (H2)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Diagnosed revenue drivers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Analysed determinants for Average Daily Rate (ADR)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Investigated reasons leading to cancelled bookings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Verified assumptions and hypotheses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Offered effective insights for potential improvement of the business operation and revenue generation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e0d513521_0_158"/>
          <p:cNvSpPr txBox="1"/>
          <p:nvPr/>
        </p:nvSpPr>
        <p:spPr>
          <a:xfrm>
            <a:off x="500602" y="419900"/>
            <a:ext cx="168612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00" b="1">
                <a:solidFill>
                  <a:srgbClr val="404041"/>
                </a:solidFill>
              </a:rPr>
              <a:t>Key takeaways and insights gained</a:t>
            </a:r>
            <a:endParaRPr sz="100"/>
          </a:p>
        </p:txBody>
      </p:sp>
      <p:sp>
        <p:nvSpPr>
          <p:cNvPr id="237" name="Google Shape;237;g34e0d513521_0_158"/>
          <p:cNvSpPr/>
          <p:nvPr/>
        </p:nvSpPr>
        <p:spPr>
          <a:xfrm>
            <a:off x="12210225" y="5365873"/>
            <a:ext cx="5725323" cy="4680452"/>
          </a:xfrm>
          <a:custGeom>
            <a:avLst/>
            <a:gdLst/>
            <a:ahLst/>
            <a:cxnLst/>
            <a:rect l="l" t="t" r="r" b="b"/>
            <a:pathLst>
              <a:path w="5725323" h="4680452" extrusionOk="0">
                <a:moveTo>
                  <a:pt x="0" y="0"/>
                </a:moveTo>
                <a:lnTo>
                  <a:pt x="5725323" y="0"/>
                </a:lnTo>
                <a:lnTo>
                  <a:pt x="5725323" y="4680452"/>
                </a:lnTo>
                <a:lnTo>
                  <a:pt x="0" y="46804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aphicFrame>
        <p:nvGraphicFramePr>
          <p:cNvPr id="238" name="Google Shape;238;g34e0d513521_0_158"/>
          <p:cNvGraphicFramePr/>
          <p:nvPr/>
        </p:nvGraphicFramePr>
        <p:xfrm>
          <a:off x="500600" y="197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{96A761C4-E161-4D39-9DA4-AD97A2729C5E}</a:tableStyleId>
              </a:tblPr>
              <a:tblGrid>
                <a:gridCol w="614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Overview of the hotel business</a:t>
                      </a:r>
                      <a:endParaRPr sz="2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City hotel vs resort hotel</a:t>
                      </a:r>
                      <a:endParaRPr sz="2300"/>
                    </a:p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Time-series</a:t>
                      </a:r>
                      <a:endParaRPr sz="2300"/>
                    </a:p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Customer (</a:t>
                      </a:r>
                      <a:r>
                        <a:rPr lang="en-US" sz="2300">
                          <a:solidFill>
                            <a:schemeClr val="dk1"/>
                          </a:solidFill>
                        </a:rPr>
                        <a:t>country </a:t>
                      </a:r>
                      <a:r>
                        <a:rPr lang="en-US" sz="2300"/>
                        <a:t>origin, age &amp; loyalty, segment &amp; type)</a:t>
                      </a:r>
                      <a:endParaRPr sz="2300"/>
                    </a:p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Room type &amp; related services</a:t>
                      </a:r>
                      <a:endParaRPr sz="2300"/>
                    </a:p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Agent performance</a:t>
                      </a:r>
                      <a:endParaRPr sz="2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Revenue Drivers</a:t>
                      </a:r>
                      <a:endParaRPr sz="2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ADR</a:t>
                      </a:r>
                      <a:endParaRPr sz="2300"/>
                    </a:p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Days of stay</a:t>
                      </a:r>
                      <a:endParaRPr sz="2300"/>
                    </a:p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Number of bookings</a:t>
                      </a:r>
                      <a:endParaRPr sz="2300"/>
                    </a:p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Percentage of booking cancellation</a:t>
                      </a:r>
                      <a:endParaRPr sz="2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9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Average Daily Rate (ADR)</a:t>
                      </a:r>
                      <a:endParaRPr sz="2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Room type &amp; other service requests</a:t>
                      </a:r>
                      <a:endParaRPr sz="2300"/>
                    </a:p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Booking channel</a:t>
                      </a:r>
                      <a:endParaRPr sz="2300"/>
                    </a:p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Deposit type</a:t>
                      </a:r>
                      <a:endParaRPr sz="2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Booking Cancellation</a:t>
                      </a:r>
                      <a:endParaRPr sz="23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Country</a:t>
                      </a:r>
                      <a:endParaRPr sz="2300"/>
                    </a:p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Month</a:t>
                      </a:r>
                      <a:endParaRPr sz="2300"/>
                    </a:p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Room type</a:t>
                      </a:r>
                      <a:endParaRPr sz="2300"/>
                    </a:p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Deposit type</a:t>
                      </a:r>
                      <a:endParaRPr sz="2300"/>
                    </a:p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Waiting List</a:t>
                      </a:r>
                      <a:endParaRPr sz="2300"/>
                    </a:p>
                    <a:p>
                      <a:pPr marL="457200" lvl="0" indent="-3746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300"/>
                        <a:buChar char="●"/>
                      </a:pPr>
                      <a:r>
                        <a:rPr lang="en-US" sz="2300"/>
                        <a:t>Assignment of Room Type</a:t>
                      </a:r>
                      <a:endParaRPr sz="2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12613129" y="23029"/>
            <a:ext cx="5581480" cy="3997735"/>
          </a:xfrm>
          <a:custGeom>
            <a:avLst/>
            <a:gdLst/>
            <a:ahLst/>
            <a:cxnLst/>
            <a:rect l="l" t="t" r="r" b="b"/>
            <a:pathLst>
              <a:path w="5581480" h="3997735" extrusionOk="0">
                <a:moveTo>
                  <a:pt x="0" y="0"/>
                </a:moveTo>
                <a:lnTo>
                  <a:pt x="5581480" y="0"/>
                </a:lnTo>
                <a:lnTo>
                  <a:pt x="5581480" y="3997735"/>
                </a:lnTo>
                <a:lnTo>
                  <a:pt x="0" y="3997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2" name="Google Shape;92;p2"/>
          <p:cNvSpPr txBox="1"/>
          <p:nvPr/>
        </p:nvSpPr>
        <p:spPr>
          <a:xfrm>
            <a:off x="1086532" y="442625"/>
            <a:ext cx="98217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0" b="1">
                <a:solidFill>
                  <a:srgbClr val="404041"/>
                </a:solidFill>
              </a:rPr>
              <a:t>Table of Content </a:t>
            </a: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5" y="6377797"/>
            <a:ext cx="3791053" cy="3933648"/>
          </a:xfrm>
          <a:custGeom>
            <a:avLst/>
            <a:gdLst/>
            <a:ahLst/>
            <a:cxnLst/>
            <a:rect l="l" t="t" r="r" b="b"/>
            <a:pathLst>
              <a:path w="3791053" h="3933648" extrusionOk="0">
                <a:moveTo>
                  <a:pt x="0" y="0"/>
                </a:moveTo>
                <a:lnTo>
                  <a:pt x="3791053" y="0"/>
                </a:lnTo>
                <a:lnTo>
                  <a:pt x="3791053" y="3933648"/>
                </a:lnTo>
                <a:lnTo>
                  <a:pt x="0" y="39336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4" name="Google Shape;94;p2"/>
          <p:cNvSpPr txBox="1"/>
          <p:nvPr/>
        </p:nvSpPr>
        <p:spPr>
          <a:xfrm>
            <a:off x="3934825" y="1578450"/>
            <a:ext cx="11361000" cy="8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22147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AutoNum type="arabicPeriod"/>
            </a:pPr>
            <a:r>
              <a:rPr lang="en-US" sz="4000">
                <a:solidFill>
                  <a:srgbClr val="888888"/>
                </a:solidFill>
              </a:rPr>
              <a:t>Objectives (P.3)</a:t>
            </a:r>
            <a:endParaRPr sz="4000">
              <a:solidFill>
                <a:srgbClr val="888888"/>
              </a:solidFill>
            </a:endParaRPr>
          </a:p>
          <a:p>
            <a:pPr marL="457200" lvl="0" indent="-422147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AutoNum type="arabicPeriod"/>
            </a:pPr>
            <a:r>
              <a:rPr lang="en-US" sz="4000">
                <a:solidFill>
                  <a:srgbClr val="888888"/>
                </a:solidFill>
              </a:rPr>
              <a:t>Data Description (P.4 - 5)</a:t>
            </a:r>
            <a:endParaRPr sz="4000">
              <a:solidFill>
                <a:srgbClr val="888888"/>
              </a:solidFill>
            </a:endParaRPr>
          </a:p>
          <a:p>
            <a:pPr marL="457200" lvl="0" indent="-422147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AutoNum type="arabicPeriod"/>
            </a:pPr>
            <a:r>
              <a:rPr lang="en-US" sz="4000">
                <a:solidFill>
                  <a:srgbClr val="888888"/>
                </a:solidFill>
              </a:rPr>
              <a:t>Methodology (P.6)</a:t>
            </a:r>
            <a:endParaRPr sz="4000">
              <a:solidFill>
                <a:srgbClr val="888888"/>
              </a:solidFill>
            </a:endParaRPr>
          </a:p>
          <a:p>
            <a:pPr marL="457200" lvl="0" indent="-422147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AutoNum type="arabicPeriod"/>
            </a:pPr>
            <a:r>
              <a:rPr lang="en-US" sz="4000">
                <a:solidFill>
                  <a:srgbClr val="888888"/>
                </a:solidFill>
              </a:rPr>
              <a:t>Highlights (P.7 with Tableau Dashboard)</a:t>
            </a:r>
            <a:endParaRPr sz="4000">
              <a:solidFill>
                <a:srgbClr val="888888"/>
              </a:solidFill>
            </a:endParaRPr>
          </a:p>
          <a:p>
            <a:pPr marL="457200" lvl="0" indent="-422147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AutoNum type="arabicPeriod"/>
            </a:pPr>
            <a:r>
              <a:rPr lang="en-US" sz="4000">
                <a:solidFill>
                  <a:srgbClr val="888888"/>
                </a:solidFill>
              </a:rPr>
              <a:t>Effectiveness (P.8)</a:t>
            </a:r>
            <a:endParaRPr sz="4000">
              <a:solidFill>
                <a:srgbClr val="888888"/>
              </a:solidFill>
            </a:endParaRPr>
          </a:p>
          <a:p>
            <a:pPr marL="457200" lvl="0" indent="-422147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AutoNum type="arabicPeriod"/>
            </a:pPr>
            <a:r>
              <a:rPr lang="en-US" sz="4000">
                <a:solidFill>
                  <a:srgbClr val="888888"/>
                </a:solidFill>
              </a:rPr>
              <a:t>Challenges &amp; Limitation (P.9 - 12)</a:t>
            </a:r>
            <a:endParaRPr sz="4000">
              <a:solidFill>
                <a:srgbClr val="888888"/>
              </a:solidFill>
            </a:endParaRPr>
          </a:p>
          <a:p>
            <a:pPr marL="457200" lvl="0" indent="-422147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AutoNum type="arabicPeriod"/>
            </a:pPr>
            <a:r>
              <a:rPr lang="en-US" sz="4000">
                <a:solidFill>
                  <a:srgbClr val="888888"/>
                </a:solidFill>
              </a:rPr>
              <a:t>Future Works (P.13 - 15)</a:t>
            </a:r>
            <a:endParaRPr sz="4000">
              <a:solidFill>
                <a:srgbClr val="888888"/>
              </a:solidFill>
            </a:endParaRPr>
          </a:p>
          <a:p>
            <a:pPr marL="457200" lvl="0" indent="-422147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AutoNum type="arabicPeriod"/>
            </a:pPr>
            <a:r>
              <a:rPr lang="en-US" sz="4000">
                <a:solidFill>
                  <a:srgbClr val="888888"/>
                </a:solidFill>
              </a:rPr>
              <a:t>Conclusion (P.16 - 18)</a:t>
            </a:r>
            <a:endParaRPr sz="4000">
              <a:solidFill>
                <a:srgbClr val="888888"/>
              </a:solidFill>
            </a:endParaRPr>
          </a:p>
          <a:p>
            <a:pPr marL="457200" lvl="0" indent="-422147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AutoNum type="arabicPeriod"/>
            </a:pPr>
            <a:r>
              <a:rPr lang="en-US" sz="4000">
                <a:solidFill>
                  <a:srgbClr val="888888"/>
                </a:solidFill>
              </a:rPr>
              <a:t>Reference (P.19)</a:t>
            </a:r>
            <a:endParaRPr sz="4000">
              <a:solidFill>
                <a:srgbClr val="888888"/>
              </a:solidFill>
            </a:endParaRPr>
          </a:p>
          <a:p>
            <a:pPr marL="457200" lvl="0" indent="-422147" algn="l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AutoNum type="arabicPeriod"/>
            </a:pPr>
            <a:r>
              <a:rPr lang="en-US" sz="4000">
                <a:solidFill>
                  <a:srgbClr val="888888"/>
                </a:solidFill>
              </a:rPr>
              <a:t>Distribution of Works (P.20)</a:t>
            </a:r>
            <a:endParaRPr sz="40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e0d513521_0_5"/>
          <p:cNvSpPr txBox="1"/>
          <p:nvPr/>
        </p:nvSpPr>
        <p:spPr>
          <a:xfrm>
            <a:off x="465096" y="533625"/>
            <a:ext cx="71634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0" b="1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9500" b="1">
                <a:solidFill>
                  <a:srgbClr val="404041"/>
                </a:solidFill>
              </a:rPr>
              <a:t>eferences</a:t>
            </a:r>
            <a:endParaRPr sz="9500"/>
          </a:p>
        </p:txBody>
      </p:sp>
      <p:sp>
        <p:nvSpPr>
          <p:cNvPr id="244" name="Google Shape;244;g34e0d513521_0_5"/>
          <p:cNvSpPr txBox="1"/>
          <p:nvPr/>
        </p:nvSpPr>
        <p:spPr>
          <a:xfrm>
            <a:off x="558525" y="2355150"/>
            <a:ext cx="17287200" cy="71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Antonio, N., de Almeida, A., &amp; Nunes, L. (2019). Hotel booking demand datasets. Data in Brief, 22, 41–49.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https://doi.org/10.1016/j.dib.2018.11.126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Mostipak, J. (2020, February 13). Hotel Booking Demand. https://www.kaggle.com/datasets/jessemostipak/hotel-booking-demand.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https://www.kaggle.com/datasets/jessemostipak/hotel-booking-demand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Rehman, F., &amp; Tufail, M. A. (2024, April 28). Hotel Booking Analysis. 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https://www.kaggle.com/code/fahadrehman07/hotel-booking-analysis/comments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Wingen, M. (2020, March 6). Eda of bookings and ML to predict cancelations. EDA of bookings and ML to predict cancelations. https://www.kaggle.com/code/marcuswingen/eda-of-bookings-and-ml-to-predict-cancelations/comments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/>
        </p:nvSpPr>
        <p:spPr>
          <a:xfrm>
            <a:off x="440277" y="439475"/>
            <a:ext cx="12789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0" b="1">
                <a:solidFill>
                  <a:srgbClr val="404041"/>
                </a:solidFill>
              </a:rPr>
              <a:t>Distribution of Works</a:t>
            </a:r>
            <a:endParaRPr/>
          </a:p>
        </p:txBody>
      </p:sp>
      <p:sp>
        <p:nvSpPr>
          <p:cNvPr id="250" name="Google Shape;250;p16"/>
          <p:cNvSpPr/>
          <p:nvPr/>
        </p:nvSpPr>
        <p:spPr>
          <a:xfrm>
            <a:off x="12947128" y="6424247"/>
            <a:ext cx="4814325" cy="3592690"/>
          </a:xfrm>
          <a:custGeom>
            <a:avLst/>
            <a:gdLst/>
            <a:ahLst/>
            <a:cxnLst/>
            <a:rect l="l" t="t" r="r" b="b"/>
            <a:pathLst>
              <a:path w="4814325" h="3592690" extrusionOk="0">
                <a:moveTo>
                  <a:pt x="0" y="0"/>
                </a:moveTo>
                <a:lnTo>
                  <a:pt x="4814325" y="0"/>
                </a:lnTo>
                <a:lnTo>
                  <a:pt x="4814325" y="3592690"/>
                </a:lnTo>
                <a:lnTo>
                  <a:pt x="0" y="35926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51" name="Google Shape;251;p16"/>
          <p:cNvSpPr txBox="1"/>
          <p:nvPr/>
        </p:nvSpPr>
        <p:spPr>
          <a:xfrm>
            <a:off x="690325" y="3519525"/>
            <a:ext cx="11520000" cy="6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6540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700"/>
              <a:buFont typeface="Calibri"/>
              <a:buChar char="●"/>
            </a:pPr>
            <a:r>
              <a:rPr lang="en-US" sz="6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us share even distribution of work in all the aspects! Great Teamwork!</a:t>
            </a:r>
            <a:endParaRPr sz="6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17"/>
          <p:cNvGrpSpPr/>
          <p:nvPr/>
        </p:nvGrpSpPr>
        <p:grpSpPr>
          <a:xfrm>
            <a:off x="6797776" y="2370825"/>
            <a:ext cx="10376325" cy="6287850"/>
            <a:chOff x="-3956396" y="-2475351"/>
            <a:chExt cx="13835100" cy="8383800"/>
          </a:xfrm>
        </p:grpSpPr>
        <p:sp>
          <p:nvSpPr>
            <p:cNvPr id="257" name="Google Shape;257;p17"/>
            <p:cNvSpPr txBox="1"/>
            <p:nvPr/>
          </p:nvSpPr>
          <p:spPr>
            <a:xfrm>
              <a:off x="-3956396" y="-2475351"/>
              <a:ext cx="13835100" cy="838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0" b="1" i="0" u="none" strike="noStrike" cap="none">
                  <a:solidFill>
                    <a:srgbClr val="404041"/>
                  </a:solidFill>
                  <a:latin typeface="Arial"/>
                  <a:ea typeface="Arial"/>
                  <a:cs typeface="Arial"/>
                  <a:sym typeface="Arial"/>
                </a:rPr>
                <a:t>Thank you</a:t>
              </a:r>
              <a:endParaRPr/>
            </a:p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0" b="1" i="0" u="none" strike="noStrike" cap="none">
                  <a:solidFill>
                    <a:srgbClr val="404041"/>
                  </a:solidFill>
                  <a:latin typeface="Arial"/>
                  <a:ea typeface="Arial"/>
                  <a:cs typeface="Arial"/>
                  <a:sym typeface="Arial"/>
                </a:rPr>
                <a:t>for attending!</a:t>
              </a:r>
              <a:endParaRPr sz="9500" b="1" i="0" u="none" strike="noStrike" cap="none">
                <a:solidFill>
                  <a:srgbClr val="40404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0" b="1">
                  <a:solidFill>
                    <a:srgbClr val="404041"/>
                  </a:solidFill>
                </a:rPr>
                <a:t>&amp; </a:t>
              </a:r>
              <a:endParaRPr sz="9500" b="1">
                <a:solidFill>
                  <a:srgbClr val="404041"/>
                </a:solidFill>
              </a:endParaRPr>
            </a:p>
            <a:p>
              <a:pPr marL="0" marR="0" lvl="0" indent="0" algn="ctr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0" b="1">
                  <a:solidFill>
                    <a:srgbClr val="404041"/>
                  </a:solidFill>
                </a:rPr>
                <a:t>Q&amp;A Session</a:t>
              </a:r>
              <a:endParaRPr sz="9500" b="1">
                <a:solidFill>
                  <a:srgbClr val="404041"/>
                </a:solidFill>
              </a:endParaRPr>
            </a:p>
          </p:txBody>
        </p:sp>
        <p:sp>
          <p:nvSpPr>
            <p:cNvPr id="258" name="Google Shape;258;p17"/>
            <p:cNvSpPr txBox="1"/>
            <p:nvPr/>
          </p:nvSpPr>
          <p:spPr>
            <a:xfrm>
              <a:off x="0" y="4179358"/>
              <a:ext cx="98787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" name="Google Shape;259;p17"/>
          <p:cNvSpPr/>
          <p:nvPr/>
        </p:nvSpPr>
        <p:spPr>
          <a:xfrm>
            <a:off x="1004283" y="2883498"/>
            <a:ext cx="4520003" cy="4520003"/>
          </a:xfrm>
          <a:custGeom>
            <a:avLst/>
            <a:gdLst/>
            <a:ahLst/>
            <a:cxnLst/>
            <a:rect l="l" t="t" r="r" b="b"/>
            <a:pathLst>
              <a:path w="4520003" h="4520003" extrusionOk="0">
                <a:moveTo>
                  <a:pt x="0" y="0"/>
                </a:moveTo>
                <a:lnTo>
                  <a:pt x="4520003" y="0"/>
                </a:lnTo>
                <a:lnTo>
                  <a:pt x="4520003" y="4520004"/>
                </a:lnTo>
                <a:lnTo>
                  <a:pt x="0" y="4520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656375" y="2331275"/>
            <a:ext cx="15799500" cy="71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 revenue of a hotel business located in Portugal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current business performance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comparison between a Resort Hotel (H1) in Algarve(法魯)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a City Hotel (H2) in Lisbon (里斯本) ,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			 covering the period from July 2015 to August 2017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Diagnose revenue drivers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determinants for Average Daily Rate (ADR)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Investigate reasons leading to cancelled bookings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assumptions and hypotheses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Offer effective insights for potential improvement of the business operation and revenue generation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13930722" y="-1485373"/>
            <a:ext cx="5415288" cy="4914373"/>
          </a:xfrm>
          <a:custGeom>
            <a:avLst/>
            <a:gdLst/>
            <a:ahLst/>
            <a:cxnLst/>
            <a:rect l="l" t="t" r="r" b="b"/>
            <a:pathLst>
              <a:path w="5415288" h="4914373" extrusionOk="0">
                <a:moveTo>
                  <a:pt x="0" y="0"/>
                </a:moveTo>
                <a:lnTo>
                  <a:pt x="5415288" y="0"/>
                </a:lnTo>
                <a:lnTo>
                  <a:pt x="5415288" y="4914373"/>
                </a:lnTo>
                <a:lnTo>
                  <a:pt x="0" y="4914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01" name="Google Shape;101;p3"/>
          <p:cNvGrpSpPr/>
          <p:nvPr/>
        </p:nvGrpSpPr>
        <p:grpSpPr>
          <a:xfrm>
            <a:off x="447276" y="489850"/>
            <a:ext cx="6683850" cy="2838520"/>
            <a:chOff x="-1262328" y="-1379857"/>
            <a:chExt cx="8911800" cy="3784693"/>
          </a:xfrm>
        </p:grpSpPr>
        <p:sp>
          <p:nvSpPr>
            <p:cNvPr id="102" name="Google Shape;102;p3"/>
            <p:cNvSpPr txBox="1"/>
            <p:nvPr/>
          </p:nvSpPr>
          <p:spPr>
            <a:xfrm>
              <a:off x="-1262328" y="-1379857"/>
              <a:ext cx="8911800" cy="194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0" b="1">
                  <a:solidFill>
                    <a:srgbClr val="404041"/>
                  </a:solidFill>
                </a:rPr>
                <a:t>Objectives</a:t>
              </a:r>
              <a:endParaRPr/>
            </a:p>
          </p:txBody>
        </p:sp>
        <p:sp>
          <p:nvSpPr>
            <p:cNvPr id="103" name="Google Shape;103;p3"/>
            <p:cNvSpPr txBox="1"/>
            <p:nvPr/>
          </p:nvSpPr>
          <p:spPr>
            <a:xfrm>
              <a:off x="0" y="2117436"/>
              <a:ext cx="73521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/>
          <p:nvPr/>
        </p:nvSpPr>
        <p:spPr>
          <a:xfrm>
            <a:off x="9784577" y="3324834"/>
            <a:ext cx="8503411" cy="6962168"/>
          </a:xfrm>
          <a:custGeom>
            <a:avLst/>
            <a:gdLst/>
            <a:ahLst/>
            <a:cxnLst/>
            <a:rect l="l" t="t" r="r" b="b"/>
            <a:pathLst>
              <a:path w="8503411" h="6962168" extrusionOk="0">
                <a:moveTo>
                  <a:pt x="0" y="0"/>
                </a:moveTo>
                <a:lnTo>
                  <a:pt x="8503412" y="0"/>
                </a:lnTo>
                <a:lnTo>
                  <a:pt x="8503412" y="6962168"/>
                </a:lnTo>
                <a:lnTo>
                  <a:pt x="0" y="69621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09" name="Google Shape;109;p4"/>
          <p:cNvGrpSpPr/>
          <p:nvPr/>
        </p:nvGrpSpPr>
        <p:grpSpPr>
          <a:xfrm>
            <a:off x="467575" y="447250"/>
            <a:ext cx="14210325" cy="3630768"/>
            <a:chOff x="-1166741" y="-2182188"/>
            <a:chExt cx="18947100" cy="4841024"/>
          </a:xfrm>
        </p:grpSpPr>
        <p:sp>
          <p:nvSpPr>
            <p:cNvPr id="110" name="Google Shape;110;p4"/>
            <p:cNvSpPr txBox="1"/>
            <p:nvPr/>
          </p:nvSpPr>
          <p:spPr>
            <a:xfrm>
              <a:off x="-1166741" y="-2182188"/>
              <a:ext cx="18947100" cy="4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0" b="1">
                  <a:solidFill>
                    <a:srgbClr val="404041"/>
                  </a:solidFill>
                </a:rPr>
                <a:t>Dataset Description</a:t>
              </a:r>
              <a:endParaRPr sz="9500" b="1">
                <a:solidFill>
                  <a:srgbClr val="404041"/>
                </a:solidFill>
              </a:endParaRPr>
            </a:p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500" b="1">
                <a:solidFill>
                  <a:srgbClr val="404041"/>
                </a:solidFill>
              </a:endParaRPr>
            </a:p>
          </p:txBody>
        </p:sp>
        <p:sp>
          <p:nvSpPr>
            <p:cNvPr id="111" name="Google Shape;111;p4"/>
            <p:cNvSpPr txBox="1"/>
            <p:nvPr/>
          </p:nvSpPr>
          <p:spPr>
            <a:xfrm>
              <a:off x="0" y="2371436"/>
              <a:ext cx="98064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4"/>
          <p:cNvSpPr txBox="1"/>
          <p:nvPr/>
        </p:nvSpPr>
        <p:spPr>
          <a:xfrm>
            <a:off x="467575" y="2229425"/>
            <a:ext cx="10000500" cy="7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https://www.kaggle.com/datasets/jessemostipak/hotel-booking-demand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 Notebook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https://www.kaggle.com/code/fahadrehman07/hotel-booking-analysis/notebook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https://www.kaggle.com/code/marcuswingen/eda-of-bookings-and-ml-to-predict-cancelations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e0d513521_0_139"/>
          <p:cNvSpPr txBox="1"/>
          <p:nvPr/>
        </p:nvSpPr>
        <p:spPr>
          <a:xfrm>
            <a:off x="573600" y="1986675"/>
            <a:ext cx="16761300" cy="78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columns (variables), 119,390 rows (booking transactions)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Mixture of Numeric, Categorical, Text, Date 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●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Information of Hotel Booking Transactions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○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Hotel : Resort Hotel (H1) or City Hotel (H2)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○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Period : July 2015 to August 2017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○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: country origins, age, background, type of booking, loyalty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○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Hotel Services Requested : room type, car parking spaces, special request, 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943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changes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○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Channel : Online / Offline approach e.g. Tour Agent, Tour Operator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○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: Average Daily Rate (ADR), Days of Stay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Deposit Type ( No deposit, Non Refund, Refundable )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69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Char char="○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Reservation Status : status and date of recording the status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								  Cancellation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4e0d513521_0_139"/>
          <p:cNvSpPr/>
          <p:nvPr/>
        </p:nvSpPr>
        <p:spPr>
          <a:xfrm>
            <a:off x="13486952" y="-1554816"/>
            <a:ext cx="8503411" cy="6962168"/>
          </a:xfrm>
          <a:custGeom>
            <a:avLst/>
            <a:gdLst/>
            <a:ahLst/>
            <a:cxnLst/>
            <a:rect l="l" t="t" r="r" b="b"/>
            <a:pathLst>
              <a:path w="8503411" h="6962168" extrusionOk="0">
                <a:moveTo>
                  <a:pt x="0" y="0"/>
                </a:moveTo>
                <a:lnTo>
                  <a:pt x="8503412" y="0"/>
                </a:lnTo>
                <a:lnTo>
                  <a:pt x="8503412" y="6962168"/>
                </a:lnTo>
                <a:lnTo>
                  <a:pt x="0" y="69621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19" name="Google Shape;119;g34e0d513521_0_139"/>
          <p:cNvGrpSpPr/>
          <p:nvPr/>
        </p:nvGrpSpPr>
        <p:grpSpPr>
          <a:xfrm>
            <a:off x="467575" y="447250"/>
            <a:ext cx="12343050" cy="3630768"/>
            <a:chOff x="-1166741" y="-2182188"/>
            <a:chExt cx="16457400" cy="4841024"/>
          </a:xfrm>
        </p:grpSpPr>
        <p:sp>
          <p:nvSpPr>
            <p:cNvPr id="120" name="Google Shape;120;g34e0d513521_0_139"/>
            <p:cNvSpPr txBox="1"/>
            <p:nvPr/>
          </p:nvSpPr>
          <p:spPr>
            <a:xfrm>
              <a:off x="-1166741" y="-2182188"/>
              <a:ext cx="16457400" cy="4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0" b="1">
                  <a:solidFill>
                    <a:srgbClr val="404041"/>
                  </a:solidFill>
                </a:rPr>
                <a:t>Dataset Description</a:t>
              </a:r>
              <a:endParaRPr sz="9500" b="1">
                <a:solidFill>
                  <a:srgbClr val="404041"/>
                </a:solidFill>
              </a:endParaRPr>
            </a:p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500" b="1">
                <a:solidFill>
                  <a:srgbClr val="404041"/>
                </a:solidFill>
              </a:endParaRPr>
            </a:p>
          </p:txBody>
        </p:sp>
        <p:sp>
          <p:nvSpPr>
            <p:cNvPr id="121" name="Google Shape;121;g34e0d513521_0_139"/>
            <p:cNvSpPr txBox="1"/>
            <p:nvPr/>
          </p:nvSpPr>
          <p:spPr>
            <a:xfrm>
              <a:off x="0" y="2371436"/>
              <a:ext cx="98064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g34e0d513521_0_139"/>
          <p:cNvSpPr txBox="1"/>
          <p:nvPr/>
        </p:nvSpPr>
        <p:spPr>
          <a:xfrm>
            <a:off x="690325" y="3791150"/>
            <a:ext cx="8555400" cy="55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112499efb_0_0"/>
          <p:cNvSpPr txBox="1"/>
          <p:nvPr/>
        </p:nvSpPr>
        <p:spPr>
          <a:xfrm>
            <a:off x="573600" y="1986675"/>
            <a:ext cx="17714400" cy="109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n-US" sz="2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Period</a:t>
            </a:r>
            <a:endParaRPr sz="2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Covers from July 2015 to August 2017. The 1st Half of 2015 and 2nd Half 2017 are not covered.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reviewing dataset, it is reasonably assumed the hotel is still on a growth stage and no material changes across years.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n-US" sz="2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Room Type</a:t>
            </a:r>
            <a:endParaRPr sz="2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Exactly information other than abbreviation is not provided. 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reviewing dataset, reasonably assume a rough classification on size (size grows with alphabetical order).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n-US" sz="2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Occupancy Rate</a:t>
            </a:r>
            <a:endParaRPr sz="2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provided. Assume the two hotels don’t have full occupancy all the time and there is room to take measures for improvement.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Calibri"/>
              <a:buChar char="●"/>
            </a:pPr>
            <a:r>
              <a:rPr lang="en-US" sz="2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Distribution Channel</a:t>
            </a:r>
            <a:endParaRPr sz="2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Distribution System (GDS) : for retail, flexible arrangement &amp; price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Channels Other than (GDS) e.g. TA/TO, Direct, Corporate : for special groups, flexible arrangement &amp; price.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g35112499efb_0_0"/>
          <p:cNvGrpSpPr/>
          <p:nvPr/>
        </p:nvGrpSpPr>
        <p:grpSpPr>
          <a:xfrm>
            <a:off x="467575" y="447250"/>
            <a:ext cx="12343050" cy="3630768"/>
            <a:chOff x="-1166741" y="-2182188"/>
            <a:chExt cx="16457400" cy="4841024"/>
          </a:xfrm>
        </p:grpSpPr>
        <p:sp>
          <p:nvSpPr>
            <p:cNvPr id="129" name="Google Shape;129;g35112499efb_0_0"/>
            <p:cNvSpPr txBox="1"/>
            <p:nvPr/>
          </p:nvSpPr>
          <p:spPr>
            <a:xfrm>
              <a:off x="-1166741" y="-2182188"/>
              <a:ext cx="16457400" cy="409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500" b="1">
                  <a:solidFill>
                    <a:srgbClr val="404041"/>
                  </a:solidFill>
                </a:rPr>
                <a:t>Assumptions</a:t>
              </a:r>
              <a:endParaRPr sz="9500" b="1">
                <a:solidFill>
                  <a:srgbClr val="404041"/>
                </a:solidFill>
              </a:endParaRPr>
            </a:p>
            <a:p>
              <a:pPr marL="0" marR="0" lvl="0" indent="0" algn="l" rtl="0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500" b="1">
                <a:solidFill>
                  <a:srgbClr val="404041"/>
                </a:solidFill>
              </a:endParaRPr>
            </a:p>
          </p:txBody>
        </p:sp>
        <p:sp>
          <p:nvSpPr>
            <p:cNvPr id="130" name="Google Shape;130;g35112499efb_0_0"/>
            <p:cNvSpPr txBox="1"/>
            <p:nvPr/>
          </p:nvSpPr>
          <p:spPr>
            <a:xfrm>
              <a:off x="0" y="2371436"/>
              <a:ext cx="9806400" cy="2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g35112499efb_0_0"/>
          <p:cNvSpPr txBox="1"/>
          <p:nvPr/>
        </p:nvSpPr>
        <p:spPr>
          <a:xfrm>
            <a:off x="690325" y="3791150"/>
            <a:ext cx="8555400" cy="55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14848095" y="6922006"/>
            <a:ext cx="3439896" cy="3444201"/>
          </a:xfrm>
          <a:custGeom>
            <a:avLst/>
            <a:gdLst/>
            <a:ahLst/>
            <a:cxnLst/>
            <a:rect l="l" t="t" r="r" b="b"/>
            <a:pathLst>
              <a:path w="3439896" h="3444201" extrusionOk="0">
                <a:moveTo>
                  <a:pt x="0" y="0"/>
                </a:moveTo>
                <a:lnTo>
                  <a:pt x="3439896" y="0"/>
                </a:lnTo>
                <a:lnTo>
                  <a:pt x="3439896" y="3444201"/>
                </a:lnTo>
                <a:lnTo>
                  <a:pt x="0" y="34442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7" name="Google Shape;137;p5"/>
          <p:cNvSpPr txBox="1"/>
          <p:nvPr/>
        </p:nvSpPr>
        <p:spPr>
          <a:xfrm>
            <a:off x="451550" y="450250"/>
            <a:ext cx="76881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0" b="1">
                <a:solidFill>
                  <a:srgbClr val="404041"/>
                </a:solidFill>
              </a:rPr>
              <a:t>Methodology</a:t>
            </a:r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9728875" y="2059675"/>
            <a:ext cx="8936700" cy="7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Visualization Tool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Tableau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Approach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best pick is made for each specific point to discuss and can be referred to the Tableau Workbook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 txBox="1"/>
          <p:nvPr/>
        </p:nvSpPr>
        <p:spPr>
          <a:xfrm>
            <a:off x="792175" y="2059675"/>
            <a:ext cx="8936700" cy="79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 Clarification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2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■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country code is stored in abbreviation, lookup was done for data retrieval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Measurement of Revenue (Formula)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Daily Rate (ADR)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Days of Stay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No. of Bookings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Cancellation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/>
        </p:nvSpPr>
        <p:spPr>
          <a:xfrm>
            <a:off x="758225" y="2670775"/>
            <a:ext cx="10694400" cy="66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the hotel business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Drivers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Daily Rate (ADR)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Booking Cancellation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558913" y="462332"/>
            <a:ext cx="77331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0" b="1">
                <a:solidFill>
                  <a:srgbClr val="404041"/>
                </a:solidFill>
              </a:rPr>
              <a:t>Highlights</a:t>
            </a:r>
            <a:endParaRPr/>
          </a:p>
        </p:txBody>
      </p:sp>
      <p:sp>
        <p:nvSpPr>
          <p:cNvPr id="146" name="Google Shape;146;p6"/>
          <p:cNvSpPr/>
          <p:nvPr/>
        </p:nvSpPr>
        <p:spPr>
          <a:xfrm rot="-5400000" flipH="1">
            <a:off x="11811992" y="3810999"/>
            <a:ext cx="5513672" cy="7438345"/>
          </a:xfrm>
          <a:custGeom>
            <a:avLst/>
            <a:gdLst/>
            <a:ahLst/>
            <a:cxnLst/>
            <a:rect l="l" t="t" r="r" b="b"/>
            <a:pathLst>
              <a:path w="5527491" h="7456987" extrusionOk="0">
                <a:moveTo>
                  <a:pt x="0" y="7456986"/>
                </a:moveTo>
                <a:lnTo>
                  <a:pt x="5527491" y="7456986"/>
                </a:lnTo>
                <a:lnTo>
                  <a:pt x="5527491" y="0"/>
                </a:lnTo>
                <a:lnTo>
                  <a:pt x="0" y="0"/>
                </a:lnTo>
                <a:lnTo>
                  <a:pt x="0" y="7456986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500550" y="454750"/>
            <a:ext cx="81429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500" b="1">
                <a:solidFill>
                  <a:srgbClr val="404041"/>
                </a:solidFill>
              </a:rPr>
              <a:t>Effectiveness</a:t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11824131" y="5458950"/>
            <a:ext cx="6463857" cy="4828052"/>
          </a:xfrm>
          <a:custGeom>
            <a:avLst/>
            <a:gdLst/>
            <a:ahLst/>
            <a:cxnLst/>
            <a:rect l="l" t="t" r="r" b="b"/>
            <a:pathLst>
              <a:path w="6463857" h="4828052" extrusionOk="0">
                <a:moveTo>
                  <a:pt x="0" y="0"/>
                </a:moveTo>
                <a:lnTo>
                  <a:pt x="6463857" y="0"/>
                </a:lnTo>
                <a:lnTo>
                  <a:pt x="6463857" y="4828052"/>
                </a:lnTo>
                <a:lnTo>
                  <a:pt x="0" y="4828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2846"/>
            </a:stretch>
          </a:blipFill>
          <a:ln>
            <a:noFill/>
          </a:ln>
        </p:spPr>
      </p:sp>
      <p:sp>
        <p:nvSpPr>
          <p:cNvPr id="153" name="Google Shape;153;p7"/>
          <p:cNvSpPr txBox="1"/>
          <p:nvPr/>
        </p:nvSpPr>
        <p:spPr>
          <a:xfrm>
            <a:off x="758225" y="2670775"/>
            <a:ext cx="9789300" cy="66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●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 Approach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82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Char char="○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best pick is made for each specific point to discuss and can be referred to the Tableau Workbook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1249</Words>
  <Application>Microsoft Office PowerPoint</Application>
  <PresentationFormat>Custom</PresentationFormat>
  <Paragraphs>189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Rock Leung</cp:lastModifiedBy>
  <cp:revision>1</cp:revision>
  <dcterms:created xsi:type="dcterms:W3CDTF">2006-08-16T00:00:00Z</dcterms:created>
  <dcterms:modified xsi:type="dcterms:W3CDTF">2025-06-25T03:44:45Z</dcterms:modified>
</cp:coreProperties>
</file>