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Roboto"/>
      <p:regular r:id="rId31"/>
      <p:bold r:id="rId32"/>
      <p:italic r:id="rId33"/>
      <p:boldItalic r:id="rId34"/>
    </p:embeddedFont>
    <p:embeddedFont>
      <p:font typeface="Montserrat"/>
      <p:regular r:id="rId35"/>
      <p:bold r:id="rId36"/>
      <p:italic r:id="rId37"/>
      <p:boldItalic r:id="rId38"/>
    </p:embeddedFont>
    <p:embeddedFont>
      <p:font typeface="Lat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43" roundtripDataSignature="AMtx7mhEa44X0t8kL2HQyKC669aWlF6uy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fntdata"/><Relationship Id="rId20" Type="http://schemas.openxmlformats.org/officeDocument/2006/relationships/slide" Target="slides/slide14.xml"/><Relationship Id="rId42" Type="http://schemas.openxmlformats.org/officeDocument/2006/relationships/font" Target="fonts/Lato-boldItalic.fntdata"/><Relationship Id="rId41" Type="http://schemas.openxmlformats.org/officeDocument/2006/relationships/font" Target="fonts/Lato-italic.fntdata"/><Relationship Id="rId22" Type="http://schemas.openxmlformats.org/officeDocument/2006/relationships/slide" Target="slides/slide16.xml"/><Relationship Id="rId21" Type="http://schemas.openxmlformats.org/officeDocument/2006/relationships/slide" Target="slides/slide15.xml"/><Relationship Id="rId43" Type="http://customschemas.google.com/relationships/presentationmetadata" Target="meta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italic.fntdata"/><Relationship Id="rId10" Type="http://schemas.openxmlformats.org/officeDocument/2006/relationships/slide" Target="slides/slide4.xml"/><Relationship Id="rId32" Type="http://schemas.openxmlformats.org/officeDocument/2006/relationships/font" Target="fonts/Roboto-bold.fntdata"/><Relationship Id="rId13" Type="http://schemas.openxmlformats.org/officeDocument/2006/relationships/slide" Target="slides/slide7.xml"/><Relationship Id="rId35" Type="http://schemas.openxmlformats.org/officeDocument/2006/relationships/font" Target="fonts/Montserrat-regular.fntdata"/><Relationship Id="rId12" Type="http://schemas.openxmlformats.org/officeDocument/2006/relationships/slide" Target="slides/slide6.xml"/><Relationship Id="rId34" Type="http://schemas.openxmlformats.org/officeDocument/2006/relationships/font" Target="fonts/Roboto-boldItalic.fntdata"/><Relationship Id="rId15" Type="http://schemas.openxmlformats.org/officeDocument/2006/relationships/slide" Target="slides/slide9.xml"/><Relationship Id="rId37" Type="http://schemas.openxmlformats.org/officeDocument/2006/relationships/font" Target="fonts/Montserrat-italic.fntdata"/><Relationship Id="rId14" Type="http://schemas.openxmlformats.org/officeDocument/2006/relationships/slide" Target="slides/slide8.xml"/><Relationship Id="rId36" Type="http://schemas.openxmlformats.org/officeDocument/2006/relationships/font" Target="fonts/Montserrat-bold.fntdata"/><Relationship Id="rId17" Type="http://schemas.openxmlformats.org/officeDocument/2006/relationships/slide" Target="slides/slide11.xml"/><Relationship Id="rId39" Type="http://schemas.openxmlformats.org/officeDocument/2006/relationships/font" Target="fonts/Lato-regular.fntdata"/><Relationship Id="rId16" Type="http://schemas.openxmlformats.org/officeDocument/2006/relationships/slide" Target="slides/slide10.xml"/><Relationship Id="rId38" Type="http://schemas.openxmlformats.org/officeDocument/2006/relationships/font" Target="fonts/Montserrat-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5" name="Google Shape;245;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Google Shape;253;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0" name="Google Shape;270;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5" name="Google Shape;285;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 name="Google Shape;292;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1" name="Google Shape;301;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9" name="Google Shape;309;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2" name="Google Shape;322;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1" name="Google Shape;331;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9" name="Google Shape;339;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7" name="Google Shape;347;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4" name="Google Shape;354;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0" name="Google Shape;360;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Google Shape;239;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42"/>
          <p:cNvSpPr/>
          <p:nvPr/>
        </p:nvSpPr>
        <p:spPr>
          <a:xfrm rot="5400000">
            <a:off x="7500300" y="505"/>
            <a:ext cx="1643700" cy="1643700"/>
          </a:xfrm>
          <a:prstGeom prst="diagStripe">
            <a:avLst>
              <a:gd fmla="val 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42"/>
          <p:cNvGrpSpPr/>
          <p:nvPr/>
        </p:nvGrpSpPr>
        <p:grpSpPr>
          <a:xfrm>
            <a:off x="0" y="490"/>
            <a:ext cx="5153705" cy="5134399"/>
            <a:chOff x="0" y="75"/>
            <a:chExt cx="5153705" cy="5152950"/>
          </a:xfrm>
        </p:grpSpPr>
        <p:sp>
          <p:nvSpPr>
            <p:cNvPr id="12" name="Google Shape;12;p42"/>
            <p:cNvSpPr/>
            <p:nvPr/>
          </p:nvSpPr>
          <p:spPr>
            <a:xfrm rot="-5400000">
              <a:off x="455" y="-225"/>
              <a:ext cx="5152800" cy="5153700"/>
            </a:xfrm>
            <a:prstGeom prst="diagStripe">
              <a:avLst>
                <a:gd fmla="val 5000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42"/>
            <p:cNvSpPr/>
            <p:nvPr/>
          </p:nvSpPr>
          <p:spPr>
            <a:xfrm rot="-5400000">
              <a:off x="150" y="1145825"/>
              <a:ext cx="3996600" cy="3996900"/>
            </a:xfrm>
            <a:prstGeom prst="diagStripe">
              <a:avLst>
                <a:gd fmla="val 58774"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4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4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p42"/>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17" name="Google Shape;17;p42"/>
          <p:cNvSpPr txBox="1"/>
          <p:nvPr>
            <p:ph idx="1" type="subTitle"/>
          </p:nvPr>
        </p:nvSpPr>
        <p:spPr>
          <a:xfrm>
            <a:off x="5083950" y="3924925"/>
            <a:ext cx="3470700" cy="50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18" name="Google Shape;18;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55"/>
          <p:cNvGrpSpPr/>
          <p:nvPr/>
        </p:nvGrpSpPr>
        <p:grpSpPr>
          <a:xfrm>
            <a:off x="4406400" y="0"/>
            <a:ext cx="4737600" cy="5143065"/>
            <a:chOff x="4406400" y="0"/>
            <a:chExt cx="4737600" cy="5143065"/>
          </a:xfrm>
        </p:grpSpPr>
        <p:sp>
          <p:nvSpPr>
            <p:cNvPr id="107" name="Google Shape;107;p55"/>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55"/>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55"/>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55"/>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55"/>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55"/>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55"/>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55"/>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55"/>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55"/>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55"/>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55"/>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55"/>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55"/>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55"/>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55"/>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55"/>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55"/>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5" name="Google Shape;125;p55"/>
          <p:cNvSpPr txBox="1"/>
          <p:nvPr>
            <p:ph hasCustomPrompt="1" type="title"/>
          </p:nvPr>
        </p:nvSpPr>
        <p:spPr>
          <a:xfrm>
            <a:off x="823850" y="1284675"/>
            <a:ext cx="4776000" cy="1300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a:r>
              <a:t>xx%</a:t>
            </a:r>
          </a:p>
        </p:txBody>
      </p:sp>
      <p:sp>
        <p:nvSpPr>
          <p:cNvPr id="126" name="Google Shape;126;p55"/>
          <p:cNvSpPr txBox="1"/>
          <p:nvPr>
            <p:ph idx="1" type="body"/>
          </p:nvPr>
        </p:nvSpPr>
        <p:spPr>
          <a:xfrm>
            <a:off x="823850" y="2643124"/>
            <a:ext cx="4776000" cy="12189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27" name="Google Shape;127;p5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5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4" name="Shape 134"/>
        <p:cNvGrpSpPr/>
        <p:nvPr/>
      </p:nvGrpSpPr>
      <p:grpSpPr>
        <a:xfrm>
          <a:off x="0" y="0"/>
          <a:ext cx="0" cy="0"/>
          <a:chOff x="0" y="0"/>
          <a:chExt cx="0" cy="0"/>
        </a:xfrm>
      </p:grpSpPr>
      <p:sp>
        <p:nvSpPr>
          <p:cNvPr id="135" name="Google Shape;135;p4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36" name="Google Shape;136;p47"/>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7" name="Google Shape;137;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8" name="Shape 138"/>
        <p:cNvGrpSpPr/>
        <p:nvPr/>
      </p:nvGrpSpPr>
      <p:grpSpPr>
        <a:xfrm>
          <a:off x="0" y="0"/>
          <a:ext cx="0" cy="0"/>
          <a:chOff x="0" y="0"/>
          <a:chExt cx="0" cy="0"/>
        </a:xfrm>
      </p:grpSpPr>
      <p:sp>
        <p:nvSpPr>
          <p:cNvPr id="139" name="Google Shape;139;p4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40" name="Google Shape;140;p4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41" name="Google Shape;141;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42" name="Shape 142"/>
        <p:cNvGrpSpPr/>
        <p:nvPr/>
      </p:nvGrpSpPr>
      <p:grpSpPr>
        <a:xfrm>
          <a:off x="0" y="0"/>
          <a:ext cx="0" cy="0"/>
          <a:chOff x="0" y="0"/>
          <a:chExt cx="0" cy="0"/>
        </a:xfrm>
      </p:grpSpPr>
      <p:sp>
        <p:nvSpPr>
          <p:cNvPr id="143" name="Google Shape;143;p4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4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45" name="Google Shape;145;p4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46" name="Google Shape;146;p4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47" name="Google Shape;147;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8" name="Shape 148"/>
        <p:cNvGrpSpPr/>
        <p:nvPr/>
      </p:nvGrpSpPr>
      <p:grpSpPr>
        <a:xfrm>
          <a:off x="0" y="0"/>
          <a:ext cx="0" cy="0"/>
          <a:chOff x="0" y="0"/>
          <a:chExt cx="0" cy="0"/>
        </a:xfrm>
      </p:grpSpPr>
      <p:sp>
        <p:nvSpPr>
          <p:cNvPr id="149" name="Google Shape;149;p5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50" name="Google Shape;150;p5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51" name="Shape 151"/>
        <p:cNvGrpSpPr/>
        <p:nvPr/>
      </p:nvGrpSpPr>
      <p:grpSpPr>
        <a:xfrm>
          <a:off x="0" y="0"/>
          <a:ext cx="0" cy="0"/>
          <a:chOff x="0" y="0"/>
          <a:chExt cx="0" cy="0"/>
        </a:xfrm>
      </p:grpSpPr>
      <p:sp>
        <p:nvSpPr>
          <p:cNvPr id="152" name="Google Shape;152;p5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3" name="Google Shape;153;p5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54" name="Google Shape;154;p5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55" name="Google Shape;155;p5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6" name="Shape 156"/>
        <p:cNvGrpSpPr/>
        <p:nvPr/>
      </p:nvGrpSpPr>
      <p:grpSpPr>
        <a:xfrm>
          <a:off x="0" y="0"/>
          <a:ext cx="0" cy="0"/>
          <a:chOff x="0" y="0"/>
          <a:chExt cx="0" cy="0"/>
        </a:xfrm>
      </p:grpSpPr>
      <p:sp>
        <p:nvSpPr>
          <p:cNvPr id="157" name="Google Shape;157;p5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8" name="Google Shape;158;p5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59" name="Shape 159"/>
        <p:cNvGrpSpPr/>
        <p:nvPr/>
      </p:nvGrpSpPr>
      <p:grpSpPr>
        <a:xfrm>
          <a:off x="0" y="0"/>
          <a:ext cx="0" cy="0"/>
          <a:chOff x="0" y="0"/>
          <a:chExt cx="0" cy="0"/>
        </a:xfrm>
      </p:grpSpPr>
      <p:sp>
        <p:nvSpPr>
          <p:cNvPr id="160" name="Google Shape;160;p6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61" name="Google Shape;161;p6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62" name="Google Shape;162;p6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63" name="Shape 163"/>
        <p:cNvGrpSpPr/>
        <p:nvPr/>
      </p:nvGrpSpPr>
      <p:grpSpPr>
        <a:xfrm>
          <a:off x="0" y="0"/>
          <a:ext cx="0" cy="0"/>
          <a:chOff x="0" y="0"/>
          <a:chExt cx="0" cy="0"/>
        </a:xfrm>
      </p:grpSpPr>
      <p:sp>
        <p:nvSpPr>
          <p:cNvPr id="164" name="Google Shape;164;p6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65" name="Google Shape;165;p6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grpSp>
        <p:nvGrpSpPr>
          <p:cNvPr id="20" name="Google Shape;20;p43"/>
          <p:cNvGrpSpPr/>
          <p:nvPr/>
        </p:nvGrpSpPr>
        <p:grpSpPr>
          <a:xfrm>
            <a:off x="0" y="381001"/>
            <a:ext cx="1037850" cy="1016288"/>
            <a:chOff x="0" y="381001"/>
            <a:chExt cx="1037850" cy="1016288"/>
          </a:xfrm>
        </p:grpSpPr>
        <p:sp>
          <p:nvSpPr>
            <p:cNvPr id="21" name="Google Shape;21;p4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43"/>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 name="Google Shape;23;p43"/>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4" name="Google Shape;24;p43"/>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5" name="Google Shape;25;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6" name="Shape 166"/>
        <p:cNvGrpSpPr/>
        <p:nvPr/>
      </p:nvGrpSpPr>
      <p:grpSpPr>
        <a:xfrm>
          <a:off x="0" y="0"/>
          <a:ext cx="0" cy="0"/>
          <a:chOff x="0" y="0"/>
          <a:chExt cx="0" cy="0"/>
        </a:xfrm>
      </p:grpSpPr>
      <p:sp>
        <p:nvSpPr>
          <p:cNvPr id="167" name="Google Shape;167;p6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168" name="Google Shape;168;p6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69" name="Shape 169"/>
        <p:cNvGrpSpPr/>
        <p:nvPr/>
      </p:nvGrpSpPr>
      <p:grpSpPr>
        <a:xfrm>
          <a:off x="0" y="0"/>
          <a:ext cx="0" cy="0"/>
          <a:chOff x="0" y="0"/>
          <a:chExt cx="0" cy="0"/>
        </a:xfrm>
      </p:grpSpPr>
      <p:sp>
        <p:nvSpPr>
          <p:cNvPr id="170" name="Google Shape;170;p6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71" name="Google Shape;171;p6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172" name="Google Shape;172;p6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3" name="Shape 173"/>
        <p:cNvGrpSpPr/>
        <p:nvPr/>
      </p:nvGrpSpPr>
      <p:grpSpPr>
        <a:xfrm>
          <a:off x="0" y="0"/>
          <a:ext cx="0" cy="0"/>
          <a:chOff x="0" y="0"/>
          <a:chExt cx="0" cy="0"/>
        </a:xfrm>
      </p:grpSpPr>
      <p:sp>
        <p:nvSpPr>
          <p:cNvPr id="174" name="Google Shape;174;p6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6" name="Shape 26"/>
        <p:cNvGrpSpPr/>
        <p:nvPr/>
      </p:nvGrpSpPr>
      <p:grpSpPr>
        <a:xfrm>
          <a:off x="0" y="0"/>
          <a:ext cx="0" cy="0"/>
          <a:chOff x="0" y="0"/>
          <a:chExt cx="0" cy="0"/>
        </a:xfrm>
      </p:grpSpPr>
      <p:grpSp>
        <p:nvGrpSpPr>
          <p:cNvPr id="27" name="Google Shape;27;p44"/>
          <p:cNvGrpSpPr/>
          <p:nvPr/>
        </p:nvGrpSpPr>
        <p:grpSpPr>
          <a:xfrm>
            <a:off x="0" y="4128572"/>
            <a:ext cx="698925" cy="684657"/>
            <a:chOff x="0" y="3785672"/>
            <a:chExt cx="698925" cy="684657"/>
          </a:xfrm>
        </p:grpSpPr>
        <p:sp>
          <p:nvSpPr>
            <p:cNvPr id="28" name="Google Shape;28;p44"/>
            <p:cNvSpPr/>
            <p:nvPr/>
          </p:nvSpPr>
          <p:spPr>
            <a:xfrm rot="-5400000">
              <a:off x="0" y="3785672"/>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44"/>
            <p:cNvSpPr/>
            <p:nvPr/>
          </p:nvSpPr>
          <p:spPr>
            <a:xfrm flipH="1">
              <a:off x="154125" y="3925529"/>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 name="Google Shape;30;p44"/>
          <p:cNvSpPr txBox="1"/>
          <p:nvPr>
            <p:ph idx="1" type="body"/>
          </p:nvPr>
        </p:nvSpPr>
        <p:spPr>
          <a:xfrm>
            <a:off x="812725" y="4305375"/>
            <a:ext cx="6936000" cy="523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31" name="Google Shape;31;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grpSp>
        <p:nvGrpSpPr>
          <p:cNvPr id="33" name="Google Shape;33;p45"/>
          <p:cNvGrpSpPr/>
          <p:nvPr/>
        </p:nvGrpSpPr>
        <p:grpSpPr>
          <a:xfrm>
            <a:off x="4406400" y="0"/>
            <a:ext cx="4737600" cy="5143065"/>
            <a:chOff x="4406400" y="0"/>
            <a:chExt cx="4737600" cy="5143065"/>
          </a:xfrm>
        </p:grpSpPr>
        <p:sp>
          <p:nvSpPr>
            <p:cNvPr id="34" name="Google Shape;34;p45"/>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45"/>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45"/>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45"/>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45"/>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45"/>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45"/>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5"/>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45"/>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5"/>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45"/>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45"/>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45"/>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45"/>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45"/>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45"/>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45"/>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45"/>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45"/>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3" name="Google Shape;53;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4" name="Shape 54"/>
        <p:cNvGrpSpPr/>
        <p:nvPr/>
      </p:nvGrpSpPr>
      <p:grpSpPr>
        <a:xfrm>
          <a:off x="0" y="0"/>
          <a:ext cx="0" cy="0"/>
          <a:chOff x="0" y="0"/>
          <a:chExt cx="0" cy="0"/>
        </a:xfrm>
      </p:grpSpPr>
      <p:grpSp>
        <p:nvGrpSpPr>
          <p:cNvPr id="55" name="Google Shape;55;p50"/>
          <p:cNvGrpSpPr/>
          <p:nvPr/>
        </p:nvGrpSpPr>
        <p:grpSpPr>
          <a:xfrm>
            <a:off x="0" y="381001"/>
            <a:ext cx="1037850" cy="1016288"/>
            <a:chOff x="0" y="381001"/>
            <a:chExt cx="1037850" cy="1016288"/>
          </a:xfrm>
        </p:grpSpPr>
        <p:sp>
          <p:nvSpPr>
            <p:cNvPr id="56" name="Google Shape;56;p5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50"/>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8" name="Google Shape;58;p50"/>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9" name="Google Shape;59;p50"/>
          <p:cNvSpPr txBox="1"/>
          <p:nvPr>
            <p:ph idx="1" type="body"/>
          </p:nvPr>
        </p:nvSpPr>
        <p:spPr>
          <a:xfrm>
            <a:off x="1297500" y="1567550"/>
            <a:ext cx="34032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0" name="Google Shape;60;p50"/>
          <p:cNvSpPr txBox="1"/>
          <p:nvPr>
            <p:ph idx="2" type="body"/>
          </p:nvPr>
        </p:nvSpPr>
        <p:spPr>
          <a:xfrm>
            <a:off x="4933221" y="1567550"/>
            <a:ext cx="34032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1" name="Google Shape;61;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2" name="Shape 62"/>
        <p:cNvGrpSpPr/>
        <p:nvPr/>
      </p:nvGrpSpPr>
      <p:grpSpPr>
        <a:xfrm>
          <a:off x="0" y="0"/>
          <a:ext cx="0" cy="0"/>
          <a:chOff x="0" y="0"/>
          <a:chExt cx="0" cy="0"/>
        </a:xfrm>
      </p:grpSpPr>
      <p:grpSp>
        <p:nvGrpSpPr>
          <p:cNvPr id="63" name="Google Shape;63;p51"/>
          <p:cNvGrpSpPr/>
          <p:nvPr/>
        </p:nvGrpSpPr>
        <p:grpSpPr>
          <a:xfrm>
            <a:off x="0" y="381001"/>
            <a:ext cx="1037850" cy="1016288"/>
            <a:chOff x="0" y="381001"/>
            <a:chExt cx="1037850" cy="1016288"/>
          </a:xfrm>
        </p:grpSpPr>
        <p:sp>
          <p:nvSpPr>
            <p:cNvPr id="64" name="Google Shape;64;p51"/>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5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p51"/>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7" name="Google Shape;67;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8" name="Shape 68"/>
        <p:cNvGrpSpPr/>
        <p:nvPr/>
      </p:nvGrpSpPr>
      <p:grpSpPr>
        <a:xfrm>
          <a:off x="0" y="0"/>
          <a:ext cx="0" cy="0"/>
          <a:chOff x="0" y="0"/>
          <a:chExt cx="0" cy="0"/>
        </a:xfrm>
      </p:grpSpPr>
      <p:grpSp>
        <p:nvGrpSpPr>
          <p:cNvPr id="69" name="Google Shape;69;p52"/>
          <p:cNvGrpSpPr/>
          <p:nvPr/>
        </p:nvGrpSpPr>
        <p:grpSpPr>
          <a:xfrm>
            <a:off x="0" y="381001"/>
            <a:ext cx="1037850" cy="1016288"/>
            <a:chOff x="0" y="381001"/>
            <a:chExt cx="1037850" cy="1016288"/>
          </a:xfrm>
        </p:grpSpPr>
        <p:sp>
          <p:nvSpPr>
            <p:cNvPr id="70" name="Google Shape;70;p52"/>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52"/>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2" name="Google Shape;72;p52"/>
          <p:cNvSpPr txBox="1"/>
          <p:nvPr>
            <p:ph type="title"/>
          </p:nvPr>
        </p:nvSpPr>
        <p:spPr>
          <a:xfrm>
            <a:off x="1297500" y="393750"/>
            <a:ext cx="3798900" cy="1493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3" name="Google Shape;73;p52"/>
          <p:cNvSpPr txBox="1"/>
          <p:nvPr>
            <p:ph idx="1" type="body"/>
          </p:nvPr>
        </p:nvSpPr>
        <p:spPr>
          <a:xfrm>
            <a:off x="1297500" y="1972550"/>
            <a:ext cx="3798900" cy="24159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74" name="Google Shape;74;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5" name="Shape 75"/>
        <p:cNvGrpSpPr/>
        <p:nvPr/>
      </p:nvGrpSpPr>
      <p:grpSpPr>
        <a:xfrm>
          <a:off x="0" y="0"/>
          <a:ext cx="0" cy="0"/>
          <a:chOff x="0" y="0"/>
          <a:chExt cx="0" cy="0"/>
        </a:xfrm>
      </p:grpSpPr>
      <p:grpSp>
        <p:nvGrpSpPr>
          <p:cNvPr id="76" name="Google Shape;76;p53"/>
          <p:cNvGrpSpPr/>
          <p:nvPr/>
        </p:nvGrpSpPr>
        <p:grpSpPr>
          <a:xfrm>
            <a:off x="4406400" y="0"/>
            <a:ext cx="4737600" cy="5143500"/>
            <a:chOff x="4406400" y="0"/>
            <a:chExt cx="4737600" cy="5143500"/>
          </a:xfrm>
        </p:grpSpPr>
        <p:sp>
          <p:nvSpPr>
            <p:cNvPr id="77" name="Google Shape;77;p53"/>
            <p:cNvSpPr/>
            <p:nvPr/>
          </p:nvSpPr>
          <p:spPr>
            <a:xfrm rot="5400000">
              <a:off x="4407900" y="-1500"/>
              <a:ext cx="47346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53"/>
            <p:cNvSpPr/>
            <p:nvPr/>
          </p:nvSpPr>
          <p:spPr>
            <a:xfrm rot="5400000">
              <a:off x="4840825" y="6000"/>
              <a:ext cx="42987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53"/>
            <p:cNvSpPr/>
            <p:nvPr/>
          </p:nvSpPr>
          <p:spPr>
            <a:xfrm rot="-5400000">
              <a:off x="5618399" y="123664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53"/>
            <p:cNvSpPr/>
            <p:nvPr/>
          </p:nvSpPr>
          <p:spPr>
            <a:xfrm flipH="1">
              <a:off x="5849857" y="144407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53"/>
            <p:cNvSpPr/>
            <p:nvPr/>
          </p:nvSpPr>
          <p:spPr>
            <a:xfrm rot="-5400000">
              <a:off x="5987081" y="246974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53"/>
            <p:cNvSpPr/>
            <p:nvPr/>
          </p:nvSpPr>
          <p:spPr>
            <a:xfrm flipH="1">
              <a:off x="6222115" y="2677179"/>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53"/>
            <p:cNvSpPr/>
            <p:nvPr/>
          </p:nvSpPr>
          <p:spPr>
            <a:xfrm rot="-5400000">
              <a:off x="6675341" y="186224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53"/>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53"/>
            <p:cNvSpPr/>
            <p:nvPr/>
          </p:nvSpPr>
          <p:spPr>
            <a:xfrm rot="-5400000">
              <a:off x="6861141" y="247808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53"/>
            <p:cNvSpPr/>
            <p:nvPr/>
          </p:nvSpPr>
          <p:spPr>
            <a:xfrm flipH="1">
              <a:off x="7965266" y="269319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53"/>
            <p:cNvSpPr/>
            <p:nvPr/>
          </p:nvSpPr>
          <p:spPr>
            <a:xfrm flipH="1">
              <a:off x="8145082" y="330903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53"/>
            <p:cNvSpPr/>
            <p:nvPr/>
          </p:nvSpPr>
          <p:spPr>
            <a:xfrm rot="-5400000">
              <a:off x="7047599" y="309534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53"/>
            <p:cNvSpPr/>
            <p:nvPr/>
          </p:nvSpPr>
          <p:spPr>
            <a:xfrm flipH="1">
              <a:off x="7276649" y="330278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53"/>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53"/>
            <p:cNvSpPr/>
            <p:nvPr/>
          </p:nvSpPr>
          <p:spPr>
            <a:xfrm flipH="1">
              <a:off x="7462448" y="391862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53"/>
            <p:cNvSpPr/>
            <p:nvPr/>
          </p:nvSpPr>
          <p:spPr>
            <a:xfrm rot="-5400000">
              <a:off x="8102491" y="37188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53"/>
            <p:cNvSpPr/>
            <p:nvPr/>
          </p:nvSpPr>
          <p:spPr>
            <a:xfrm flipH="1">
              <a:off x="8334533" y="392629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53"/>
            <p:cNvSpPr/>
            <p:nvPr/>
          </p:nvSpPr>
          <p:spPr>
            <a:xfrm rot="-5400000">
              <a:off x="8288290" y="433470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5" name="Google Shape;95;p53"/>
          <p:cNvSpPr txBox="1"/>
          <p:nvPr>
            <p:ph type="title"/>
          </p:nvPr>
        </p:nvSpPr>
        <p:spPr>
          <a:xfrm>
            <a:off x="823850" y="866775"/>
            <a:ext cx="4587000" cy="35211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6" name="Google Shape;96;p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7" name="Shape 97"/>
        <p:cNvGrpSpPr/>
        <p:nvPr/>
      </p:nvGrpSpPr>
      <p:grpSpPr>
        <a:xfrm>
          <a:off x="0" y="0"/>
          <a:ext cx="0" cy="0"/>
          <a:chOff x="0" y="0"/>
          <a:chExt cx="0" cy="0"/>
        </a:xfrm>
      </p:grpSpPr>
      <p:grpSp>
        <p:nvGrpSpPr>
          <p:cNvPr id="98" name="Google Shape;98;p54"/>
          <p:cNvGrpSpPr/>
          <p:nvPr/>
        </p:nvGrpSpPr>
        <p:grpSpPr>
          <a:xfrm>
            <a:off x="0" y="381001"/>
            <a:ext cx="1037850" cy="1016288"/>
            <a:chOff x="0" y="381001"/>
            <a:chExt cx="1037850" cy="1016288"/>
          </a:xfrm>
        </p:grpSpPr>
        <p:sp>
          <p:nvSpPr>
            <p:cNvPr id="99" name="Google Shape;99;p5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5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1" name="Google Shape;101;p54"/>
          <p:cNvSpPr txBox="1"/>
          <p:nvPr>
            <p:ph type="title"/>
          </p:nvPr>
        </p:nvSpPr>
        <p:spPr>
          <a:xfrm>
            <a:off x="1297500" y="1658325"/>
            <a:ext cx="3036300" cy="1751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02" name="Google Shape;102;p54"/>
          <p:cNvSpPr txBox="1"/>
          <p:nvPr>
            <p:ph idx="1" type="subTitle"/>
          </p:nvPr>
        </p:nvSpPr>
        <p:spPr>
          <a:xfrm>
            <a:off x="1297500" y="3538000"/>
            <a:ext cx="3036300" cy="50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103" name="Google Shape;103;p54"/>
          <p:cNvSpPr txBox="1"/>
          <p:nvPr>
            <p:ph idx="2" type="body"/>
          </p:nvPr>
        </p:nvSpPr>
        <p:spPr>
          <a:xfrm>
            <a:off x="4648200" y="1696600"/>
            <a:ext cx="3676800" cy="2347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04" name="Google Shape;104;p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rgbClr val="0C343D"/>
        </a:solidFill>
      </p:bgPr>
    </p:bg>
    <p:spTree>
      <p:nvGrpSpPr>
        <p:cNvPr id="5" name="Shape 5"/>
        <p:cNvGrpSpPr/>
        <p:nvPr/>
      </p:nvGrpSpPr>
      <p:grpSpPr>
        <a:xfrm>
          <a:off x="0" y="0"/>
          <a:ext cx="0" cy="0"/>
          <a:chOff x="0" y="0"/>
          <a:chExt cx="0" cy="0"/>
        </a:xfrm>
      </p:grpSpPr>
      <p:sp>
        <p:nvSpPr>
          <p:cNvPr id="6" name="Google Shape;6;p4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1pPr>
            <a:lvl2pPr lvl="1"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2pPr>
            <a:lvl3pPr lvl="2"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3pPr>
            <a:lvl4pPr lvl="3"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4pPr>
            <a:lvl5pPr lvl="4"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5pPr>
            <a:lvl6pPr lvl="5"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6pPr>
            <a:lvl7pPr lvl="6"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7pPr>
            <a:lvl8pPr lvl="7"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8pPr>
            <a:lvl9pPr lvl="8"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9pPr>
          </a:lstStyle>
          <a:p/>
        </p:txBody>
      </p:sp>
      <p:sp>
        <p:nvSpPr>
          <p:cNvPr id="7" name="Google Shape;7;p4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8" name="Google Shape;8;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0C343D"/>
        </a:solidFill>
      </p:bgPr>
    </p:bg>
    <p:spTree>
      <p:nvGrpSpPr>
        <p:cNvPr id="130" name="Shape 130"/>
        <p:cNvGrpSpPr/>
        <p:nvPr/>
      </p:nvGrpSpPr>
      <p:grpSpPr>
        <a:xfrm>
          <a:off x="0" y="0"/>
          <a:ext cx="0" cy="0"/>
          <a:chOff x="0" y="0"/>
          <a:chExt cx="0" cy="0"/>
        </a:xfrm>
      </p:grpSpPr>
      <p:sp>
        <p:nvSpPr>
          <p:cNvPr id="131" name="Google Shape;131;p4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32" name="Google Shape;132;p4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133" name="Google Shape;133;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8.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2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hyperlink" Target="http://www.youtube.com/watch?v=_20xVoew_F0" TargetMode="External"/><Relationship Id="rId4" Type="http://schemas.openxmlformats.org/officeDocument/2006/relationships/image" Target="../media/image1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13.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30.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23.png"/><Relationship Id="rId4" Type="http://schemas.openxmlformats.org/officeDocument/2006/relationships/image" Target="../media/image22.png"/><Relationship Id="rId5"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hyperlink" Target="http://www.youtube.com/watch?v=TSNU7MiiQcw" TargetMode="External"/><Relationship Id="rId4" Type="http://schemas.openxmlformats.org/officeDocument/2006/relationships/image" Target="../media/image25.jpg"/><Relationship Id="rId5" Type="http://schemas.openxmlformats.org/officeDocument/2006/relationships/image" Target="../media/image3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hyperlink" Target="http://www.youtube.com/watch?v=g80w7oD-piE" TargetMode="External"/><Relationship Id="rId4" Type="http://schemas.openxmlformats.org/officeDocument/2006/relationships/image" Target="../media/image24.jpg"/><Relationship Id="rId5"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26.png"/><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8" name="Shape 178"/>
        <p:cNvGrpSpPr/>
        <p:nvPr/>
      </p:nvGrpSpPr>
      <p:grpSpPr>
        <a:xfrm>
          <a:off x="0" y="0"/>
          <a:ext cx="0" cy="0"/>
          <a:chOff x="0" y="0"/>
          <a:chExt cx="0" cy="0"/>
        </a:xfrm>
      </p:grpSpPr>
      <p:sp>
        <p:nvSpPr>
          <p:cNvPr id="179" name="Google Shape;179;p17"/>
          <p:cNvSpPr txBox="1"/>
          <p:nvPr>
            <p:ph idx="1" type="subTitle"/>
          </p:nvPr>
        </p:nvSpPr>
        <p:spPr>
          <a:xfrm>
            <a:off x="311700" y="3321675"/>
            <a:ext cx="8520600" cy="16269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solidFill>
                  <a:schemeClr val="lt1"/>
                </a:solidFill>
              </a:rPr>
              <a:t>						device exploitation:</a:t>
            </a:r>
            <a:endParaRPr>
              <a:solidFill>
                <a:schemeClr val="lt1"/>
              </a:solidFill>
            </a:endParaRPr>
          </a:p>
          <a:p>
            <a:pPr indent="0" lvl="0" marL="0" rtl="0" algn="l">
              <a:lnSpc>
                <a:spcPct val="100000"/>
              </a:lnSpc>
              <a:spcBef>
                <a:spcPts val="0"/>
              </a:spcBef>
              <a:spcAft>
                <a:spcPts val="0"/>
              </a:spcAft>
              <a:buSzPts val="2800"/>
              <a:buNone/>
            </a:pPr>
            <a:r>
              <a:rPr lang="en">
                <a:solidFill>
                  <a:schemeClr val="lt1"/>
                </a:solidFill>
              </a:rPr>
              <a:t>                            Utilizing Metasploit and msfvenom</a:t>
            </a:r>
            <a:endParaRPr>
              <a:solidFill>
                <a:schemeClr val="lt1"/>
              </a:solidFill>
            </a:endParaRPr>
          </a:p>
        </p:txBody>
      </p:sp>
      <p:sp>
        <p:nvSpPr>
          <p:cNvPr id="180" name="Google Shape;180;p17"/>
          <p:cNvSpPr txBox="1"/>
          <p:nvPr/>
        </p:nvSpPr>
        <p:spPr>
          <a:xfrm>
            <a:off x="5838225" y="1669800"/>
            <a:ext cx="2876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81" name="Google Shape;181;p17"/>
          <p:cNvSpPr txBox="1"/>
          <p:nvPr/>
        </p:nvSpPr>
        <p:spPr>
          <a:xfrm>
            <a:off x="7132450" y="4617900"/>
            <a:ext cx="1813800" cy="52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lt1"/>
                </a:solidFill>
              </a:rPr>
              <a:t>Eric Ledesma</a:t>
            </a:r>
            <a:endParaRPr sz="17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6"/>
          <p:cNvSpPr txBox="1"/>
          <p:nvPr>
            <p:ph type="title"/>
          </p:nvPr>
        </p:nvSpPr>
        <p:spPr>
          <a:xfrm>
            <a:off x="311700" y="0"/>
            <a:ext cx="8520600" cy="1353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sz="4000" u="sng">
                <a:solidFill>
                  <a:schemeClr val="lt1"/>
                </a:solidFill>
              </a:rPr>
              <a:t>Step 2: Signing the Certificate</a:t>
            </a:r>
            <a:endParaRPr sz="4000" u="sng">
              <a:solidFill>
                <a:schemeClr val="lt1"/>
              </a:solidFill>
            </a:endParaRPr>
          </a:p>
        </p:txBody>
      </p:sp>
      <p:pic>
        <p:nvPicPr>
          <p:cNvPr id="248" name="Google Shape;248;p26"/>
          <p:cNvPicPr preferRelativeResize="0"/>
          <p:nvPr/>
        </p:nvPicPr>
        <p:blipFill rotWithShape="1">
          <a:blip r:embed="rId3">
            <a:alphaModFix/>
          </a:blip>
          <a:srcRect b="0" l="0" r="0" t="0"/>
          <a:stretch/>
        </p:blipFill>
        <p:spPr>
          <a:xfrm>
            <a:off x="311700" y="693025"/>
            <a:ext cx="4831801" cy="4368676"/>
          </a:xfrm>
          <a:prstGeom prst="rect">
            <a:avLst/>
          </a:prstGeom>
          <a:noFill/>
          <a:ln>
            <a:noFill/>
          </a:ln>
        </p:spPr>
      </p:pic>
      <p:sp>
        <p:nvSpPr>
          <p:cNvPr id="249" name="Google Shape;249;p26"/>
          <p:cNvSpPr txBox="1"/>
          <p:nvPr/>
        </p:nvSpPr>
        <p:spPr>
          <a:xfrm>
            <a:off x="5463150" y="2371650"/>
            <a:ext cx="3534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Arial"/>
                <a:ea typeface="Arial"/>
                <a:cs typeface="Arial"/>
                <a:sym typeface="Arial"/>
              </a:rPr>
              <a:t>Creating a keytool for a self-signature</a:t>
            </a:r>
            <a:endParaRPr b="0" i="0" sz="1400" u="none" cap="none" strike="noStrike">
              <a:solidFill>
                <a:schemeClr val="lt1"/>
              </a:solidFill>
              <a:latin typeface="Arial"/>
              <a:ea typeface="Arial"/>
              <a:cs typeface="Arial"/>
              <a:sym typeface="Arial"/>
            </a:endParaRPr>
          </a:p>
        </p:txBody>
      </p:sp>
      <p:sp>
        <p:nvSpPr>
          <p:cNvPr id="250" name="Google Shape;250;p26"/>
          <p:cNvSpPr txBox="1"/>
          <p:nvPr/>
        </p:nvSpPr>
        <p:spPr>
          <a:xfrm>
            <a:off x="5463150" y="2771850"/>
            <a:ext cx="3482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Arial"/>
                <a:ea typeface="Arial"/>
                <a:cs typeface="Arial"/>
                <a:sym typeface="Arial"/>
              </a:rPr>
              <a:t>Keytool is preinstalled with Java</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7"/>
          <p:cNvSpPr txBox="1"/>
          <p:nvPr>
            <p:ph type="title"/>
          </p:nvPr>
        </p:nvSpPr>
        <p:spPr>
          <a:xfrm>
            <a:off x="311700" y="0"/>
            <a:ext cx="8520600" cy="1353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sz="4000" u="sng">
                <a:solidFill>
                  <a:schemeClr val="lt1"/>
                </a:solidFill>
              </a:rPr>
              <a:t>Step 2: continued</a:t>
            </a:r>
            <a:endParaRPr sz="4000" u="sng">
              <a:solidFill>
                <a:schemeClr val="lt1"/>
              </a:solidFill>
            </a:endParaRPr>
          </a:p>
        </p:txBody>
      </p:sp>
      <p:pic>
        <p:nvPicPr>
          <p:cNvPr id="256" name="Google Shape;256;p27"/>
          <p:cNvPicPr preferRelativeResize="0"/>
          <p:nvPr/>
        </p:nvPicPr>
        <p:blipFill rotWithShape="1">
          <a:blip r:embed="rId3">
            <a:alphaModFix/>
          </a:blip>
          <a:srcRect b="0" l="0" r="0" t="0"/>
          <a:stretch/>
        </p:blipFill>
        <p:spPr>
          <a:xfrm>
            <a:off x="396175" y="829050"/>
            <a:ext cx="7234650" cy="4143824"/>
          </a:xfrm>
          <a:prstGeom prst="rect">
            <a:avLst/>
          </a:prstGeom>
          <a:noFill/>
          <a:ln>
            <a:noFill/>
          </a:ln>
        </p:spPr>
      </p:pic>
      <p:sp>
        <p:nvSpPr>
          <p:cNvPr id="257" name="Google Shape;257;p27"/>
          <p:cNvSpPr txBox="1"/>
          <p:nvPr/>
        </p:nvSpPr>
        <p:spPr>
          <a:xfrm>
            <a:off x="5348000" y="0"/>
            <a:ext cx="3815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Arial"/>
                <a:ea typeface="Arial"/>
                <a:cs typeface="Arial"/>
                <a:sym typeface="Arial"/>
              </a:rPr>
              <a:t>Self-signing the .apk file.</a:t>
            </a:r>
            <a:endParaRPr b="0" i="0" sz="1400" u="none" cap="none" strike="noStrike">
              <a:solidFill>
                <a:schemeClr val="lt1"/>
              </a:solidFill>
              <a:latin typeface="Arial"/>
              <a:ea typeface="Arial"/>
              <a:cs typeface="Arial"/>
              <a:sym typeface="Arial"/>
            </a:endParaRPr>
          </a:p>
        </p:txBody>
      </p:sp>
      <p:sp>
        <p:nvSpPr>
          <p:cNvPr id="258" name="Google Shape;258;p27"/>
          <p:cNvSpPr txBox="1"/>
          <p:nvPr/>
        </p:nvSpPr>
        <p:spPr>
          <a:xfrm>
            <a:off x="5348000" y="400200"/>
            <a:ext cx="3641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59" name="Google Shape;259;p27"/>
          <p:cNvSpPr txBox="1"/>
          <p:nvPr/>
        </p:nvSpPr>
        <p:spPr>
          <a:xfrm>
            <a:off x="5348000" y="476550"/>
            <a:ext cx="3166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Arial"/>
                <a:ea typeface="Arial"/>
                <a:cs typeface="Arial"/>
                <a:sym typeface="Arial"/>
              </a:rPr>
              <a:t>$apt-get install openjdk-11-jdk</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8"/>
          <p:cNvSpPr txBox="1"/>
          <p:nvPr>
            <p:ph type="title"/>
          </p:nvPr>
        </p:nvSpPr>
        <p:spPr>
          <a:xfrm>
            <a:off x="311700" y="0"/>
            <a:ext cx="8520600" cy="1353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sz="4000" u="sng">
                <a:solidFill>
                  <a:schemeClr val="lt1"/>
                </a:solidFill>
              </a:rPr>
              <a:t>Step 2: continued</a:t>
            </a:r>
            <a:endParaRPr sz="4000" u="sng">
              <a:solidFill>
                <a:schemeClr val="lt1"/>
              </a:solidFill>
            </a:endParaRPr>
          </a:p>
        </p:txBody>
      </p:sp>
      <p:pic>
        <p:nvPicPr>
          <p:cNvPr id="265" name="Google Shape;265;p28"/>
          <p:cNvPicPr preferRelativeResize="0"/>
          <p:nvPr/>
        </p:nvPicPr>
        <p:blipFill rotWithShape="1">
          <a:blip r:embed="rId3">
            <a:alphaModFix/>
          </a:blip>
          <a:srcRect b="0" l="0" r="0" t="0"/>
          <a:stretch/>
        </p:blipFill>
        <p:spPr>
          <a:xfrm>
            <a:off x="408375" y="737825"/>
            <a:ext cx="4783876" cy="4355400"/>
          </a:xfrm>
          <a:prstGeom prst="rect">
            <a:avLst/>
          </a:prstGeom>
          <a:noFill/>
          <a:ln>
            <a:noFill/>
          </a:ln>
        </p:spPr>
      </p:pic>
      <p:pic>
        <p:nvPicPr>
          <p:cNvPr id="266" name="Google Shape;266;p28"/>
          <p:cNvPicPr preferRelativeResize="0"/>
          <p:nvPr/>
        </p:nvPicPr>
        <p:blipFill rotWithShape="1">
          <a:blip r:embed="rId4">
            <a:alphaModFix/>
          </a:blip>
          <a:srcRect b="0" l="0" r="0" t="0"/>
          <a:stretch/>
        </p:blipFill>
        <p:spPr>
          <a:xfrm>
            <a:off x="5247151" y="3210300"/>
            <a:ext cx="3646949" cy="1882915"/>
          </a:xfrm>
          <a:prstGeom prst="rect">
            <a:avLst/>
          </a:prstGeom>
          <a:noFill/>
          <a:ln>
            <a:noFill/>
          </a:ln>
        </p:spPr>
      </p:pic>
      <p:sp>
        <p:nvSpPr>
          <p:cNvPr id="267" name="Google Shape;267;p28"/>
          <p:cNvSpPr txBox="1"/>
          <p:nvPr/>
        </p:nvSpPr>
        <p:spPr>
          <a:xfrm>
            <a:off x="5934875" y="1353300"/>
            <a:ext cx="3595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Arial"/>
                <a:ea typeface="Arial"/>
                <a:cs typeface="Arial"/>
                <a:sym typeface="Arial"/>
              </a:rPr>
              <a:t>Verifying the signature.</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9"/>
          <p:cNvSpPr txBox="1"/>
          <p:nvPr>
            <p:ph type="title"/>
          </p:nvPr>
        </p:nvSpPr>
        <p:spPr>
          <a:xfrm>
            <a:off x="311700" y="0"/>
            <a:ext cx="8520600" cy="1353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sz="4000" u="sng">
                <a:solidFill>
                  <a:schemeClr val="lt1"/>
                </a:solidFill>
              </a:rPr>
              <a:t>Step 3</a:t>
            </a:r>
            <a:endParaRPr sz="4000" u="sng">
              <a:solidFill>
                <a:schemeClr val="lt1"/>
              </a:solidFill>
            </a:endParaRPr>
          </a:p>
        </p:txBody>
      </p:sp>
      <p:pic>
        <p:nvPicPr>
          <p:cNvPr id="273" name="Google Shape;273;p29"/>
          <p:cNvPicPr preferRelativeResize="0"/>
          <p:nvPr/>
        </p:nvPicPr>
        <p:blipFill rotWithShape="1">
          <a:blip r:embed="rId3">
            <a:alphaModFix/>
          </a:blip>
          <a:srcRect b="0" l="0" r="0" t="0"/>
          <a:stretch/>
        </p:blipFill>
        <p:spPr>
          <a:xfrm>
            <a:off x="396150" y="774400"/>
            <a:ext cx="6375376" cy="4283775"/>
          </a:xfrm>
          <a:prstGeom prst="rect">
            <a:avLst/>
          </a:prstGeom>
          <a:noFill/>
          <a:ln>
            <a:noFill/>
          </a:ln>
        </p:spPr>
      </p:pic>
      <p:sp>
        <p:nvSpPr>
          <p:cNvPr id="274" name="Google Shape;274;p29"/>
          <p:cNvSpPr txBox="1"/>
          <p:nvPr/>
        </p:nvSpPr>
        <p:spPr>
          <a:xfrm>
            <a:off x="6771525" y="2177538"/>
            <a:ext cx="2394000" cy="1477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Arial"/>
                <a:ea typeface="Arial"/>
                <a:cs typeface="Arial"/>
                <a:sym typeface="Arial"/>
              </a:rPr>
              <a:t>Finally, using zipalign, this will assure that the data in the .apk file is optimized, and will enable the Android OS to interact with the app efficiently. </a:t>
            </a:r>
            <a:endParaRPr b="0" i="0" sz="1400" u="none" cap="none" strike="noStrike">
              <a:solidFill>
                <a:schemeClr val="lt1"/>
              </a:solidFill>
              <a:latin typeface="Arial"/>
              <a:ea typeface="Arial"/>
              <a:cs typeface="Arial"/>
              <a:sym typeface="Arial"/>
            </a:endParaRPr>
          </a:p>
        </p:txBody>
      </p:sp>
      <p:sp>
        <p:nvSpPr>
          <p:cNvPr id="275" name="Google Shape;275;p29"/>
          <p:cNvSpPr txBox="1"/>
          <p:nvPr/>
        </p:nvSpPr>
        <p:spPr>
          <a:xfrm>
            <a:off x="6716700" y="3655050"/>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Arial"/>
                <a:ea typeface="Arial"/>
                <a:cs typeface="Arial"/>
                <a:sym typeface="Arial"/>
              </a:rPr>
              <a:t>$sudo apt-get install zipalign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0"/>
          <p:cNvSpPr txBox="1"/>
          <p:nvPr>
            <p:ph type="title"/>
          </p:nvPr>
        </p:nvSpPr>
        <p:spPr>
          <a:xfrm>
            <a:off x="311700" y="10375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solidFill>
                  <a:schemeClr val="lt1"/>
                </a:solidFill>
              </a:rPr>
              <a:t>Step 4: Setting up a Listener Port on Metasploit</a:t>
            </a:r>
            <a:endParaRPr>
              <a:solidFill>
                <a:schemeClr val="lt1"/>
              </a:solidFill>
            </a:endParaRPr>
          </a:p>
        </p:txBody>
      </p:sp>
      <p:sp>
        <p:nvSpPr>
          <p:cNvPr id="281" name="Google Shape;281;p3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282" name="Google Shape;282;p30"/>
          <p:cNvPicPr preferRelativeResize="0"/>
          <p:nvPr/>
        </p:nvPicPr>
        <p:blipFill rotWithShape="1">
          <a:blip r:embed="rId3">
            <a:alphaModFix/>
          </a:blip>
          <a:srcRect b="0" l="0" r="0" t="0"/>
          <a:stretch/>
        </p:blipFill>
        <p:spPr>
          <a:xfrm>
            <a:off x="311700" y="637950"/>
            <a:ext cx="7688799" cy="44454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1"/>
          <p:cNvSpPr txBox="1"/>
          <p:nvPr>
            <p:ph type="title"/>
          </p:nvPr>
        </p:nvSpPr>
        <p:spPr>
          <a:xfrm>
            <a:off x="311700" y="10375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solidFill>
                  <a:schemeClr val="lt1"/>
                </a:solidFill>
              </a:rPr>
              <a:t>Step 4: Metasploit continued</a:t>
            </a:r>
            <a:endParaRPr>
              <a:solidFill>
                <a:schemeClr val="lt1"/>
              </a:solidFill>
            </a:endParaRPr>
          </a:p>
        </p:txBody>
      </p:sp>
      <p:sp>
        <p:nvSpPr>
          <p:cNvPr id="288" name="Google Shape;288;p3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289" name="Google Shape;289;p31"/>
          <p:cNvPicPr preferRelativeResize="0"/>
          <p:nvPr/>
        </p:nvPicPr>
        <p:blipFill rotWithShape="1">
          <a:blip r:embed="rId3">
            <a:alphaModFix/>
          </a:blip>
          <a:srcRect b="0" l="0" r="0" t="0"/>
          <a:stretch/>
        </p:blipFill>
        <p:spPr>
          <a:xfrm>
            <a:off x="311700" y="577350"/>
            <a:ext cx="6391926" cy="45666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2"/>
          <p:cNvSpPr txBox="1"/>
          <p:nvPr>
            <p:ph type="title"/>
          </p:nvPr>
        </p:nvSpPr>
        <p:spPr>
          <a:xfrm>
            <a:off x="311700" y="10375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solidFill>
                  <a:schemeClr val="lt1"/>
                </a:solidFill>
              </a:rPr>
              <a:t>Step 4: Metasploit continued</a:t>
            </a:r>
            <a:endParaRPr>
              <a:solidFill>
                <a:schemeClr val="lt1"/>
              </a:solidFill>
            </a:endParaRPr>
          </a:p>
        </p:txBody>
      </p:sp>
      <p:sp>
        <p:nvSpPr>
          <p:cNvPr id="295" name="Google Shape;295;p32"/>
          <p:cNvSpPr txBox="1"/>
          <p:nvPr/>
        </p:nvSpPr>
        <p:spPr>
          <a:xfrm>
            <a:off x="4826600" y="276250"/>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96" name="Google Shape;296;p32" title="Meterpreter shell opened">
            <a:hlinkClick r:id="rId3"/>
          </p:cNvPr>
          <p:cNvPicPr preferRelativeResize="0"/>
          <p:nvPr/>
        </p:nvPicPr>
        <p:blipFill rotWithShape="1">
          <a:blip r:embed="rId4">
            <a:alphaModFix/>
          </a:blip>
          <a:srcRect b="0" l="0" r="0" t="0"/>
          <a:stretch/>
        </p:blipFill>
        <p:spPr>
          <a:xfrm>
            <a:off x="311700" y="676450"/>
            <a:ext cx="5867825" cy="4400875"/>
          </a:xfrm>
          <a:prstGeom prst="rect">
            <a:avLst/>
          </a:prstGeom>
          <a:noFill/>
          <a:ln>
            <a:noFill/>
          </a:ln>
        </p:spPr>
      </p:pic>
      <p:sp>
        <p:nvSpPr>
          <p:cNvPr id="297" name="Google Shape;297;p32"/>
          <p:cNvSpPr txBox="1"/>
          <p:nvPr/>
        </p:nvSpPr>
        <p:spPr>
          <a:xfrm>
            <a:off x="6545175" y="1243225"/>
            <a:ext cx="2620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98" name="Google Shape;298;p32"/>
          <p:cNvSpPr txBox="1"/>
          <p:nvPr/>
        </p:nvSpPr>
        <p:spPr>
          <a:xfrm>
            <a:off x="6642675" y="1742950"/>
            <a:ext cx="2523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Arial"/>
                <a:ea typeface="Arial"/>
                <a:cs typeface="Arial"/>
                <a:sym typeface="Arial"/>
              </a:rPr>
              <a:t>and…</a:t>
            </a:r>
            <a:endParaRPr b="0" i="0" sz="1400" u="none" cap="none" strike="noStrike">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1000"/>
                                        <p:tgtEl>
                                          <p:spTgt spid="2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304" name="Google Shape;304;p33"/>
          <p:cNvPicPr preferRelativeResize="0"/>
          <p:nvPr/>
        </p:nvPicPr>
        <p:blipFill rotWithShape="1">
          <a:blip r:embed="rId3">
            <a:alphaModFix/>
          </a:blip>
          <a:srcRect b="0" l="0" r="0" t="0"/>
          <a:stretch/>
        </p:blipFill>
        <p:spPr>
          <a:xfrm>
            <a:off x="-3" y="0"/>
            <a:ext cx="5770755" cy="5143499"/>
          </a:xfrm>
          <a:prstGeom prst="rect">
            <a:avLst/>
          </a:prstGeom>
          <a:noFill/>
          <a:ln>
            <a:noFill/>
          </a:ln>
        </p:spPr>
      </p:pic>
      <p:sp>
        <p:nvSpPr>
          <p:cNvPr id="305" name="Google Shape;305;p33"/>
          <p:cNvSpPr txBox="1"/>
          <p:nvPr>
            <p:ph type="title"/>
          </p:nvPr>
        </p:nvSpPr>
        <p:spPr>
          <a:xfrm>
            <a:off x="3595575" y="0"/>
            <a:ext cx="16575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solidFill>
                  <a:schemeClr val="lt1"/>
                </a:solidFill>
              </a:rPr>
              <a:t>…I’m in!</a:t>
            </a:r>
            <a:endParaRPr>
              <a:solidFill>
                <a:schemeClr val="lt1"/>
              </a:solidFill>
            </a:endParaRPr>
          </a:p>
        </p:txBody>
      </p:sp>
      <p:pic>
        <p:nvPicPr>
          <p:cNvPr id="306" name="Google Shape;306;p33"/>
          <p:cNvPicPr preferRelativeResize="0"/>
          <p:nvPr/>
        </p:nvPicPr>
        <p:blipFill rotWithShape="1">
          <a:blip r:embed="rId4">
            <a:alphaModFix/>
          </a:blip>
          <a:srcRect b="0" l="0" r="0" t="0"/>
          <a:stretch/>
        </p:blipFill>
        <p:spPr>
          <a:xfrm>
            <a:off x="5484684" y="0"/>
            <a:ext cx="4589882" cy="51435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312" name="Google Shape;312;p34"/>
          <p:cNvPicPr preferRelativeResize="0"/>
          <p:nvPr/>
        </p:nvPicPr>
        <p:blipFill rotWithShape="1">
          <a:blip r:embed="rId3">
            <a:alphaModFix/>
          </a:blip>
          <a:srcRect b="0" l="0" r="0" t="0"/>
          <a:stretch/>
        </p:blipFill>
        <p:spPr>
          <a:xfrm>
            <a:off x="-258939" y="0"/>
            <a:ext cx="5828829" cy="5143500"/>
          </a:xfrm>
          <a:prstGeom prst="rect">
            <a:avLst/>
          </a:prstGeom>
          <a:noFill/>
          <a:ln>
            <a:noFill/>
          </a:ln>
        </p:spPr>
      </p:pic>
      <p:pic>
        <p:nvPicPr>
          <p:cNvPr id="313" name="Google Shape;313;p34"/>
          <p:cNvPicPr preferRelativeResize="0"/>
          <p:nvPr/>
        </p:nvPicPr>
        <p:blipFill rotWithShape="1">
          <a:blip r:embed="rId4">
            <a:alphaModFix/>
          </a:blip>
          <a:srcRect b="0" l="0" r="0" t="0"/>
          <a:stretch/>
        </p:blipFill>
        <p:spPr>
          <a:xfrm>
            <a:off x="4284015" y="0"/>
            <a:ext cx="5585519" cy="5143500"/>
          </a:xfrm>
          <a:prstGeom prst="rect">
            <a:avLst/>
          </a:prstGeom>
          <a:noFill/>
          <a:ln>
            <a:noFill/>
          </a:ln>
        </p:spPr>
      </p:pic>
      <p:sp>
        <p:nvSpPr>
          <p:cNvPr id="314" name="Google Shape;314;p34"/>
          <p:cNvSpPr txBox="1"/>
          <p:nvPr>
            <p:ph type="title"/>
          </p:nvPr>
        </p:nvSpPr>
        <p:spPr>
          <a:xfrm>
            <a:off x="2181675" y="0"/>
            <a:ext cx="2979900" cy="719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solidFill>
                  <a:schemeClr val="lt1"/>
                </a:solidFill>
              </a:rPr>
              <a:t>Commands of Interest:</a:t>
            </a:r>
            <a:endParaRPr>
              <a:solidFill>
                <a:schemeClr val="lt1"/>
              </a:solidFill>
            </a:endParaRPr>
          </a:p>
        </p:txBody>
      </p:sp>
      <p:sp>
        <p:nvSpPr>
          <p:cNvPr id="315" name="Google Shape;315;p34"/>
          <p:cNvSpPr/>
          <p:nvPr/>
        </p:nvSpPr>
        <p:spPr>
          <a:xfrm>
            <a:off x="-170700" y="1060375"/>
            <a:ext cx="170700" cy="195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34"/>
          <p:cNvSpPr/>
          <p:nvPr/>
        </p:nvSpPr>
        <p:spPr>
          <a:xfrm>
            <a:off x="4284025" y="664300"/>
            <a:ext cx="170700" cy="195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34"/>
          <p:cNvSpPr/>
          <p:nvPr/>
        </p:nvSpPr>
        <p:spPr>
          <a:xfrm>
            <a:off x="4284025" y="2108650"/>
            <a:ext cx="170700" cy="195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34"/>
          <p:cNvSpPr/>
          <p:nvPr/>
        </p:nvSpPr>
        <p:spPr>
          <a:xfrm>
            <a:off x="4284025" y="2376750"/>
            <a:ext cx="170700" cy="195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34"/>
          <p:cNvSpPr/>
          <p:nvPr/>
        </p:nvSpPr>
        <p:spPr>
          <a:xfrm>
            <a:off x="4284025" y="2763175"/>
            <a:ext cx="170700" cy="195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315"/>
                                        </p:tgtEl>
                                        <p:attrNameLst>
                                          <p:attrName>style.visibility</p:attrName>
                                        </p:attrNameLst>
                                      </p:cBhvr>
                                      <p:to>
                                        <p:strVal val="visible"/>
                                      </p:to>
                                    </p:set>
                                    <p:anim calcmode="lin" valueType="num">
                                      <p:cBhvr additive="base">
                                        <p:cTn dur="1000"/>
                                        <p:tgtEl>
                                          <p:spTgt spid="31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3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sp>
        <p:nvSpPr>
          <p:cNvPr id="325" name="Google Shape;325;p35"/>
          <p:cNvSpPr txBox="1"/>
          <p:nvPr>
            <p:ph type="title"/>
          </p:nvPr>
        </p:nvSpPr>
        <p:spPr>
          <a:xfrm>
            <a:off x="311700" y="103750"/>
            <a:ext cx="3405900" cy="1200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sz="1500">
                <a:solidFill>
                  <a:schemeClr val="lt1"/>
                </a:solidFill>
              </a:rPr>
              <a:t>Using dump_sms and dump_calllog commands to dump sms and call logs into my linux home folder.</a:t>
            </a:r>
            <a:endParaRPr sz="1500">
              <a:solidFill>
                <a:schemeClr val="lt1"/>
              </a:solidFill>
            </a:endParaRPr>
          </a:p>
        </p:txBody>
      </p:sp>
      <p:pic>
        <p:nvPicPr>
          <p:cNvPr id="326" name="Google Shape;326;p35"/>
          <p:cNvPicPr preferRelativeResize="0"/>
          <p:nvPr/>
        </p:nvPicPr>
        <p:blipFill rotWithShape="1">
          <a:blip r:embed="rId3">
            <a:alphaModFix/>
          </a:blip>
          <a:srcRect b="0" l="0" r="0" t="0"/>
          <a:stretch/>
        </p:blipFill>
        <p:spPr>
          <a:xfrm>
            <a:off x="6" y="938775"/>
            <a:ext cx="5409738" cy="5143500"/>
          </a:xfrm>
          <a:prstGeom prst="rect">
            <a:avLst/>
          </a:prstGeom>
          <a:noFill/>
          <a:ln>
            <a:noFill/>
          </a:ln>
        </p:spPr>
      </p:pic>
      <p:pic>
        <p:nvPicPr>
          <p:cNvPr id="327" name="Google Shape;327;p35"/>
          <p:cNvPicPr preferRelativeResize="0"/>
          <p:nvPr/>
        </p:nvPicPr>
        <p:blipFill rotWithShape="1">
          <a:blip r:embed="rId4">
            <a:alphaModFix/>
          </a:blip>
          <a:srcRect b="0" l="0" r="0" t="0"/>
          <a:stretch/>
        </p:blipFill>
        <p:spPr>
          <a:xfrm>
            <a:off x="5409759" y="938775"/>
            <a:ext cx="5380631" cy="5143499"/>
          </a:xfrm>
          <a:prstGeom prst="rect">
            <a:avLst/>
          </a:prstGeom>
          <a:noFill/>
          <a:ln>
            <a:noFill/>
          </a:ln>
        </p:spPr>
      </p:pic>
      <p:pic>
        <p:nvPicPr>
          <p:cNvPr id="328" name="Google Shape;328;p35"/>
          <p:cNvPicPr preferRelativeResize="0"/>
          <p:nvPr/>
        </p:nvPicPr>
        <p:blipFill rotWithShape="1">
          <a:blip r:embed="rId5">
            <a:alphaModFix/>
          </a:blip>
          <a:srcRect b="0" l="0" r="0" t="0"/>
          <a:stretch/>
        </p:blipFill>
        <p:spPr>
          <a:xfrm>
            <a:off x="4145149" y="0"/>
            <a:ext cx="4998850" cy="1112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8"/>
          <p:cNvSpPr txBox="1"/>
          <p:nvPr>
            <p:ph type="title"/>
          </p:nvPr>
        </p:nvSpPr>
        <p:spPr>
          <a:xfrm>
            <a:off x="311700" y="445025"/>
            <a:ext cx="8520600" cy="1353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sz="4000" u="sng">
                <a:solidFill>
                  <a:schemeClr val="lt1"/>
                </a:solidFill>
              </a:rPr>
              <a:t>Tools and Components used:</a:t>
            </a:r>
            <a:endParaRPr sz="4000" u="sng">
              <a:solidFill>
                <a:schemeClr val="lt1"/>
              </a:solidFill>
            </a:endParaRPr>
          </a:p>
        </p:txBody>
      </p:sp>
      <p:sp>
        <p:nvSpPr>
          <p:cNvPr id="187" name="Google Shape;187;p18"/>
          <p:cNvSpPr txBox="1"/>
          <p:nvPr>
            <p:ph idx="1" type="body"/>
          </p:nvPr>
        </p:nvSpPr>
        <p:spPr>
          <a:xfrm>
            <a:off x="311700" y="1347475"/>
            <a:ext cx="8520600" cy="3416400"/>
          </a:xfrm>
          <a:prstGeom prst="rect">
            <a:avLst/>
          </a:prstGeom>
          <a:noFill/>
          <a:ln>
            <a:noFill/>
          </a:ln>
        </p:spPr>
        <p:txBody>
          <a:bodyPr anchorCtr="0" anchor="t" bIns="91425" lIns="91425" spcFirstLastPara="1" rIns="91425" wrap="square" tIns="91425">
            <a:normAutofit fontScale="92500" lnSpcReduction="20000"/>
          </a:bodyPr>
          <a:lstStyle/>
          <a:p>
            <a:pPr indent="-457231" lvl="0" marL="457200" rtl="0" algn="l">
              <a:lnSpc>
                <a:spcPct val="115000"/>
              </a:lnSpc>
              <a:spcBef>
                <a:spcPts val="0"/>
              </a:spcBef>
              <a:spcAft>
                <a:spcPts val="0"/>
              </a:spcAft>
              <a:buClr>
                <a:schemeClr val="lt1"/>
              </a:buClr>
              <a:buSzPct val="100000"/>
              <a:buChar char="●"/>
            </a:pPr>
            <a:r>
              <a:rPr lang="en" sz="3900">
                <a:solidFill>
                  <a:schemeClr val="lt1"/>
                </a:solidFill>
              </a:rPr>
              <a:t>Kali Linux Attack Machine</a:t>
            </a:r>
            <a:endParaRPr sz="3900">
              <a:solidFill>
                <a:schemeClr val="lt1"/>
              </a:solidFill>
            </a:endParaRPr>
          </a:p>
          <a:p>
            <a:pPr indent="-457231" lvl="0" marL="457200" rtl="0" algn="l">
              <a:lnSpc>
                <a:spcPct val="115000"/>
              </a:lnSpc>
              <a:spcBef>
                <a:spcPts val="0"/>
              </a:spcBef>
              <a:spcAft>
                <a:spcPts val="0"/>
              </a:spcAft>
              <a:buClr>
                <a:schemeClr val="lt1"/>
              </a:buClr>
              <a:buSzPct val="100000"/>
              <a:buChar char="●"/>
            </a:pPr>
            <a:r>
              <a:rPr lang="en" sz="3900">
                <a:solidFill>
                  <a:schemeClr val="lt1"/>
                </a:solidFill>
              </a:rPr>
              <a:t>msfvenom</a:t>
            </a:r>
            <a:endParaRPr sz="3900">
              <a:solidFill>
                <a:schemeClr val="lt1"/>
              </a:solidFill>
            </a:endParaRPr>
          </a:p>
          <a:p>
            <a:pPr indent="-457231" lvl="0" marL="457200" rtl="0" algn="l">
              <a:lnSpc>
                <a:spcPct val="115000"/>
              </a:lnSpc>
              <a:spcBef>
                <a:spcPts val="0"/>
              </a:spcBef>
              <a:spcAft>
                <a:spcPts val="0"/>
              </a:spcAft>
              <a:buClr>
                <a:schemeClr val="lt1"/>
              </a:buClr>
              <a:buSzPct val="100000"/>
              <a:buChar char="●"/>
            </a:pPr>
            <a:r>
              <a:rPr lang="en" sz="3900">
                <a:solidFill>
                  <a:schemeClr val="lt1"/>
                </a:solidFill>
              </a:rPr>
              <a:t>Metasploit</a:t>
            </a:r>
            <a:endParaRPr sz="3900">
              <a:solidFill>
                <a:schemeClr val="lt1"/>
              </a:solidFill>
            </a:endParaRPr>
          </a:p>
          <a:p>
            <a:pPr indent="-457231" lvl="0" marL="457200" rtl="0" algn="l">
              <a:lnSpc>
                <a:spcPct val="115000"/>
              </a:lnSpc>
              <a:spcBef>
                <a:spcPts val="0"/>
              </a:spcBef>
              <a:spcAft>
                <a:spcPts val="0"/>
              </a:spcAft>
              <a:buClr>
                <a:schemeClr val="lt1"/>
              </a:buClr>
              <a:buSzPct val="100000"/>
              <a:buChar char="●"/>
            </a:pPr>
            <a:r>
              <a:rPr lang="en" sz="3900">
                <a:solidFill>
                  <a:schemeClr val="lt1"/>
                </a:solidFill>
              </a:rPr>
              <a:t>Keytool, Jarsigner, Zipalign</a:t>
            </a:r>
            <a:endParaRPr sz="3900">
              <a:solidFill>
                <a:schemeClr val="lt1"/>
              </a:solidFill>
            </a:endParaRPr>
          </a:p>
          <a:p>
            <a:pPr indent="-457231" lvl="0" marL="457200" rtl="0" algn="l">
              <a:lnSpc>
                <a:spcPct val="115000"/>
              </a:lnSpc>
              <a:spcBef>
                <a:spcPts val="0"/>
              </a:spcBef>
              <a:spcAft>
                <a:spcPts val="0"/>
              </a:spcAft>
              <a:buClr>
                <a:schemeClr val="lt1"/>
              </a:buClr>
              <a:buSzPct val="100000"/>
              <a:buChar char="●"/>
            </a:pPr>
            <a:r>
              <a:rPr lang="en" sz="3900">
                <a:solidFill>
                  <a:schemeClr val="lt1"/>
                </a:solidFill>
              </a:rPr>
              <a:t>An Android A01 Phone</a:t>
            </a:r>
            <a:endParaRPr sz="3900">
              <a:solidFill>
                <a:schemeClr val="lt1"/>
              </a:solidFill>
            </a:endParaRPr>
          </a:p>
          <a:p>
            <a:pPr indent="0" lvl="0" marL="0" rtl="0" algn="l">
              <a:lnSpc>
                <a:spcPct val="115000"/>
              </a:lnSpc>
              <a:spcBef>
                <a:spcPts val="1200"/>
              </a:spcBef>
              <a:spcAft>
                <a:spcPts val="1200"/>
              </a:spcAft>
              <a:buSzPct val="108108"/>
              <a:buNone/>
            </a:pPr>
            <a:r>
              <a:t/>
            </a:r>
            <a:endParaRPr>
              <a:solidFill>
                <a:schemeClr val="lt1"/>
              </a:solidFill>
            </a:endParaRPr>
          </a:p>
        </p:txBody>
      </p:sp>
      <p:pic>
        <p:nvPicPr>
          <p:cNvPr id="188" name="Google Shape;188;p18"/>
          <p:cNvPicPr preferRelativeResize="0"/>
          <p:nvPr/>
        </p:nvPicPr>
        <p:blipFill rotWithShape="1">
          <a:blip r:embed="rId3">
            <a:alphaModFix/>
          </a:blip>
          <a:srcRect b="0" l="0" r="0" t="0"/>
          <a:stretch/>
        </p:blipFill>
        <p:spPr>
          <a:xfrm>
            <a:off x="6528825" y="1530300"/>
            <a:ext cx="2303487" cy="13533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3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sp>
        <p:nvSpPr>
          <p:cNvPr id="334" name="Google Shape;334;p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solidFill>
                  <a:schemeClr val="lt1"/>
                </a:solidFill>
              </a:rPr>
              <a:t>Playing some .wav files through meterpreter.</a:t>
            </a:r>
            <a:endParaRPr>
              <a:solidFill>
                <a:schemeClr val="lt1"/>
              </a:solidFill>
            </a:endParaRPr>
          </a:p>
        </p:txBody>
      </p:sp>
      <p:pic>
        <p:nvPicPr>
          <p:cNvPr id="335" name="Google Shape;335;p36" title="deep_trouble.wav metasploit">
            <a:hlinkClick r:id="rId3"/>
          </p:cNvPr>
          <p:cNvPicPr preferRelativeResize="0"/>
          <p:nvPr/>
        </p:nvPicPr>
        <p:blipFill rotWithShape="1">
          <a:blip r:embed="rId4">
            <a:alphaModFix/>
          </a:blip>
          <a:srcRect b="0" l="0" r="0" t="0"/>
          <a:stretch/>
        </p:blipFill>
        <p:spPr>
          <a:xfrm>
            <a:off x="311700" y="1146163"/>
            <a:ext cx="4572000" cy="3429000"/>
          </a:xfrm>
          <a:prstGeom prst="rect">
            <a:avLst/>
          </a:prstGeom>
          <a:noFill/>
          <a:ln>
            <a:noFill/>
          </a:ln>
        </p:spPr>
      </p:pic>
      <p:pic>
        <p:nvPicPr>
          <p:cNvPr id="336" name="Google Shape;336;p36"/>
          <p:cNvPicPr preferRelativeResize="0"/>
          <p:nvPr/>
        </p:nvPicPr>
        <p:blipFill rotWithShape="1">
          <a:blip r:embed="rId5">
            <a:alphaModFix/>
          </a:blip>
          <a:srcRect b="0" l="0" r="0" t="0"/>
          <a:stretch/>
        </p:blipFill>
        <p:spPr>
          <a:xfrm>
            <a:off x="4956825" y="1970075"/>
            <a:ext cx="4133850" cy="17811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5"/>
                                        </p:tgtEl>
                                        <p:attrNameLst>
                                          <p:attrName>style.visibility</p:attrName>
                                        </p:attrNameLst>
                                      </p:cBhvr>
                                      <p:to>
                                        <p:strVal val="visible"/>
                                      </p:to>
                                    </p:set>
                                    <p:animEffect filter="fade" transition="in">
                                      <p:cBhvr>
                                        <p:cTn dur="1000"/>
                                        <p:tgtEl>
                                          <p:spTgt spid="3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3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sp>
        <p:nvSpPr>
          <p:cNvPr id="342" name="Google Shape;342;p37"/>
          <p:cNvSpPr txBox="1"/>
          <p:nvPr>
            <p:ph type="title"/>
          </p:nvPr>
        </p:nvSpPr>
        <p:spPr>
          <a:xfrm>
            <a:off x="311700" y="1159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solidFill>
                  <a:schemeClr val="lt1"/>
                </a:solidFill>
              </a:rPr>
              <a:t>Sending myself a SMS through meterpreter.</a:t>
            </a:r>
            <a:endParaRPr>
              <a:solidFill>
                <a:schemeClr val="lt1"/>
              </a:solidFill>
            </a:endParaRPr>
          </a:p>
        </p:txBody>
      </p:sp>
      <p:pic>
        <p:nvPicPr>
          <p:cNvPr id="343" name="Google Shape;343;p37" title="SMS metasploit">
            <a:hlinkClick r:id="rId3"/>
          </p:cNvPr>
          <p:cNvPicPr preferRelativeResize="0"/>
          <p:nvPr/>
        </p:nvPicPr>
        <p:blipFill rotWithShape="1">
          <a:blip r:embed="rId4">
            <a:alphaModFix/>
          </a:blip>
          <a:srcRect b="0" l="0" r="0" t="0"/>
          <a:stretch/>
        </p:blipFill>
        <p:spPr>
          <a:xfrm>
            <a:off x="311700" y="688625"/>
            <a:ext cx="4572000" cy="3429000"/>
          </a:xfrm>
          <a:prstGeom prst="rect">
            <a:avLst/>
          </a:prstGeom>
          <a:noFill/>
          <a:ln>
            <a:noFill/>
          </a:ln>
        </p:spPr>
      </p:pic>
      <p:pic>
        <p:nvPicPr>
          <p:cNvPr id="344" name="Google Shape;344;p37"/>
          <p:cNvPicPr preferRelativeResize="0"/>
          <p:nvPr/>
        </p:nvPicPr>
        <p:blipFill rotWithShape="1">
          <a:blip r:embed="rId5">
            <a:alphaModFix/>
          </a:blip>
          <a:srcRect b="0" l="0" r="0" t="0"/>
          <a:stretch/>
        </p:blipFill>
        <p:spPr>
          <a:xfrm>
            <a:off x="311700" y="4233625"/>
            <a:ext cx="6438900" cy="7715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gtEl>
                                        <p:attrNameLst>
                                          <p:attrName>style.visibility</p:attrName>
                                        </p:attrNameLst>
                                      </p:cBhvr>
                                      <p:to>
                                        <p:strVal val="visible"/>
                                      </p:to>
                                    </p:set>
                                    <p:animEffect filter="fade" transition="in">
                                      <p:cBhvr>
                                        <p:cTn dur="1000"/>
                                        <p:tgtEl>
                                          <p:spTgt spid="3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38"/>
          <p:cNvSpPr txBox="1"/>
          <p:nvPr>
            <p:ph type="title"/>
          </p:nvPr>
        </p:nvSpPr>
        <p:spPr>
          <a:xfrm>
            <a:off x="311700" y="1692475"/>
            <a:ext cx="1767300" cy="2876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sz="1900">
                <a:solidFill>
                  <a:schemeClr val="lt1"/>
                </a:solidFill>
              </a:rPr>
              <a:t>A geolocate command to find the Android’s exact coordinates…</a:t>
            </a:r>
            <a:endParaRPr sz="1900">
              <a:solidFill>
                <a:schemeClr val="lt1"/>
              </a:solidFill>
            </a:endParaRPr>
          </a:p>
        </p:txBody>
      </p:sp>
      <p:pic>
        <p:nvPicPr>
          <p:cNvPr id="350" name="Google Shape;350;p38"/>
          <p:cNvPicPr preferRelativeResize="0"/>
          <p:nvPr/>
        </p:nvPicPr>
        <p:blipFill rotWithShape="1">
          <a:blip r:embed="rId3">
            <a:alphaModFix/>
          </a:blip>
          <a:srcRect b="0" l="0" r="0" t="0"/>
          <a:stretch/>
        </p:blipFill>
        <p:spPr>
          <a:xfrm>
            <a:off x="1469049" y="0"/>
            <a:ext cx="7674949" cy="1304475"/>
          </a:xfrm>
          <a:prstGeom prst="rect">
            <a:avLst/>
          </a:prstGeom>
          <a:noFill/>
          <a:ln>
            <a:noFill/>
          </a:ln>
        </p:spPr>
      </p:pic>
      <p:pic>
        <p:nvPicPr>
          <p:cNvPr id="351" name="Google Shape;351;p38"/>
          <p:cNvPicPr preferRelativeResize="0"/>
          <p:nvPr/>
        </p:nvPicPr>
        <p:blipFill rotWithShape="1">
          <a:blip r:embed="rId4">
            <a:alphaModFix/>
          </a:blip>
          <a:srcRect b="0" l="0" r="0" t="0"/>
          <a:stretch/>
        </p:blipFill>
        <p:spPr>
          <a:xfrm>
            <a:off x="2238100" y="1304475"/>
            <a:ext cx="6905899" cy="50036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39"/>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sz="3000"/>
              <a:t>Final Words</a:t>
            </a:r>
            <a:endParaRPr sz="1100"/>
          </a:p>
        </p:txBody>
      </p:sp>
      <p:sp>
        <p:nvSpPr>
          <p:cNvPr id="357" name="Google Shape;357;p39"/>
          <p:cNvSpPr txBox="1"/>
          <p:nvPr>
            <p:ph idx="1" type="body"/>
          </p:nvPr>
        </p:nvSpPr>
        <p:spPr>
          <a:xfrm>
            <a:off x="1384850" y="1307850"/>
            <a:ext cx="6951600" cy="3171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rPr lang="en" sz="1500">
                <a:highlight>
                  <a:srgbClr val="0C343D"/>
                </a:highlight>
                <a:latin typeface="Roboto"/>
                <a:ea typeface="Roboto"/>
                <a:cs typeface="Roboto"/>
                <a:sym typeface="Roboto"/>
              </a:rPr>
              <a:t>The initial plan was to use Metasploit for phone access. Overcoming difficulties with emulators and multiple attempts, I eventually succeeded in exploiting my own Android device with the .apk file.</a:t>
            </a:r>
            <a:endParaRPr sz="1600">
              <a:highlight>
                <a:srgbClr val="0C343D"/>
              </a:high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0"/>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5226"/>
              <a:buNone/>
            </a:pPr>
            <a:r>
              <a:rPr lang="en" sz="2700">
                <a:latin typeface="Lato"/>
                <a:ea typeface="Lato"/>
                <a:cs typeface="Lato"/>
                <a:sym typeface="Lato"/>
              </a:rPr>
              <a:t>Thanks for Watching!</a:t>
            </a:r>
            <a:endParaRPr sz="2700">
              <a:latin typeface="Lato"/>
              <a:ea typeface="Lato"/>
              <a:cs typeface="Lato"/>
              <a:sym typeface="Lato"/>
            </a:endParaRPr>
          </a:p>
          <a:p>
            <a:pPr indent="0" lvl="0" marL="0" rtl="0" algn="l">
              <a:lnSpc>
                <a:spcPct val="100000"/>
              </a:lnSpc>
              <a:spcBef>
                <a:spcPts val="0"/>
              </a:spcBef>
              <a:spcAft>
                <a:spcPts val="0"/>
              </a:spcAft>
              <a:buSzPct val="115226"/>
              <a:buNone/>
            </a:pPr>
            <a:r>
              <a:t/>
            </a:r>
            <a:endParaRPr sz="2700">
              <a:latin typeface="Lato"/>
              <a:ea typeface="Lato"/>
              <a:cs typeface="Lato"/>
              <a:sym typeface="Lato"/>
            </a:endParaRPr>
          </a:p>
          <a:p>
            <a:pPr indent="0" lvl="0" marL="0" rtl="0" algn="l">
              <a:lnSpc>
                <a:spcPct val="100000"/>
              </a:lnSpc>
              <a:spcBef>
                <a:spcPts val="0"/>
              </a:spcBef>
              <a:spcAft>
                <a:spcPts val="0"/>
              </a:spcAft>
              <a:buSzPct val="155555"/>
              <a:buNone/>
            </a:pPr>
            <a:r>
              <a:rPr lang="en" sz="2000">
                <a:latin typeface="Lato"/>
                <a:ea typeface="Lato"/>
                <a:cs typeface="Lato"/>
                <a:sym typeface="Lato"/>
              </a:rPr>
              <a:t>Questions?</a:t>
            </a:r>
            <a:endParaRPr sz="200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4200"/>
              <a:buNone/>
            </a:pPr>
            <a:r>
              <a:rPr lang="en" sz="4000" u="sng">
                <a:solidFill>
                  <a:schemeClr val="lt1"/>
                </a:solidFill>
              </a:rPr>
              <a:t>Tools and Components:</a:t>
            </a:r>
            <a:endParaRPr sz="4000" u="sng">
              <a:solidFill>
                <a:schemeClr val="lt1"/>
              </a:solidFill>
            </a:endParaRPr>
          </a:p>
        </p:txBody>
      </p:sp>
      <p:sp>
        <p:nvSpPr>
          <p:cNvPr id="194" name="Google Shape;194;p1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100"/>
              <a:buNone/>
            </a:pPr>
            <a:r>
              <a:rPr lang="en" sz="4300">
                <a:solidFill>
                  <a:schemeClr val="lt1"/>
                </a:solidFill>
              </a:rPr>
              <a:t>Keytool</a:t>
            </a:r>
            <a:endParaRPr sz="4300">
              <a:solidFill>
                <a:schemeClr val="lt1"/>
              </a:solidFill>
            </a:endParaRPr>
          </a:p>
        </p:txBody>
      </p:sp>
      <p:sp>
        <p:nvSpPr>
          <p:cNvPr id="195" name="Google Shape;195;p19"/>
          <p:cNvSpPr txBox="1"/>
          <p:nvPr/>
        </p:nvSpPr>
        <p:spPr>
          <a:xfrm>
            <a:off x="4680350" y="1661325"/>
            <a:ext cx="4351200" cy="169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Keytool is a key and certificate management utility.  It allows users to administer their own public/private key pairs and associated certificates for use in self-authentication (where the user authenticates himself/herself to other users/services) or data integrity and authentication services, using digital signatures.</a:t>
            </a:r>
            <a:endParaRPr b="0" i="0" sz="1400" u="none" cap="none" strike="noStrike">
              <a:solidFill>
                <a:srgbClr val="000000"/>
              </a:solidFill>
              <a:latin typeface="Arial"/>
              <a:ea typeface="Arial"/>
              <a:cs typeface="Arial"/>
              <a:sym typeface="Arial"/>
            </a:endParaRPr>
          </a:p>
        </p:txBody>
      </p:sp>
      <p:pic>
        <p:nvPicPr>
          <p:cNvPr id="196" name="Google Shape;196;p19"/>
          <p:cNvPicPr preferRelativeResize="0"/>
          <p:nvPr/>
        </p:nvPicPr>
        <p:blipFill rotWithShape="1">
          <a:blip r:embed="rId3">
            <a:alphaModFix/>
          </a:blip>
          <a:srcRect b="0" l="0" r="0" t="0"/>
          <a:stretch/>
        </p:blipFill>
        <p:spPr>
          <a:xfrm>
            <a:off x="4950950" y="3354519"/>
            <a:ext cx="3810000" cy="178593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4200"/>
              <a:buNone/>
            </a:pPr>
            <a:r>
              <a:rPr lang="en" sz="4000" u="sng">
                <a:solidFill>
                  <a:schemeClr val="lt1"/>
                </a:solidFill>
              </a:rPr>
              <a:t>Tools and Components:</a:t>
            </a:r>
            <a:endParaRPr sz="4000" u="sng">
              <a:solidFill>
                <a:schemeClr val="lt1"/>
              </a:solidFill>
            </a:endParaRPr>
          </a:p>
        </p:txBody>
      </p:sp>
      <p:sp>
        <p:nvSpPr>
          <p:cNvPr id="202" name="Google Shape;202;p2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100"/>
              <a:buNone/>
            </a:pPr>
            <a:r>
              <a:rPr lang="en" sz="4300">
                <a:solidFill>
                  <a:schemeClr val="lt1"/>
                </a:solidFill>
              </a:rPr>
              <a:t>Jarsigner</a:t>
            </a:r>
            <a:endParaRPr sz="4300">
              <a:solidFill>
                <a:schemeClr val="lt1"/>
              </a:solidFill>
            </a:endParaRPr>
          </a:p>
        </p:txBody>
      </p:sp>
      <p:sp>
        <p:nvSpPr>
          <p:cNvPr id="203" name="Google Shape;203;p20"/>
          <p:cNvSpPr txBox="1"/>
          <p:nvPr/>
        </p:nvSpPr>
        <p:spPr>
          <a:xfrm>
            <a:off x="4680350" y="865375"/>
            <a:ext cx="4351200" cy="212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The jarsigner tool uses Keystore information to create or verify Java ARchive (JAR) digital signatures. (A JAR file packages in single file class files, pictures, sounds, and/or other digital data). The jarsigner checks the digital signature of a JAR file, by using its supplier certificate (included in the JAR file’s signature block), and checks whether or not it contains a “trustworthy” public key of a JAR file, that is, in the designated Keystore.</a:t>
            </a:r>
            <a:endParaRPr b="0" i="0" sz="1400" u="none" cap="none" strike="noStrike">
              <a:solidFill>
                <a:srgbClr val="000000"/>
              </a:solidFill>
              <a:latin typeface="Arial"/>
              <a:ea typeface="Arial"/>
              <a:cs typeface="Arial"/>
              <a:sym typeface="Arial"/>
            </a:endParaRPr>
          </a:p>
        </p:txBody>
      </p:sp>
      <p:pic>
        <p:nvPicPr>
          <p:cNvPr id="204" name="Google Shape;204;p20"/>
          <p:cNvPicPr preferRelativeResize="0"/>
          <p:nvPr/>
        </p:nvPicPr>
        <p:blipFill rotWithShape="1">
          <a:blip r:embed="rId3">
            <a:alphaModFix/>
          </a:blip>
          <a:srcRect b="0" l="0" r="0" t="0"/>
          <a:stretch/>
        </p:blipFill>
        <p:spPr>
          <a:xfrm>
            <a:off x="7797575" y="2681450"/>
            <a:ext cx="1346425" cy="24620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4200"/>
              <a:buNone/>
            </a:pPr>
            <a:r>
              <a:rPr lang="en" sz="4000" u="sng">
                <a:solidFill>
                  <a:schemeClr val="lt1"/>
                </a:solidFill>
              </a:rPr>
              <a:t>Tools and Components:</a:t>
            </a:r>
            <a:endParaRPr sz="4000" u="sng">
              <a:solidFill>
                <a:schemeClr val="lt1"/>
              </a:solidFill>
            </a:endParaRPr>
          </a:p>
        </p:txBody>
      </p:sp>
      <p:sp>
        <p:nvSpPr>
          <p:cNvPr id="210" name="Google Shape;210;p2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100"/>
              <a:buNone/>
            </a:pPr>
            <a:r>
              <a:rPr lang="en" sz="4300">
                <a:solidFill>
                  <a:schemeClr val="lt1"/>
                </a:solidFill>
              </a:rPr>
              <a:t>Zipalign</a:t>
            </a:r>
            <a:endParaRPr sz="4300">
              <a:solidFill>
                <a:schemeClr val="lt1"/>
              </a:solidFill>
            </a:endParaRPr>
          </a:p>
        </p:txBody>
      </p:sp>
      <p:sp>
        <p:nvSpPr>
          <p:cNvPr id="211" name="Google Shape;211;p21"/>
          <p:cNvSpPr txBox="1"/>
          <p:nvPr/>
        </p:nvSpPr>
        <p:spPr>
          <a:xfrm>
            <a:off x="4680350" y="1814700"/>
            <a:ext cx="4351200" cy="1477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Zipalign is a zip archive alignment tool. It ensures that all uncompressed files in the archive are aligned relative to the start of the file. This allows those files to be accessed directly via mmap(2) , removing the need to copy this data in RAM and reducing your app's memory usage.</a:t>
            </a:r>
            <a:endParaRPr b="0" i="0" sz="1400" u="none" cap="none" strike="noStrike">
              <a:solidFill>
                <a:srgbClr val="000000"/>
              </a:solidFill>
              <a:latin typeface="Arial"/>
              <a:ea typeface="Arial"/>
              <a:cs typeface="Arial"/>
              <a:sym typeface="Arial"/>
            </a:endParaRPr>
          </a:p>
        </p:txBody>
      </p:sp>
      <p:pic>
        <p:nvPicPr>
          <p:cNvPr id="212" name="Google Shape;212;p21"/>
          <p:cNvPicPr preferRelativeResize="0"/>
          <p:nvPr/>
        </p:nvPicPr>
        <p:blipFill rotWithShape="1">
          <a:blip r:embed="rId3">
            <a:alphaModFix/>
          </a:blip>
          <a:srcRect b="0" l="0" r="0" t="0"/>
          <a:stretch/>
        </p:blipFill>
        <p:spPr>
          <a:xfrm>
            <a:off x="6396200" y="3294175"/>
            <a:ext cx="2747798" cy="1849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4200"/>
              <a:buNone/>
            </a:pPr>
            <a:r>
              <a:rPr lang="en" sz="4000" u="sng">
                <a:solidFill>
                  <a:schemeClr val="lt1"/>
                </a:solidFill>
              </a:rPr>
              <a:t>Tools and Components:</a:t>
            </a:r>
            <a:endParaRPr sz="4000" u="sng">
              <a:solidFill>
                <a:schemeClr val="lt1"/>
              </a:solidFill>
            </a:endParaRPr>
          </a:p>
        </p:txBody>
      </p:sp>
      <p:sp>
        <p:nvSpPr>
          <p:cNvPr id="218" name="Google Shape;218;p2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100"/>
              <a:buNone/>
            </a:pPr>
            <a:r>
              <a:rPr lang="en" sz="4300">
                <a:solidFill>
                  <a:schemeClr val="lt1"/>
                </a:solidFill>
              </a:rPr>
              <a:t>Metasploit</a:t>
            </a:r>
            <a:endParaRPr sz="4300">
              <a:solidFill>
                <a:schemeClr val="lt1"/>
              </a:solidFill>
            </a:endParaRPr>
          </a:p>
        </p:txBody>
      </p:sp>
      <p:pic>
        <p:nvPicPr>
          <p:cNvPr id="219" name="Google Shape;219;p22"/>
          <p:cNvPicPr preferRelativeResize="0"/>
          <p:nvPr/>
        </p:nvPicPr>
        <p:blipFill rotWithShape="1">
          <a:blip r:embed="rId3">
            <a:alphaModFix/>
          </a:blip>
          <a:srcRect b="0" l="0" r="0" t="0"/>
          <a:stretch/>
        </p:blipFill>
        <p:spPr>
          <a:xfrm>
            <a:off x="6098250" y="2097750"/>
            <a:ext cx="3045750" cy="3045750"/>
          </a:xfrm>
          <a:prstGeom prst="rect">
            <a:avLst/>
          </a:prstGeom>
          <a:noFill/>
          <a:ln>
            <a:noFill/>
          </a:ln>
        </p:spPr>
      </p:pic>
      <p:sp>
        <p:nvSpPr>
          <p:cNvPr id="220" name="Google Shape;220;p22"/>
          <p:cNvSpPr txBox="1"/>
          <p:nvPr/>
        </p:nvSpPr>
        <p:spPr>
          <a:xfrm>
            <a:off x="4716925" y="1621050"/>
            <a:ext cx="43512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The Metasploit Framework is an open source platform that supports vulnerability research, exploit development, and the creation of custom security tools.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4200"/>
              <a:buNone/>
            </a:pPr>
            <a:r>
              <a:rPr lang="en" sz="4000" u="sng">
                <a:solidFill>
                  <a:schemeClr val="lt1"/>
                </a:solidFill>
              </a:rPr>
              <a:t>Tools and Components:</a:t>
            </a:r>
            <a:endParaRPr sz="4000" u="sng">
              <a:solidFill>
                <a:schemeClr val="lt1"/>
              </a:solidFill>
            </a:endParaRPr>
          </a:p>
        </p:txBody>
      </p:sp>
      <p:sp>
        <p:nvSpPr>
          <p:cNvPr id="226" name="Google Shape;226;p2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100"/>
              <a:buNone/>
            </a:pPr>
            <a:r>
              <a:rPr lang="en" sz="4300">
                <a:solidFill>
                  <a:schemeClr val="lt1"/>
                </a:solidFill>
              </a:rPr>
              <a:t>msfvenom</a:t>
            </a:r>
            <a:endParaRPr sz="4300">
              <a:solidFill>
                <a:schemeClr val="lt1"/>
              </a:solidFill>
            </a:endParaRPr>
          </a:p>
        </p:txBody>
      </p:sp>
      <p:pic>
        <p:nvPicPr>
          <p:cNvPr id="227" name="Google Shape;227;p23"/>
          <p:cNvPicPr preferRelativeResize="0"/>
          <p:nvPr/>
        </p:nvPicPr>
        <p:blipFill rotWithShape="1">
          <a:blip r:embed="rId3">
            <a:alphaModFix/>
          </a:blip>
          <a:srcRect b="0" l="0" r="0" t="0"/>
          <a:stretch/>
        </p:blipFill>
        <p:spPr>
          <a:xfrm>
            <a:off x="6098250" y="2097750"/>
            <a:ext cx="3045750" cy="3045750"/>
          </a:xfrm>
          <a:prstGeom prst="rect">
            <a:avLst/>
          </a:prstGeom>
          <a:noFill/>
          <a:ln>
            <a:noFill/>
          </a:ln>
        </p:spPr>
      </p:pic>
      <p:sp>
        <p:nvSpPr>
          <p:cNvPr id="228" name="Google Shape;228;p23"/>
          <p:cNvSpPr txBox="1"/>
          <p:nvPr/>
        </p:nvSpPr>
        <p:spPr>
          <a:xfrm>
            <a:off x="4716925" y="1621050"/>
            <a:ext cx="43512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Msfvenom is a command line instance of Metasploit that is used to generate and output all of the various types of shell code that are available in Metasploit.</a:t>
            </a:r>
            <a:endParaRPr b="0" i="0" sz="1400" u="none" cap="none" strike="noStrike">
              <a:solidFill>
                <a:srgbClr val="000000"/>
              </a:solidFill>
              <a:latin typeface="Arial"/>
              <a:ea typeface="Arial"/>
              <a:cs typeface="Arial"/>
              <a:sym typeface="Arial"/>
            </a:endParaRPr>
          </a:p>
        </p:txBody>
      </p:sp>
      <p:pic>
        <p:nvPicPr>
          <p:cNvPr id="229" name="Google Shape;229;p23"/>
          <p:cNvPicPr preferRelativeResize="0"/>
          <p:nvPr/>
        </p:nvPicPr>
        <p:blipFill rotWithShape="1">
          <a:blip r:embed="rId4">
            <a:alphaModFix/>
          </a:blip>
          <a:srcRect b="0" l="0" r="0" t="0"/>
          <a:stretch/>
        </p:blipFill>
        <p:spPr>
          <a:xfrm>
            <a:off x="4572000" y="3071476"/>
            <a:ext cx="2328125" cy="2072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 sz="4900" u="sng">
                <a:solidFill>
                  <a:schemeClr val="lt1"/>
                </a:solidFill>
              </a:rPr>
              <a:t>What is a .apk file?</a:t>
            </a:r>
            <a:endParaRPr sz="4900" u="sng">
              <a:solidFill>
                <a:schemeClr val="lt1"/>
              </a:solidFill>
            </a:endParaRPr>
          </a:p>
        </p:txBody>
      </p:sp>
      <p:pic>
        <p:nvPicPr>
          <p:cNvPr id="235" name="Google Shape;235;p24"/>
          <p:cNvPicPr preferRelativeResize="0"/>
          <p:nvPr/>
        </p:nvPicPr>
        <p:blipFill rotWithShape="1">
          <a:blip r:embed="rId3">
            <a:alphaModFix/>
          </a:blip>
          <a:srcRect b="0" l="0" r="0" t="0"/>
          <a:stretch/>
        </p:blipFill>
        <p:spPr>
          <a:xfrm>
            <a:off x="5730150" y="1320950"/>
            <a:ext cx="3657600" cy="3657600"/>
          </a:xfrm>
          <a:prstGeom prst="rect">
            <a:avLst/>
          </a:prstGeom>
          <a:noFill/>
          <a:ln>
            <a:noFill/>
          </a:ln>
        </p:spPr>
      </p:pic>
      <p:sp>
        <p:nvSpPr>
          <p:cNvPr id="236" name="Google Shape;236;p24"/>
          <p:cNvSpPr txBox="1"/>
          <p:nvPr>
            <p:ph idx="1" type="body"/>
          </p:nvPr>
        </p:nvSpPr>
        <p:spPr>
          <a:xfrm>
            <a:off x="311700" y="1730750"/>
            <a:ext cx="5685000" cy="2838000"/>
          </a:xfrm>
          <a:prstGeom prst="rect">
            <a:avLst/>
          </a:prstGeom>
          <a:noFill/>
          <a:ln>
            <a:noFill/>
          </a:ln>
        </p:spPr>
        <p:txBody>
          <a:bodyPr anchorCtr="0" anchor="t" bIns="91425" lIns="91425" spcFirstLastPara="1" rIns="91425" wrap="square" tIns="91425">
            <a:normAutofit/>
          </a:bodyPr>
          <a:lstStyle/>
          <a:p>
            <a:pPr indent="-400050" lvl="0" marL="457200" rtl="0" algn="l">
              <a:lnSpc>
                <a:spcPct val="115000"/>
              </a:lnSpc>
              <a:spcBef>
                <a:spcPts val="0"/>
              </a:spcBef>
              <a:spcAft>
                <a:spcPts val="0"/>
              </a:spcAft>
              <a:buClr>
                <a:schemeClr val="lt1"/>
              </a:buClr>
              <a:buSzPts val="2700"/>
              <a:buChar char="●"/>
            </a:pPr>
            <a:r>
              <a:rPr lang="en" sz="2700">
                <a:solidFill>
                  <a:schemeClr val="lt1"/>
                </a:solidFill>
              </a:rPr>
              <a:t>An APK file is an app created for Android!</a:t>
            </a:r>
            <a:endParaRPr sz="2700">
              <a:solidFill>
                <a:schemeClr val="lt1"/>
              </a:solidFill>
            </a:endParaRPr>
          </a:p>
          <a:p>
            <a:pPr indent="-400050" lvl="0" marL="457200" rtl="0" algn="l">
              <a:lnSpc>
                <a:spcPct val="115000"/>
              </a:lnSpc>
              <a:spcBef>
                <a:spcPts val="0"/>
              </a:spcBef>
              <a:spcAft>
                <a:spcPts val="0"/>
              </a:spcAft>
              <a:buClr>
                <a:schemeClr val="lt1"/>
              </a:buClr>
              <a:buSzPts val="2700"/>
              <a:buChar char="●"/>
            </a:pPr>
            <a:r>
              <a:rPr lang="en" sz="2700">
                <a:solidFill>
                  <a:schemeClr val="lt1"/>
                </a:solidFill>
              </a:rPr>
              <a:t>It needs a signature created by a keytool and “verified” by a jarsigner.</a:t>
            </a:r>
            <a:endParaRPr sz="2700">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5"/>
          <p:cNvSpPr txBox="1"/>
          <p:nvPr>
            <p:ph type="title"/>
          </p:nvPr>
        </p:nvSpPr>
        <p:spPr>
          <a:xfrm>
            <a:off x="311700" y="445025"/>
            <a:ext cx="8520600" cy="1353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sz="4000" u="sng">
                <a:solidFill>
                  <a:schemeClr val="lt1"/>
                </a:solidFill>
              </a:rPr>
              <a:t>Step 1: Creating a Malicious Payload</a:t>
            </a:r>
            <a:endParaRPr sz="4000" u="sng">
              <a:solidFill>
                <a:schemeClr val="lt1"/>
              </a:solidFill>
            </a:endParaRPr>
          </a:p>
        </p:txBody>
      </p:sp>
      <p:pic>
        <p:nvPicPr>
          <p:cNvPr id="242" name="Google Shape;242;p25"/>
          <p:cNvPicPr preferRelativeResize="0"/>
          <p:nvPr/>
        </p:nvPicPr>
        <p:blipFill rotWithShape="1">
          <a:blip r:embed="rId3">
            <a:alphaModFix/>
          </a:blip>
          <a:srcRect b="0" l="0" r="0" t="0"/>
          <a:stretch/>
        </p:blipFill>
        <p:spPr>
          <a:xfrm>
            <a:off x="0" y="1798325"/>
            <a:ext cx="9143999" cy="258165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