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88" r:id="rId3"/>
    <p:sldId id="289" r:id="rId4"/>
    <p:sldId id="259" r:id="rId5"/>
    <p:sldId id="265" r:id="rId6"/>
    <p:sldId id="281" r:id="rId7"/>
    <p:sldId id="282" r:id="rId8"/>
    <p:sldId id="283" r:id="rId9"/>
    <p:sldId id="284" r:id="rId10"/>
    <p:sldId id="277" r:id="rId11"/>
    <p:sldId id="278" r:id="rId12"/>
    <p:sldId id="285" r:id="rId13"/>
    <p:sldId id="261" r:id="rId14"/>
    <p:sldId id="266" r:id="rId15"/>
    <p:sldId id="286" r:id="rId16"/>
    <p:sldId id="287"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p:scale>
          <a:sx n="70" d="100"/>
          <a:sy n="70" d="100"/>
        </p:scale>
        <p:origin x="1166" y="29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2019/12/25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2019/12/25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2019/12/25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2019/12/25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83FBCC10-54BA-4110-9CE5-41658036A0D1}"/>
              </a:ext>
            </a:extLst>
          </p:cNvPr>
          <p:cNvSpPr/>
          <p:nvPr/>
        </p:nvSpPr>
        <p:spPr>
          <a:xfrm>
            <a:off x="5869948" y="1134773"/>
            <a:ext cx="4059810" cy="646331"/>
          </a:xfrm>
          <a:prstGeom prst="rect">
            <a:avLst/>
          </a:prstGeom>
        </p:spPr>
        <p:txBody>
          <a:bodyPr wrap="square">
            <a:spAutoFit/>
          </a:bodyPr>
          <a:lstStyle/>
          <a:p>
            <a:r>
              <a:rPr lang="zh-CN" altLang="en-US" dirty="0"/>
              <a:t>使用保存的数据集来训练cnn</a:t>
            </a:r>
            <a:endParaRPr lang="en-US" altLang="zh-CN" dirty="0"/>
          </a:p>
          <a:p>
            <a:r>
              <a:rPr lang="zh-CN" altLang="en-US" dirty="0"/>
              <a:t>数据集将分为两部分</a:t>
            </a:r>
            <a:endParaRPr lang="en-US" altLang="zh-CN" dirty="0"/>
          </a:p>
        </p:txBody>
      </p:sp>
      <p:sp>
        <p:nvSpPr>
          <p:cNvPr id="4" name="文本框 3">
            <a:extLst>
              <a:ext uri="{FF2B5EF4-FFF2-40B4-BE49-F238E27FC236}">
                <a16:creationId xmlns:a16="http://schemas.microsoft.com/office/drawing/2014/main" id="{C0023420-7A89-4B8A-B97D-6BC6B44FEEB4}"/>
              </a:ext>
            </a:extLst>
          </p:cNvPr>
          <p:cNvSpPr txBox="1"/>
          <p:nvPr/>
        </p:nvSpPr>
        <p:spPr>
          <a:xfrm>
            <a:off x="366738" y="2058103"/>
            <a:ext cx="1470581" cy="369332"/>
          </a:xfrm>
          <a:prstGeom prst="rect">
            <a:avLst/>
          </a:prstGeom>
          <a:noFill/>
        </p:spPr>
        <p:txBody>
          <a:bodyPr wrap="square" rtlCol="0">
            <a:spAutoFit/>
          </a:bodyPr>
          <a:lstStyle/>
          <a:p>
            <a:r>
              <a:rPr lang="zh-CN" altLang="en-US" dirty="0"/>
              <a:t>训练结果：</a:t>
            </a:r>
          </a:p>
        </p:txBody>
      </p:sp>
      <p:pic>
        <p:nvPicPr>
          <p:cNvPr id="7" name="图片 6">
            <a:extLst>
              <a:ext uri="{FF2B5EF4-FFF2-40B4-BE49-F238E27FC236}">
                <a16:creationId xmlns:a16="http://schemas.microsoft.com/office/drawing/2014/main" id="{1B2B367F-1583-4EB7-8093-97257C0BE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75" y="1880679"/>
            <a:ext cx="7439791" cy="3866734"/>
          </a:xfrm>
          <a:prstGeom prst="rect">
            <a:avLst/>
          </a:prstGeom>
        </p:spPr>
      </p:pic>
    </p:spTree>
    <p:extLst>
      <p:ext uri="{BB962C8B-B14F-4D97-AF65-F5344CB8AC3E}">
        <p14:creationId xmlns:p14="http://schemas.microsoft.com/office/powerpoint/2010/main" val="1724178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 name="图片 3">
            <a:extLst>
              <a:ext uri="{FF2B5EF4-FFF2-40B4-BE49-F238E27FC236}">
                <a16:creationId xmlns:a16="http://schemas.microsoft.com/office/drawing/2014/main" id="{96BCF0CA-1E77-4D73-A78C-ED0D392D2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42" y="2183813"/>
            <a:ext cx="3769191" cy="3371869"/>
          </a:xfrm>
          <a:prstGeom prst="rect">
            <a:avLst/>
          </a:prstGeom>
        </p:spPr>
      </p:pic>
      <p:sp>
        <p:nvSpPr>
          <p:cNvPr id="6" name="矩形 5">
            <a:extLst>
              <a:ext uri="{FF2B5EF4-FFF2-40B4-BE49-F238E27FC236}">
                <a16:creationId xmlns:a16="http://schemas.microsoft.com/office/drawing/2014/main" id="{5854200D-98B7-4B5D-B04B-96FD4FB45E90}"/>
              </a:ext>
            </a:extLst>
          </p:cNvPr>
          <p:cNvSpPr/>
          <p:nvPr/>
        </p:nvSpPr>
        <p:spPr>
          <a:xfrm>
            <a:off x="811963" y="2057618"/>
            <a:ext cx="1338828" cy="369332"/>
          </a:xfrm>
          <a:prstGeom prst="rect">
            <a:avLst/>
          </a:prstGeom>
        </p:spPr>
        <p:txBody>
          <a:bodyPr wrap="none">
            <a:spAutoFit/>
          </a:bodyPr>
          <a:lstStyle/>
          <a:p>
            <a:r>
              <a:rPr lang="zh-CN" altLang="en-US" dirty="0"/>
              <a:t>验证结果：</a:t>
            </a:r>
          </a:p>
        </p:txBody>
      </p:sp>
    </p:spTree>
    <p:extLst>
      <p:ext uri="{BB962C8B-B14F-4D97-AF65-F5344CB8AC3E}">
        <p14:creationId xmlns:p14="http://schemas.microsoft.com/office/powerpoint/2010/main" val="1866284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grpSp>
            <p:nvGrpSpPr>
              <p:cNvPr id="11334" name="组合 3"/>
              <p:cNvGrpSpPr>
                <a:grpSpLocks/>
              </p:cNvGrpSpPr>
              <p:nvPr/>
            </p:nvGrpSpPr>
            <p:grpSpPr bwMode="auto">
              <a:xfrm>
                <a:off x="146663" y="1194708"/>
                <a:ext cx="2956560" cy="4838699"/>
                <a:chOff x="304800" y="1466850"/>
                <a:chExt cx="2705100" cy="4838699"/>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362442"/>
                  <a:ext cx="2705100" cy="3943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7742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484144" y="362713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基于高阶累积量识别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12029" y="235278"/>
            <a:ext cx="8479971" cy="2568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08157" cy="585788"/>
            <a:chOff x="551544" y="82976"/>
            <a:chExt cx="3507972" cy="584775"/>
          </a:xfrm>
        </p:grpSpPr>
        <p:sp>
          <p:nvSpPr>
            <p:cNvPr id="13358" name="文本框 12"/>
            <p:cNvSpPr txBox="1">
              <a:spLocks noChangeArrowheads="1"/>
            </p:cNvSpPr>
            <p:nvPr/>
          </p:nvSpPr>
          <p:spPr bwMode="auto">
            <a:xfrm>
              <a:off x="767676" y="119174"/>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高阶累积量识别</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pic>
        <p:nvPicPr>
          <p:cNvPr id="13" name="图片 12">
            <a:extLst>
              <a:ext uri="{FF2B5EF4-FFF2-40B4-BE49-F238E27FC236}">
                <a16:creationId xmlns:a16="http://schemas.microsoft.com/office/drawing/2014/main" id="{EE9DB57A-EB8C-4476-8D46-A15856CE9BCC}"/>
              </a:ext>
            </a:extLst>
          </p:cNvPr>
          <p:cNvPicPr>
            <a:picLocks noChangeAspect="1"/>
          </p:cNvPicPr>
          <p:nvPr/>
        </p:nvPicPr>
        <p:blipFill>
          <a:blip r:embed="rId2"/>
          <a:stretch>
            <a:fillRect/>
          </a:stretch>
        </p:blipFill>
        <p:spPr>
          <a:xfrm>
            <a:off x="8876264" y="4957489"/>
            <a:ext cx="2476715" cy="464860"/>
          </a:xfrm>
          <a:prstGeom prst="rect">
            <a:avLst/>
          </a:prstGeom>
        </p:spPr>
      </p:pic>
      <p:pic>
        <p:nvPicPr>
          <p:cNvPr id="21" name="图片 20">
            <a:extLst>
              <a:ext uri="{FF2B5EF4-FFF2-40B4-BE49-F238E27FC236}">
                <a16:creationId xmlns:a16="http://schemas.microsoft.com/office/drawing/2014/main" id="{0126E3AA-B896-47AB-B8E5-D8EE6D1E5EF4}"/>
              </a:ext>
            </a:extLst>
          </p:cNvPr>
          <p:cNvPicPr>
            <a:picLocks noChangeAspect="1"/>
          </p:cNvPicPr>
          <p:nvPr/>
        </p:nvPicPr>
        <p:blipFill>
          <a:blip r:embed="rId3"/>
          <a:stretch>
            <a:fillRect/>
          </a:stretch>
        </p:blipFill>
        <p:spPr>
          <a:xfrm>
            <a:off x="1098150" y="4628645"/>
            <a:ext cx="6644436" cy="595934"/>
          </a:xfrm>
          <a:prstGeom prst="rect">
            <a:avLst/>
          </a:prstGeom>
        </p:spPr>
      </p:pic>
      <p:sp>
        <p:nvSpPr>
          <p:cNvPr id="22" name="矩形 21">
            <a:extLst>
              <a:ext uri="{FF2B5EF4-FFF2-40B4-BE49-F238E27FC236}">
                <a16:creationId xmlns:a16="http://schemas.microsoft.com/office/drawing/2014/main" id="{CA2C2403-F0F6-4658-922D-539360555212}"/>
              </a:ext>
            </a:extLst>
          </p:cNvPr>
          <p:cNvSpPr/>
          <p:nvPr/>
        </p:nvSpPr>
        <p:spPr>
          <a:xfrm>
            <a:off x="1257267" y="2285016"/>
            <a:ext cx="6096000" cy="1754326"/>
          </a:xfrm>
          <a:prstGeom prst="rect">
            <a:avLst/>
          </a:prstGeom>
        </p:spPr>
        <p:txBody>
          <a:bodyPr>
            <a:spAutoFit/>
          </a:bodyPr>
          <a:lstStyle/>
          <a:p>
            <a:r>
              <a:rPr lang="zh-CN" altLang="en-US" dirty="0"/>
              <a:t>基于高阶累积量信号调制格式识别方法：利用从信号的二阶、四阶累积量中提取特征参数实现多种常用数字调制信号的识别，可以很好地抑制高斯白噪声，且允许有相位偏差，能够在较低信噪比下实现多种信号的识别。</a:t>
            </a:r>
            <a:endParaRPr lang="en-US" altLang="zh-CN" dirty="0"/>
          </a:p>
          <a:p>
            <a:r>
              <a:rPr lang="zh-CN" altLang="en-US" dirty="0"/>
              <a:t>使用</a:t>
            </a:r>
            <a:r>
              <a:rPr lang="en-US" altLang="zh-CN" dirty="0"/>
              <a:t>SVM</a:t>
            </a:r>
            <a:r>
              <a:rPr lang="zh-CN" altLang="en-US" dirty="0"/>
              <a:t>决策分界线。</a:t>
            </a:r>
          </a:p>
          <a:p>
            <a:endParaRPr lang="zh-CN" altLang="en-US" dirty="0"/>
          </a:p>
        </p:txBody>
      </p:sp>
      <p:pic>
        <p:nvPicPr>
          <p:cNvPr id="23" name="图片 22">
            <a:extLst>
              <a:ext uri="{FF2B5EF4-FFF2-40B4-BE49-F238E27FC236}">
                <a16:creationId xmlns:a16="http://schemas.microsoft.com/office/drawing/2014/main" id="{2FBFE466-D666-49DE-8ACE-FA949662C2D1}"/>
              </a:ext>
            </a:extLst>
          </p:cNvPr>
          <p:cNvPicPr>
            <a:picLocks noChangeAspect="1"/>
          </p:cNvPicPr>
          <p:nvPr/>
        </p:nvPicPr>
        <p:blipFill>
          <a:blip r:embed="rId4"/>
          <a:stretch>
            <a:fillRect/>
          </a:stretch>
        </p:blipFill>
        <p:spPr>
          <a:xfrm>
            <a:off x="7742586" y="2318206"/>
            <a:ext cx="4266745" cy="1905030"/>
          </a:xfrm>
          <a:prstGeom prst="rect">
            <a:avLst/>
          </a:prstGeom>
        </p:spPr>
      </p:pic>
      <p:sp>
        <p:nvSpPr>
          <p:cNvPr id="24" name="矩形 23">
            <a:extLst>
              <a:ext uri="{FF2B5EF4-FFF2-40B4-BE49-F238E27FC236}">
                <a16:creationId xmlns:a16="http://schemas.microsoft.com/office/drawing/2014/main" id="{48C6D8B2-D762-43A6-968D-FB3F432A64DE}"/>
              </a:ext>
            </a:extLst>
          </p:cNvPr>
          <p:cNvSpPr/>
          <p:nvPr/>
        </p:nvSpPr>
        <p:spPr>
          <a:xfrm>
            <a:off x="1274763" y="4146339"/>
            <a:ext cx="2954655" cy="369332"/>
          </a:xfrm>
          <a:prstGeom prst="rect">
            <a:avLst/>
          </a:prstGeom>
        </p:spPr>
        <p:txBody>
          <a:bodyPr wrap="none">
            <a:spAutoFit/>
          </a:bodyPr>
          <a:lstStyle/>
          <a:p>
            <a:r>
              <a:rPr lang="zh-CN" altLang="en-US" dirty="0"/>
              <a:t>随机信号高阶累积量定义：</a:t>
            </a:r>
          </a:p>
        </p:txBody>
      </p:sp>
      <p:sp>
        <p:nvSpPr>
          <p:cNvPr id="26" name="矩形 25">
            <a:extLst>
              <a:ext uri="{FF2B5EF4-FFF2-40B4-BE49-F238E27FC236}">
                <a16:creationId xmlns:a16="http://schemas.microsoft.com/office/drawing/2014/main" id="{94CF44C3-D885-467A-9150-2DA70F7A05F9}"/>
              </a:ext>
            </a:extLst>
          </p:cNvPr>
          <p:cNvSpPr/>
          <p:nvPr/>
        </p:nvSpPr>
        <p:spPr>
          <a:xfrm>
            <a:off x="9214376" y="4378407"/>
            <a:ext cx="1800493" cy="369332"/>
          </a:xfrm>
          <a:prstGeom prst="rect">
            <a:avLst/>
          </a:prstGeom>
        </p:spPr>
        <p:txBody>
          <a:bodyPr wrap="none">
            <a:spAutoFit/>
          </a:bodyPr>
          <a:lstStyle/>
          <a:p>
            <a:r>
              <a:rPr lang="zh-CN" altLang="en-US" dirty="0"/>
              <a:t>常用高阶累积量</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01143" y="254000"/>
            <a:ext cx="849085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78674" cy="585788"/>
            <a:chOff x="551544" y="82976"/>
            <a:chExt cx="3478490" cy="584775"/>
          </a:xfrm>
        </p:grpSpPr>
        <p:sp>
          <p:nvSpPr>
            <p:cNvPr id="13358" name="文本框 12"/>
            <p:cNvSpPr txBox="1">
              <a:spLocks noChangeArrowheads="1"/>
            </p:cNvSpPr>
            <p:nvPr/>
          </p:nvSpPr>
          <p:spPr bwMode="auto">
            <a:xfrm>
              <a:off x="738194" y="13517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高阶累积量识别</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pic>
        <p:nvPicPr>
          <p:cNvPr id="21" name="图片 20">
            <a:extLst>
              <a:ext uri="{FF2B5EF4-FFF2-40B4-BE49-F238E27FC236}">
                <a16:creationId xmlns:a16="http://schemas.microsoft.com/office/drawing/2014/main" id="{AD195033-DC04-44C9-9E2F-5D479487D381}"/>
              </a:ext>
            </a:extLst>
          </p:cNvPr>
          <p:cNvPicPr>
            <a:picLocks noChangeAspect="1"/>
          </p:cNvPicPr>
          <p:nvPr/>
        </p:nvPicPr>
        <p:blipFill>
          <a:blip r:embed="rId2"/>
          <a:stretch>
            <a:fillRect/>
          </a:stretch>
        </p:blipFill>
        <p:spPr>
          <a:xfrm>
            <a:off x="3363683" y="3472189"/>
            <a:ext cx="4480948" cy="1996613"/>
          </a:xfrm>
          <a:prstGeom prst="rect">
            <a:avLst/>
          </a:prstGeom>
        </p:spPr>
      </p:pic>
      <p:sp>
        <p:nvSpPr>
          <p:cNvPr id="4" name="矩形 3">
            <a:extLst>
              <a:ext uri="{FF2B5EF4-FFF2-40B4-BE49-F238E27FC236}">
                <a16:creationId xmlns:a16="http://schemas.microsoft.com/office/drawing/2014/main" id="{81A15A0F-F21B-4EBB-888A-00373A567E74}"/>
              </a:ext>
            </a:extLst>
          </p:cNvPr>
          <p:cNvSpPr/>
          <p:nvPr/>
        </p:nvSpPr>
        <p:spPr>
          <a:xfrm>
            <a:off x="846338" y="2348012"/>
            <a:ext cx="6096000" cy="923330"/>
          </a:xfrm>
          <a:prstGeom prst="rect">
            <a:avLst/>
          </a:prstGeom>
        </p:spPr>
        <p:txBody>
          <a:bodyPr>
            <a:spAutoFit/>
          </a:bodyPr>
          <a:lstStyle/>
          <a:p>
            <a:r>
              <a:rPr lang="zh-CN" altLang="en-US" dirty="0"/>
              <a:t>使用高阶累积量可以显著抑制高斯白噪声。而不同的调制格式往往显示出不同的统计数据。我们使用以下三个统计数据来识别不同格式的信号：</a:t>
            </a:r>
          </a:p>
        </p:txBody>
      </p:sp>
      <p:sp>
        <p:nvSpPr>
          <p:cNvPr id="5" name="矩形 4">
            <a:extLst>
              <a:ext uri="{FF2B5EF4-FFF2-40B4-BE49-F238E27FC236}">
                <a16:creationId xmlns:a16="http://schemas.microsoft.com/office/drawing/2014/main" id="{72960597-4A0B-4E97-8B88-BDCEBDFD59D5}"/>
              </a:ext>
            </a:extLst>
          </p:cNvPr>
          <p:cNvSpPr/>
          <p:nvPr/>
        </p:nvSpPr>
        <p:spPr>
          <a:xfrm>
            <a:off x="3365909" y="5750093"/>
            <a:ext cx="3943708" cy="369332"/>
          </a:xfrm>
          <a:prstGeom prst="rect">
            <a:avLst/>
          </a:prstGeom>
        </p:spPr>
        <p:txBody>
          <a:bodyPr wrap="none">
            <a:spAutoFit/>
          </a:bodyPr>
          <a:lstStyle/>
          <a:p>
            <a:r>
              <a:rPr lang="en-US" altLang="zh-CN" dirty="0"/>
              <a:t>1</a:t>
            </a:r>
            <a:r>
              <a:rPr lang="zh-CN" altLang="en-US" dirty="0"/>
              <a:t>6QAM、QPSK和8PSK信号将直接分类</a:t>
            </a:r>
          </a:p>
        </p:txBody>
      </p:sp>
    </p:spTree>
    <p:extLst>
      <p:ext uri="{BB962C8B-B14F-4D97-AF65-F5344CB8AC3E}">
        <p14:creationId xmlns:p14="http://schemas.microsoft.com/office/powerpoint/2010/main" val="1698046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spTree>
    <p:extLst>
      <p:ext uri="{BB962C8B-B14F-4D97-AF65-F5344CB8AC3E}">
        <p14:creationId xmlns:p14="http://schemas.microsoft.com/office/powerpoint/2010/main" val="696322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 name="组合 1"/>
          <p:cNvGrpSpPr>
            <a:grpSpLocks/>
          </p:cNvGrpSpPr>
          <p:nvPr/>
        </p:nvGrpSpPr>
        <p:grpSpPr bwMode="auto">
          <a:xfrm>
            <a:off x="550863" y="855130"/>
            <a:ext cx="11641137" cy="5866936"/>
            <a:chOff x="238407" y="781231"/>
            <a:chExt cx="5728511" cy="1971423"/>
          </a:xfrm>
        </p:grpSpPr>
        <p:grpSp>
          <p:nvGrpSpPr>
            <p:cNvPr id="9283" name="组合 3"/>
            <p:cNvGrpSpPr>
              <a:grpSpLocks/>
            </p:cNvGrpSpPr>
            <p:nvPr/>
          </p:nvGrpSpPr>
          <p:grpSpPr bwMode="auto">
            <a:xfrm>
              <a:off x="238407" y="781231"/>
              <a:ext cx="5725334" cy="1926421"/>
              <a:chOff x="238407" y="781231"/>
              <a:chExt cx="5725334" cy="1926421"/>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757450" y="934624"/>
                <a:ext cx="2707908" cy="299918"/>
              </a:xfrm>
              <a:prstGeom prst="rect">
                <a:avLst/>
              </a:prstGeom>
              <a:blipFill>
                <a:blip r:embed="rId2"/>
                <a:stretch>
                  <a:fillRect t="-45000"/>
                </a:stretch>
              </a:blipFill>
            </p:spPr>
            <p:txBody>
              <a:bodyPr wrap="square">
                <a:spAutoFit/>
              </a:bodyPr>
              <a:lstStyle/>
              <a:p>
                <a:pPr eaLnBrk="1" fontAlgn="auto" hangingPunct="1">
                  <a:spcBef>
                    <a:spcPts val="0"/>
                  </a:spcBef>
                  <a:spcAft>
                    <a:spcPts val="0"/>
                  </a:spcAft>
                  <a:defRPr/>
                </a:pPr>
                <a:r>
                  <a:rPr lang="en-US" altLang="zh-CN" sz="2800" dirty="0">
                    <a:solidFill>
                      <a:schemeClr val="bg2">
                        <a:lumMod val="25000"/>
                      </a:schemeClr>
                    </a:solidFill>
                  </a:rPr>
                  <a:t>CNN</a:t>
                </a:r>
                <a:r>
                  <a:rPr lang="zh-CN" altLang="en-US" sz="2800" dirty="0">
                    <a:solidFill>
                      <a:schemeClr val="bg2">
                        <a:lumMod val="25000"/>
                      </a:schemeClr>
                    </a:solidFill>
                  </a:rPr>
                  <a:t>（卷积神经网络）</a:t>
                </a:r>
              </a:p>
              <a:p>
                <a:pPr eaLnBrk="1" fontAlgn="auto" hangingPunct="1">
                  <a:spcBef>
                    <a:spcPts val="0"/>
                  </a:spcBef>
                  <a:spcAft>
                    <a:spcPts val="0"/>
                  </a:spcAft>
                  <a:defRPr/>
                </a:pP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a:grpSpLocks/>
              </p:cNvGrpSpPr>
              <p:nvPr/>
            </p:nvGrpSpPr>
            <p:grpSpPr bwMode="auto">
              <a:xfrm>
                <a:off x="5388073" y="2215732"/>
                <a:ext cx="575668" cy="491920"/>
                <a:chOff x="5531263" y="2381042"/>
                <a:chExt cx="432323" cy="369429"/>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31263" y="2415432"/>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352544"/>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01</a:t>
              </a:r>
              <a:endParaRPr lang="zh-CN" altLang="en-US" sz="2000" dirty="0">
                <a:solidFill>
                  <a:schemeClr val="bg1"/>
                </a:solidFill>
                <a:latin typeface="Impact" pitchFamily="34" charset="0"/>
              </a:endParaRPr>
            </a:p>
          </p:txBody>
        </p:sp>
      </p:grpSp>
      <p:sp>
        <p:nvSpPr>
          <p:cNvPr id="4" name="矩形 3">
            <a:extLst>
              <a:ext uri="{FF2B5EF4-FFF2-40B4-BE49-F238E27FC236}">
                <a16:creationId xmlns:a16="http://schemas.microsoft.com/office/drawing/2014/main" id="{2D754131-352E-47BA-903B-C0E6D6FD2313}"/>
              </a:ext>
            </a:extLst>
          </p:cNvPr>
          <p:cNvSpPr/>
          <p:nvPr/>
        </p:nvSpPr>
        <p:spPr>
          <a:xfrm>
            <a:off x="7108480" y="3786040"/>
            <a:ext cx="5083519" cy="1200329"/>
          </a:xfrm>
          <a:prstGeom prst="rect">
            <a:avLst/>
          </a:prstGeom>
        </p:spPr>
        <p:txBody>
          <a:bodyPr wrap="square">
            <a:spAutoFit/>
          </a:bodyPr>
          <a:lstStyle/>
          <a:p>
            <a:r>
              <a:rPr lang="zh-CN" altLang="en-US" dirty="0">
                <a:solidFill>
                  <a:srgbClr val="2C3E50"/>
                </a:solidFill>
                <a:latin typeface="PingFang SC"/>
              </a:rPr>
              <a:t>一个卷积神经网络由若干卷积层、</a:t>
            </a:r>
            <a:r>
              <a:rPr lang="en-US" altLang="zh-CN" dirty="0">
                <a:solidFill>
                  <a:srgbClr val="2C3E50"/>
                </a:solidFill>
                <a:latin typeface="PingFang SC"/>
              </a:rPr>
              <a:t>Pooling</a:t>
            </a:r>
            <a:r>
              <a:rPr lang="zh-CN" altLang="en-US" dirty="0">
                <a:solidFill>
                  <a:srgbClr val="2C3E50"/>
                </a:solidFill>
                <a:latin typeface="PingFang SC"/>
              </a:rPr>
              <a:t>层、全连接层组成。</a:t>
            </a:r>
            <a:r>
              <a:rPr lang="en-US" altLang="zh-CN" dirty="0">
                <a:solidFill>
                  <a:srgbClr val="2C3E50"/>
                </a:solidFill>
                <a:latin typeface="PingFang SC"/>
              </a:rPr>
              <a:t>N</a:t>
            </a:r>
            <a:r>
              <a:rPr lang="zh-CN" altLang="en-US" dirty="0">
                <a:solidFill>
                  <a:srgbClr val="2C3E50"/>
                </a:solidFill>
                <a:latin typeface="PingFang SC"/>
              </a:rPr>
              <a:t>个卷积层叠加，然后</a:t>
            </a:r>
            <a:r>
              <a:rPr lang="en-US" altLang="zh-CN" dirty="0">
                <a:solidFill>
                  <a:srgbClr val="2C3E50"/>
                </a:solidFill>
                <a:latin typeface="PingFang SC"/>
              </a:rPr>
              <a:t>(</a:t>
            </a:r>
            <a:r>
              <a:rPr lang="zh-CN" altLang="en-US" dirty="0">
                <a:solidFill>
                  <a:srgbClr val="2C3E50"/>
                </a:solidFill>
                <a:latin typeface="PingFang SC"/>
              </a:rPr>
              <a:t>可选</a:t>
            </a:r>
            <a:r>
              <a:rPr lang="en-US" altLang="zh-CN" dirty="0">
                <a:solidFill>
                  <a:srgbClr val="2C3E50"/>
                </a:solidFill>
                <a:latin typeface="PingFang SC"/>
              </a:rPr>
              <a:t>)</a:t>
            </a:r>
            <a:r>
              <a:rPr lang="zh-CN" altLang="en-US" dirty="0">
                <a:solidFill>
                  <a:srgbClr val="2C3E50"/>
                </a:solidFill>
                <a:latin typeface="PingFang SC"/>
              </a:rPr>
              <a:t>叠加一个</a:t>
            </a:r>
            <a:r>
              <a:rPr lang="en-US" altLang="zh-CN" dirty="0">
                <a:solidFill>
                  <a:srgbClr val="2C3E50"/>
                </a:solidFill>
                <a:latin typeface="PingFang SC"/>
              </a:rPr>
              <a:t>Pooling</a:t>
            </a:r>
            <a:r>
              <a:rPr lang="zh-CN" altLang="en-US" dirty="0">
                <a:solidFill>
                  <a:srgbClr val="2C3E50"/>
                </a:solidFill>
                <a:latin typeface="PingFang SC"/>
              </a:rPr>
              <a:t>层，重复这个结构</a:t>
            </a:r>
            <a:r>
              <a:rPr lang="en-US" altLang="zh-CN" dirty="0">
                <a:solidFill>
                  <a:srgbClr val="2C3E50"/>
                </a:solidFill>
                <a:latin typeface="PingFang SC"/>
              </a:rPr>
              <a:t>M</a:t>
            </a:r>
            <a:r>
              <a:rPr lang="zh-CN" altLang="en-US" dirty="0">
                <a:solidFill>
                  <a:srgbClr val="2C3E50"/>
                </a:solidFill>
                <a:latin typeface="PingFang SC"/>
              </a:rPr>
              <a:t>次，最后叠加</a:t>
            </a:r>
            <a:r>
              <a:rPr lang="en-US" altLang="zh-CN" dirty="0">
                <a:solidFill>
                  <a:srgbClr val="2C3E50"/>
                </a:solidFill>
                <a:latin typeface="PingFang SC"/>
              </a:rPr>
              <a:t>K</a:t>
            </a:r>
            <a:r>
              <a:rPr lang="zh-CN" altLang="en-US" dirty="0">
                <a:solidFill>
                  <a:srgbClr val="2C3E50"/>
                </a:solidFill>
                <a:latin typeface="PingFang SC"/>
              </a:rPr>
              <a:t>个全连接层。</a:t>
            </a:r>
          </a:p>
        </p:txBody>
      </p:sp>
      <p:pic>
        <p:nvPicPr>
          <p:cNvPr id="6" name="图片 5">
            <a:extLst>
              <a:ext uri="{FF2B5EF4-FFF2-40B4-BE49-F238E27FC236}">
                <a16:creationId xmlns:a16="http://schemas.microsoft.com/office/drawing/2014/main" id="{C2BAAD22-1211-4B6B-AE19-7E284453B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481" y="1166467"/>
            <a:ext cx="4762738" cy="2450374"/>
          </a:xfrm>
          <a:prstGeom prst="rect">
            <a:avLst/>
          </a:prstGeom>
        </p:spPr>
      </p:pic>
      <p:pic>
        <p:nvPicPr>
          <p:cNvPr id="7" name="图片 6">
            <a:extLst>
              <a:ext uri="{FF2B5EF4-FFF2-40B4-BE49-F238E27FC236}">
                <a16:creationId xmlns:a16="http://schemas.microsoft.com/office/drawing/2014/main" id="{FF3C230B-B87A-4041-9717-B9A0094394C3}"/>
              </a:ext>
            </a:extLst>
          </p:cNvPr>
          <p:cNvPicPr>
            <a:picLocks noChangeAspect="1"/>
          </p:cNvPicPr>
          <p:nvPr/>
        </p:nvPicPr>
        <p:blipFill>
          <a:blip r:embed="rId4"/>
          <a:stretch>
            <a:fillRect/>
          </a:stretch>
        </p:blipFill>
        <p:spPr>
          <a:xfrm>
            <a:off x="1076063" y="4193376"/>
            <a:ext cx="5530941" cy="1279708"/>
          </a:xfrm>
          <a:prstGeom prst="rect">
            <a:avLst/>
          </a:prstGeom>
        </p:spPr>
      </p:pic>
      <p:sp>
        <p:nvSpPr>
          <p:cNvPr id="8" name="矩形 7">
            <a:extLst>
              <a:ext uri="{FF2B5EF4-FFF2-40B4-BE49-F238E27FC236}">
                <a16:creationId xmlns:a16="http://schemas.microsoft.com/office/drawing/2014/main" id="{FB68F5BA-5F93-4304-AE56-8774EFF00324}"/>
              </a:ext>
            </a:extLst>
          </p:cNvPr>
          <p:cNvSpPr/>
          <p:nvPr/>
        </p:nvSpPr>
        <p:spPr>
          <a:xfrm>
            <a:off x="1032708" y="3747329"/>
            <a:ext cx="3071675" cy="369332"/>
          </a:xfrm>
          <a:prstGeom prst="rect">
            <a:avLst/>
          </a:prstGeom>
        </p:spPr>
        <p:txBody>
          <a:bodyPr wrap="none">
            <a:spAutoFit/>
          </a:bodyPr>
          <a:lstStyle/>
          <a:p>
            <a:r>
              <a:rPr lang="zh-CN" altLang="en-US" dirty="0"/>
              <a:t>深度大于1的卷积计算公式：</a:t>
            </a:r>
          </a:p>
        </p:txBody>
      </p:sp>
      <p:sp>
        <p:nvSpPr>
          <p:cNvPr id="9" name="矩形 8">
            <a:extLst>
              <a:ext uri="{FF2B5EF4-FFF2-40B4-BE49-F238E27FC236}">
                <a16:creationId xmlns:a16="http://schemas.microsoft.com/office/drawing/2014/main" id="{B2C08543-C683-437E-853C-24652B62519B}"/>
              </a:ext>
            </a:extLst>
          </p:cNvPr>
          <p:cNvSpPr/>
          <p:nvPr/>
        </p:nvSpPr>
        <p:spPr>
          <a:xfrm>
            <a:off x="912813" y="2264793"/>
            <a:ext cx="5907141" cy="923330"/>
          </a:xfrm>
          <a:prstGeom prst="rect">
            <a:avLst/>
          </a:prstGeom>
        </p:spPr>
        <p:txBody>
          <a:bodyPr wrap="square">
            <a:spAutoFit/>
          </a:bodyPr>
          <a:lstStyle/>
          <a:p>
            <a:r>
              <a:rPr lang="zh-CN" altLang="en-US" dirty="0"/>
              <a:t>训练的原理：利用链式求导计算损失函数对每个权重的偏导数（梯度），然后根据梯度下降公式更新权重，将数据量庞大的图像识别问题不断降维，最终使其能够被训练。</a:t>
            </a:r>
          </a:p>
        </p:txBody>
      </p:sp>
    </p:spTree>
    <p:extLst>
      <p:ext uri="{BB962C8B-B14F-4D97-AF65-F5344CB8AC3E}">
        <p14:creationId xmlns:p14="http://schemas.microsoft.com/office/powerpoint/2010/main" val="644795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 name="组合 1"/>
          <p:cNvGrpSpPr>
            <a:grpSpLocks/>
          </p:cNvGrpSpPr>
          <p:nvPr/>
        </p:nvGrpSpPr>
        <p:grpSpPr bwMode="auto">
          <a:xfrm>
            <a:off x="550863" y="855130"/>
            <a:ext cx="11641137" cy="5733010"/>
            <a:chOff x="238407" y="781231"/>
            <a:chExt cx="5728511" cy="1926421"/>
          </a:xfrm>
        </p:grpSpPr>
        <p:grpSp>
          <p:nvGrpSpPr>
            <p:cNvPr id="9283" name="组合 3"/>
            <p:cNvGrpSpPr>
              <a:grpSpLocks/>
            </p:cNvGrpSpPr>
            <p:nvPr/>
          </p:nvGrpSpPr>
          <p:grpSpPr bwMode="auto">
            <a:xfrm>
              <a:off x="238407" y="781231"/>
              <a:ext cx="5725334" cy="1926421"/>
              <a:chOff x="238407" y="781231"/>
              <a:chExt cx="5725334" cy="1926421"/>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757450" y="934624"/>
                <a:ext cx="2707908" cy="299918"/>
              </a:xfrm>
              <a:prstGeom prst="rect">
                <a:avLst/>
              </a:prstGeom>
              <a:blipFill>
                <a:blip r:embed="rId2"/>
                <a:stretch>
                  <a:fillRect t="-45000"/>
                </a:stretch>
              </a:blipFill>
            </p:spPr>
            <p:txBody>
              <a:bodyPr wrap="square">
                <a:spAutoFit/>
              </a:bodyPr>
              <a:lstStyle/>
              <a:p>
                <a:pPr eaLnBrk="1" fontAlgn="auto" hangingPunct="1">
                  <a:spcBef>
                    <a:spcPts val="0"/>
                  </a:spcBef>
                  <a:spcAft>
                    <a:spcPts val="0"/>
                  </a:spcAft>
                  <a:defRPr/>
                </a:pPr>
                <a:r>
                  <a:rPr lang="en-US" altLang="zh-CN" sz="2800" dirty="0">
                    <a:solidFill>
                      <a:schemeClr val="bg2">
                        <a:lumMod val="25000"/>
                      </a:schemeClr>
                    </a:solidFill>
                  </a:rPr>
                  <a:t>SVM</a:t>
                </a:r>
                <a:r>
                  <a:rPr lang="zh-CN" altLang="en-US" sz="2800" dirty="0">
                    <a:solidFill>
                      <a:schemeClr val="bg2">
                        <a:lumMod val="25000"/>
                      </a:schemeClr>
                    </a:solidFill>
                  </a:rPr>
                  <a:t>（支持向量机）训练</a:t>
                </a:r>
              </a:p>
              <a:p>
                <a:pPr eaLnBrk="1" fontAlgn="auto" hangingPunct="1">
                  <a:spcBef>
                    <a:spcPts val="0"/>
                  </a:spcBef>
                  <a:spcAft>
                    <a:spcPts val="0"/>
                  </a:spcAft>
                  <a:defRPr/>
                </a:pP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a:grpSpLocks/>
              </p:cNvGrpSpPr>
              <p:nvPr/>
            </p:nvGrpSpPr>
            <p:grpSpPr bwMode="auto">
              <a:xfrm>
                <a:off x="5388073" y="2215732"/>
                <a:ext cx="575668" cy="491920"/>
                <a:chOff x="5531263" y="2381042"/>
                <a:chExt cx="432323" cy="369429"/>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31263" y="2415432"/>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352544"/>
              <a:ext cx="478324" cy="13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02</a:t>
              </a:r>
              <a:endParaRPr lang="zh-CN" altLang="en-US" sz="2000" dirty="0">
                <a:solidFill>
                  <a:schemeClr val="bg1"/>
                </a:solidFill>
                <a:latin typeface="Impact" pitchFamily="34" charset="0"/>
              </a:endParaRPr>
            </a:p>
          </p:txBody>
        </p:sp>
      </p:grpSp>
      <p:pic>
        <p:nvPicPr>
          <p:cNvPr id="20" name="图片 19">
            <a:extLst>
              <a:ext uri="{FF2B5EF4-FFF2-40B4-BE49-F238E27FC236}">
                <a16:creationId xmlns:a16="http://schemas.microsoft.com/office/drawing/2014/main" id="{300FB401-C1F3-4D2E-B455-BF5D2E624F41}"/>
              </a:ext>
            </a:extLst>
          </p:cNvPr>
          <p:cNvPicPr>
            <a:picLocks noChangeAspect="1"/>
          </p:cNvPicPr>
          <p:nvPr/>
        </p:nvPicPr>
        <p:blipFill>
          <a:blip r:embed="rId3"/>
          <a:stretch>
            <a:fillRect/>
          </a:stretch>
        </p:blipFill>
        <p:spPr>
          <a:xfrm>
            <a:off x="7575385" y="1542243"/>
            <a:ext cx="3799478" cy="2625656"/>
          </a:xfrm>
          <a:prstGeom prst="rect">
            <a:avLst/>
          </a:prstGeom>
        </p:spPr>
      </p:pic>
      <p:pic>
        <p:nvPicPr>
          <p:cNvPr id="35" name="Picture 2">
            <a:extLst>
              <a:ext uri="{FF2B5EF4-FFF2-40B4-BE49-F238E27FC236}">
                <a16:creationId xmlns:a16="http://schemas.microsoft.com/office/drawing/2014/main" id="{E01C6967-E3E1-4336-B795-AAB4BB17A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131" y="5232912"/>
            <a:ext cx="2072231" cy="636950"/>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D5046741-693C-4D59-B702-F200C0B6C7CE}"/>
              </a:ext>
            </a:extLst>
          </p:cNvPr>
          <p:cNvSpPr/>
          <p:nvPr/>
        </p:nvSpPr>
        <p:spPr>
          <a:xfrm>
            <a:off x="912812" y="2389931"/>
            <a:ext cx="6127179" cy="646331"/>
          </a:xfrm>
          <a:prstGeom prst="rect">
            <a:avLst/>
          </a:prstGeom>
        </p:spPr>
        <p:txBody>
          <a:bodyPr wrap="square">
            <a:spAutoFit/>
          </a:bodyPr>
          <a:lstStyle/>
          <a:p>
            <a:r>
              <a:rPr lang="en-US" altLang="zh-CN" dirty="0">
                <a:solidFill>
                  <a:srgbClr val="333333"/>
                </a:solidFill>
                <a:latin typeface="Verdana" panose="020B0604030504040204" pitchFamily="34" charset="0"/>
              </a:rPr>
              <a:t>SVM</a:t>
            </a:r>
            <a:r>
              <a:rPr lang="zh-CN" altLang="en-US" dirty="0">
                <a:solidFill>
                  <a:srgbClr val="333333"/>
                </a:solidFill>
                <a:latin typeface="Verdana" panose="020B0604030504040204" pitchFamily="34" charset="0"/>
              </a:rPr>
              <a:t>模型就是尝试找到一个超平面将数据集分开，在二维空间这个超平面就是一条直线，在三维空间就是一个平面。</a:t>
            </a:r>
            <a:endParaRPr lang="zh-CN" altLang="en-US" dirty="0"/>
          </a:p>
        </p:txBody>
      </p:sp>
      <p:pic>
        <p:nvPicPr>
          <p:cNvPr id="23" name="图片 22">
            <a:extLst>
              <a:ext uri="{FF2B5EF4-FFF2-40B4-BE49-F238E27FC236}">
                <a16:creationId xmlns:a16="http://schemas.microsoft.com/office/drawing/2014/main" id="{33620840-9B59-4146-9E8F-590C5FAE7AF4}"/>
              </a:ext>
            </a:extLst>
          </p:cNvPr>
          <p:cNvPicPr>
            <a:picLocks noChangeAspect="1"/>
          </p:cNvPicPr>
          <p:nvPr/>
        </p:nvPicPr>
        <p:blipFill>
          <a:blip r:embed="rId5"/>
          <a:stretch>
            <a:fillRect/>
          </a:stretch>
        </p:blipFill>
        <p:spPr>
          <a:xfrm>
            <a:off x="2828994" y="3384687"/>
            <a:ext cx="2278577" cy="617273"/>
          </a:xfrm>
          <a:prstGeom prst="rect">
            <a:avLst/>
          </a:prstGeom>
        </p:spPr>
      </p:pic>
      <p:sp>
        <p:nvSpPr>
          <p:cNvPr id="24" name="矩形 23">
            <a:extLst>
              <a:ext uri="{FF2B5EF4-FFF2-40B4-BE49-F238E27FC236}">
                <a16:creationId xmlns:a16="http://schemas.microsoft.com/office/drawing/2014/main" id="{817B4BA0-4262-41C8-8DA6-4D50050DEE19}"/>
              </a:ext>
            </a:extLst>
          </p:cNvPr>
          <p:cNvSpPr/>
          <p:nvPr/>
        </p:nvSpPr>
        <p:spPr>
          <a:xfrm>
            <a:off x="2499073" y="3037348"/>
            <a:ext cx="2954655"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最大间隔假设</a:t>
            </a:r>
            <a:r>
              <a:rPr lang="zh-CN" altLang="en-US" dirty="0">
                <a:solidFill>
                  <a:srgbClr val="333333"/>
                </a:solidFill>
                <a:latin typeface="Verdana" panose="020B0604030504040204" pitchFamily="34" charset="0"/>
              </a:rPr>
              <a:t>超平面方程：</a:t>
            </a:r>
            <a:endParaRPr lang="zh-CN" altLang="en-US" dirty="0"/>
          </a:p>
        </p:txBody>
      </p:sp>
      <p:pic>
        <p:nvPicPr>
          <p:cNvPr id="25" name="图片 24">
            <a:extLst>
              <a:ext uri="{FF2B5EF4-FFF2-40B4-BE49-F238E27FC236}">
                <a16:creationId xmlns:a16="http://schemas.microsoft.com/office/drawing/2014/main" id="{E82A2703-64C1-451F-A138-BD71F7791D91}"/>
              </a:ext>
            </a:extLst>
          </p:cNvPr>
          <p:cNvPicPr>
            <a:picLocks noChangeAspect="1"/>
          </p:cNvPicPr>
          <p:nvPr/>
        </p:nvPicPr>
        <p:blipFill>
          <a:blip r:embed="rId6"/>
          <a:stretch>
            <a:fillRect/>
          </a:stretch>
        </p:blipFill>
        <p:spPr>
          <a:xfrm>
            <a:off x="2828770" y="4375857"/>
            <a:ext cx="2225233" cy="845893"/>
          </a:xfrm>
          <a:prstGeom prst="rect">
            <a:avLst/>
          </a:prstGeom>
        </p:spPr>
      </p:pic>
      <p:sp>
        <p:nvSpPr>
          <p:cNvPr id="26" name="矩形 25">
            <a:extLst>
              <a:ext uri="{FF2B5EF4-FFF2-40B4-BE49-F238E27FC236}">
                <a16:creationId xmlns:a16="http://schemas.microsoft.com/office/drawing/2014/main" id="{F971325D-2989-4C6C-9395-6ED390D73CC3}"/>
              </a:ext>
            </a:extLst>
          </p:cNvPr>
          <p:cNvSpPr/>
          <p:nvPr/>
        </p:nvSpPr>
        <p:spPr>
          <a:xfrm>
            <a:off x="2864753" y="5206733"/>
            <a:ext cx="1800493" cy="307777"/>
          </a:xfrm>
          <a:prstGeom prst="rect">
            <a:avLst/>
          </a:prstGeom>
        </p:spPr>
        <p:txBody>
          <a:bodyPr wrap="none">
            <a:spAutoFit/>
          </a:bodyPr>
          <a:lstStyle/>
          <a:p>
            <a:r>
              <a:rPr lang="zh-CN" altLang="en-US" sz="1400" dirty="0">
                <a:solidFill>
                  <a:srgbClr val="4D4D4D"/>
                </a:solidFill>
                <a:latin typeface="Microsoft YaHei" panose="020B0503020204020204" pitchFamily="34" charset="-122"/>
                <a:ea typeface="Microsoft YaHei" panose="020B0503020204020204" pitchFamily="34" charset="-122"/>
              </a:rPr>
              <a:t>支持向量机的基本型</a:t>
            </a:r>
            <a:endParaRPr lang="zh-CN" altLang="en-US" sz="1400" dirty="0"/>
          </a:p>
        </p:txBody>
      </p:sp>
      <p:sp>
        <p:nvSpPr>
          <p:cNvPr id="28" name="矩形 27">
            <a:extLst>
              <a:ext uri="{FF2B5EF4-FFF2-40B4-BE49-F238E27FC236}">
                <a16:creationId xmlns:a16="http://schemas.microsoft.com/office/drawing/2014/main" id="{C27C8FC0-1C21-46BC-9882-585E7B80B012}"/>
              </a:ext>
            </a:extLst>
          </p:cNvPr>
          <p:cNvSpPr/>
          <p:nvPr/>
        </p:nvSpPr>
        <p:spPr>
          <a:xfrm>
            <a:off x="7414076" y="4337139"/>
            <a:ext cx="3323634" cy="923330"/>
          </a:xfrm>
          <a:prstGeom prst="rect">
            <a:avLst/>
          </a:prstGeom>
        </p:spPr>
        <p:txBody>
          <a:bodyPr wrap="square">
            <a:spAutoFit/>
          </a:bodyPr>
          <a:lstStyle/>
          <a:p>
            <a:r>
              <a:rPr lang="zh-CN" altLang="en-US" dirty="0"/>
              <a:t>对于本身的数据集就是非线性的问题我们采用了线性核函数来处理：</a:t>
            </a:r>
          </a:p>
        </p:txBody>
      </p:sp>
    </p:spTree>
    <p:extLst>
      <p:ext uri="{BB962C8B-B14F-4D97-AF65-F5344CB8AC3E}">
        <p14:creationId xmlns:p14="http://schemas.microsoft.com/office/powerpoint/2010/main" val="3346985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基于星座图识别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583DCEED-A556-4146-9540-4E47BA1F3330}"/>
              </a:ext>
            </a:extLst>
          </p:cNvPr>
          <p:cNvSpPr/>
          <p:nvPr/>
        </p:nvSpPr>
        <p:spPr>
          <a:xfrm>
            <a:off x="1274763" y="1670785"/>
            <a:ext cx="4136223" cy="646331"/>
          </a:xfrm>
          <a:prstGeom prst="rect">
            <a:avLst/>
          </a:prstGeom>
        </p:spPr>
        <p:txBody>
          <a:bodyPr wrap="square">
            <a:spAutoFit/>
          </a:bodyPr>
          <a:lstStyle/>
          <a:p>
            <a:r>
              <a:rPr lang="zh-CN" altLang="en-US" dirty="0"/>
              <a:t>生成具有不同数字调制格式的数据集：</a:t>
            </a:r>
            <a:endParaRPr lang="en-US" altLang="zh-CN" dirty="0"/>
          </a:p>
          <a:p>
            <a:endParaRPr lang="zh-CN" altLang="en-US" dirty="0"/>
          </a:p>
        </p:txBody>
      </p:sp>
      <p:pic>
        <p:nvPicPr>
          <p:cNvPr id="4" name="图片 3">
            <a:extLst>
              <a:ext uri="{FF2B5EF4-FFF2-40B4-BE49-F238E27FC236}">
                <a16:creationId xmlns:a16="http://schemas.microsoft.com/office/drawing/2014/main" id="{580E4F19-9A18-4E61-AB67-C93DEC0C6C11}"/>
              </a:ext>
            </a:extLst>
          </p:cNvPr>
          <p:cNvPicPr>
            <a:picLocks noChangeAspect="1"/>
          </p:cNvPicPr>
          <p:nvPr/>
        </p:nvPicPr>
        <p:blipFill>
          <a:blip r:embed="rId2"/>
          <a:stretch>
            <a:fillRect/>
          </a:stretch>
        </p:blipFill>
        <p:spPr>
          <a:xfrm>
            <a:off x="1735867" y="2105614"/>
            <a:ext cx="3675119" cy="3545026"/>
          </a:xfrm>
          <a:prstGeom prst="rect">
            <a:avLst/>
          </a:prstGeom>
        </p:spPr>
      </p:pic>
      <p:sp>
        <p:nvSpPr>
          <p:cNvPr id="8" name="矩形 7">
            <a:extLst>
              <a:ext uri="{FF2B5EF4-FFF2-40B4-BE49-F238E27FC236}">
                <a16:creationId xmlns:a16="http://schemas.microsoft.com/office/drawing/2014/main" id="{1E197C0A-B973-4F47-8077-171473444C12}"/>
              </a:ext>
            </a:extLst>
          </p:cNvPr>
          <p:cNvSpPr/>
          <p:nvPr/>
        </p:nvSpPr>
        <p:spPr>
          <a:xfrm>
            <a:off x="6096000" y="941248"/>
            <a:ext cx="2749471" cy="707886"/>
          </a:xfrm>
          <a:prstGeom prst="rect">
            <a:avLst/>
          </a:prstGeom>
        </p:spPr>
        <p:txBody>
          <a:bodyPr wrap="none">
            <a:spAutoFit/>
          </a:bodyPr>
          <a:lstStyle/>
          <a:p>
            <a:r>
              <a:rPr lang="zh-CN" altLang="en-US" sz="4000" dirty="0"/>
              <a:t>数据集生成</a:t>
            </a:r>
          </a:p>
        </p:txBody>
      </p:sp>
      <p:sp>
        <p:nvSpPr>
          <p:cNvPr id="9" name="矩形 8">
            <a:extLst>
              <a:ext uri="{FF2B5EF4-FFF2-40B4-BE49-F238E27FC236}">
                <a16:creationId xmlns:a16="http://schemas.microsoft.com/office/drawing/2014/main" id="{82A5A500-94E2-4661-A8BE-AD8844A26EE3}"/>
              </a:ext>
            </a:extLst>
          </p:cNvPr>
          <p:cNvSpPr/>
          <p:nvPr/>
        </p:nvSpPr>
        <p:spPr>
          <a:xfrm>
            <a:off x="6305657" y="2435118"/>
            <a:ext cx="3063659" cy="646331"/>
          </a:xfrm>
          <a:prstGeom prst="rect">
            <a:avLst/>
          </a:prstGeom>
        </p:spPr>
        <p:txBody>
          <a:bodyPr wrap="none">
            <a:spAutoFit/>
          </a:bodyPr>
          <a:lstStyle/>
          <a:p>
            <a:r>
              <a:rPr lang="zh-CN" altLang="en-US" dirty="0"/>
              <a:t>数据集包含大小为454x454的</a:t>
            </a:r>
            <a:endParaRPr lang="en-US" altLang="zh-CN" dirty="0"/>
          </a:p>
          <a:p>
            <a:r>
              <a:rPr lang="zh-CN" altLang="en-US" dirty="0"/>
              <a:t>不同数字调制格式的星座图</a:t>
            </a:r>
          </a:p>
        </p:txBody>
      </p:sp>
      <p:sp>
        <p:nvSpPr>
          <p:cNvPr id="6" name="矩形 5">
            <a:extLst>
              <a:ext uri="{FF2B5EF4-FFF2-40B4-BE49-F238E27FC236}">
                <a16:creationId xmlns:a16="http://schemas.microsoft.com/office/drawing/2014/main" id="{C723800B-E3C8-4022-94AB-C13C266B96F3}"/>
              </a:ext>
            </a:extLst>
          </p:cNvPr>
          <p:cNvSpPr/>
          <p:nvPr/>
        </p:nvSpPr>
        <p:spPr>
          <a:xfrm>
            <a:off x="6359956" y="3592127"/>
            <a:ext cx="4578285" cy="1754326"/>
          </a:xfrm>
          <a:prstGeom prst="rect">
            <a:avLst/>
          </a:prstGeom>
        </p:spPr>
        <p:txBody>
          <a:bodyPr wrap="square">
            <a:spAutoFit/>
          </a:bodyPr>
          <a:lstStyle/>
          <a:p>
            <a:r>
              <a:rPr lang="zh-CN" altLang="en-US" dirty="0"/>
              <a:t>利用盲均衡技术克服信道的多径效应与系统同步误差，再对信号减法聚类，提取聚类中心与理想星座图模型进行匹配，从而实现各类信号的调制方式的识别。将星座图运用于调制格式识别的方法实际上是将一般模式识别问题转化为形状匹配问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401346" cy="369332"/>
          </a:xfrm>
          <a:prstGeom prst="rect">
            <a:avLst/>
          </a:prstGeom>
        </p:spPr>
        <p:txBody>
          <a:bodyPr wrap="none">
            <a:spAutoFit/>
          </a:bodyPr>
          <a:lstStyle/>
          <a:p>
            <a:r>
              <a:rPr lang="en-US" altLang="zh-CN" dirty="0">
                <a:solidFill>
                  <a:srgbClr val="24292E"/>
                </a:solidFill>
                <a:latin typeface="-apple-system"/>
              </a:rPr>
              <a:t>2PSK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6" name="图片 5">
            <a:extLst>
              <a:ext uri="{FF2B5EF4-FFF2-40B4-BE49-F238E27FC236}">
                <a16:creationId xmlns:a16="http://schemas.microsoft.com/office/drawing/2014/main" id="{DA620EAA-AE7E-48F0-859E-22EF2C98D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11" y="2544383"/>
            <a:ext cx="2344944" cy="2344944"/>
          </a:xfrm>
          <a:prstGeom prst="rect">
            <a:avLst/>
          </a:prstGeom>
        </p:spPr>
      </p:pic>
      <p:pic>
        <p:nvPicPr>
          <p:cNvPr id="21" name="图片 20">
            <a:extLst>
              <a:ext uri="{FF2B5EF4-FFF2-40B4-BE49-F238E27FC236}">
                <a16:creationId xmlns:a16="http://schemas.microsoft.com/office/drawing/2014/main" id="{5233D1FB-C875-446A-9755-70FA9297C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938" y="2544383"/>
            <a:ext cx="2344944" cy="2344944"/>
          </a:xfrm>
          <a:prstGeom prst="rect">
            <a:avLst/>
          </a:prstGeom>
        </p:spPr>
      </p:pic>
      <p:sp>
        <p:nvSpPr>
          <p:cNvPr id="4" name="矩形 3">
            <a:extLst>
              <a:ext uri="{FF2B5EF4-FFF2-40B4-BE49-F238E27FC236}">
                <a16:creationId xmlns:a16="http://schemas.microsoft.com/office/drawing/2014/main" id="{7FC54C07-6E09-430E-8349-A94F3935EB56}"/>
              </a:ext>
            </a:extLst>
          </p:cNvPr>
          <p:cNvSpPr/>
          <p:nvPr/>
        </p:nvSpPr>
        <p:spPr>
          <a:xfrm>
            <a:off x="5998285" y="1872952"/>
            <a:ext cx="1401346" cy="369332"/>
          </a:xfrm>
          <a:prstGeom prst="rect">
            <a:avLst/>
          </a:prstGeom>
        </p:spPr>
        <p:txBody>
          <a:bodyPr wrap="none">
            <a:spAutoFit/>
          </a:bodyPr>
          <a:lstStyle/>
          <a:p>
            <a:r>
              <a:rPr lang="en-US" altLang="zh-CN" dirty="0">
                <a:solidFill>
                  <a:srgbClr val="24292E"/>
                </a:solidFill>
                <a:latin typeface="-apple-system"/>
              </a:rPr>
              <a:t>8PSK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9" name="图片 8">
            <a:extLst>
              <a:ext uri="{FF2B5EF4-FFF2-40B4-BE49-F238E27FC236}">
                <a16:creationId xmlns:a16="http://schemas.microsoft.com/office/drawing/2014/main" id="{B1C58FAB-89DC-4833-9928-AE2BF25D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44383"/>
            <a:ext cx="2344944" cy="2344944"/>
          </a:xfrm>
          <a:prstGeom prst="rect">
            <a:avLst/>
          </a:prstGeom>
        </p:spPr>
      </p:pic>
      <p:pic>
        <p:nvPicPr>
          <p:cNvPr id="20" name="图片 19">
            <a:extLst>
              <a:ext uri="{FF2B5EF4-FFF2-40B4-BE49-F238E27FC236}">
                <a16:creationId xmlns:a16="http://schemas.microsoft.com/office/drawing/2014/main" id="{A1FC7942-D90C-40DA-AB04-0C3AA6780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8578" y="2544383"/>
            <a:ext cx="2344944" cy="2344944"/>
          </a:xfrm>
          <a:prstGeom prst="rect">
            <a:avLst/>
          </a:prstGeom>
        </p:spPr>
      </p:pic>
    </p:spTree>
    <p:extLst>
      <p:ext uri="{BB962C8B-B14F-4D97-AF65-F5344CB8AC3E}">
        <p14:creationId xmlns:p14="http://schemas.microsoft.com/office/powerpoint/2010/main" val="2721808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26332" cy="585788"/>
            <a:chOff x="551544" y="82976"/>
            <a:chExt cx="3425691" cy="584775"/>
          </a:xfrm>
        </p:grpSpPr>
        <p:sp>
          <p:nvSpPr>
            <p:cNvPr id="11338" name="文本框 12"/>
            <p:cNvSpPr txBox="1">
              <a:spLocks noChangeArrowheads="1"/>
            </p:cNvSpPr>
            <p:nvPr/>
          </p:nvSpPr>
          <p:spPr bwMode="auto">
            <a:xfrm>
              <a:off x="640446" y="111278"/>
              <a:ext cx="33367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542410" cy="369332"/>
          </a:xfrm>
          <a:prstGeom prst="rect">
            <a:avLst/>
          </a:prstGeom>
        </p:spPr>
        <p:txBody>
          <a:bodyPr wrap="none">
            <a:spAutoFit/>
          </a:bodyPr>
          <a:lstStyle/>
          <a:p>
            <a:r>
              <a:rPr lang="en-US" altLang="zh-CN" dirty="0">
                <a:solidFill>
                  <a:srgbClr val="24292E"/>
                </a:solidFill>
                <a:latin typeface="-apple-system"/>
              </a:rPr>
              <a:t>8QAM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sp>
        <p:nvSpPr>
          <p:cNvPr id="4" name="矩形 3">
            <a:extLst>
              <a:ext uri="{FF2B5EF4-FFF2-40B4-BE49-F238E27FC236}">
                <a16:creationId xmlns:a16="http://schemas.microsoft.com/office/drawing/2014/main" id="{7FC54C07-6E09-430E-8349-A94F3935EB56}"/>
              </a:ext>
            </a:extLst>
          </p:cNvPr>
          <p:cNvSpPr/>
          <p:nvPr/>
        </p:nvSpPr>
        <p:spPr>
          <a:xfrm>
            <a:off x="5998285" y="1872952"/>
            <a:ext cx="1518364" cy="369332"/>
          </a:xfrm>
          <a:prstGeom prst="rect">
            <a:avLst/>
          </a:prstGeom>
        </p:spPr>
        <p:txBody>
          <a:bodyPr wrap="none">
            <a:spAutoFit/>
          </a:bodyPr>
          <a:lstStyle/>
          <a:p>
            <a:r>
              <a:rPr lang="en-US" altLang="zh-CN" dirty="0">
                <a:solidFill>
                  <a:srgbClr val="24292E"/>
                </a:solidFill>
                <a:latin typeface="-apple-system"/>
              </a:rPr>
              <a:t>16PSK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8" name="图片 7">
            <a:extLst>
              <a:ext uri="{FF2B5EF4-FFF2-40B4-BE49-F238E27FC236}">
                <a16:creationId xmlns:a16="http://schemas.microsoft.com/office/drawing/2014/main" id="{89C7112B-6847-46FE-9233-68601386B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66" y="2550428"/>
            <a:ext cx="2344944" cy="2344944"/>
          </a:xfrm>
          <a:prstGeom prst="rect">
            <a:avLst/>
          </a:prstGeom>
        </p:spPr>
      </p:pic>
      <p:pic>
        <p:nvPicPr>
          <p:cNvPr id="18" name="图片 17">
            <a:extLst>
              <a:ext uri="{FF2B5EF4-FFF2-40B4-BE49-F238E27FC236}">
                <a16:creationId xmlns:a16="http://schemas.microsoft.com/office/drawing/2014/main" id="{8458383E-BB0A-4C4B-A4CB-6A2AEA06A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444" y="2557154"/>
            <a:ext cx="2344944" cy="2344944"/>
          </a:xfrm>
          <a:prstGeom prst="rect">
            <a:avLst/>
          </a:prstGeom>
        </p:spPr>
      </p:pic>
      <p:pic>
        <p:nvPicPr>
          <p:cNvPr id="23" name="图片 22">
            <a:extLst>
              <a:ext uri="{FF2B5EF4-FFF2-40B4-BE49-F238E27FC236}">
                <a16:creationId xmlns:a16="http://schemas.microsoft.com/office/drawing/2014/main" id="{28071A82-43A4-4ADD-BC47-671EEB5B1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69924"/>
            <a:ext cx="2332174" cy="2332174"/>
          </a:xfrm>
          <a:prstGeom prst="rect">
            <a:avLst/>
          </a:prstGeom>
        </p:spPr>
      </p:pic>
      <p:pic>
        <p:nvPicPr>
          <p:cNvPr id="25" name="图片 24">
            <a:extLst>
              <a:ext uri="{FF2B5EF4-FFF2-40B4-BE49-F238E27FC236}">
                <a16:creationId xmlns:a16="http://schemas.microsoft.com/office/drawing/2014/main" id="{90DE9CA2-094E-4DD6-A158-EDDAE3950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463" y="2577011"/>
            <a:ext cx="2344944" cy="2344944"/>
          </a:xfrm>
          <a:prstGeom prst="rect">
            <a:avLst/>
          </a:prstGeom>
        </p:spPr>
      </p:pic>
    </p:spTree>
    <p:extLst>
      <p:ext uri="{BB962C8B-B14F-4D97-AF65-F5344CB8AC3E}">
        <p14:creationId xmlns:p14="http://schemas.microsoft.com/office/powerpoint/2010/main" val="536230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659429" cy="369332"/>
          </a:xfrm>
          <a:prstGeom prst="rect">
            <a:avLst/>
          </a:prstGeom>
        </p:spPr>
        <p:txBody>
          <a:bodyPr wrap="none">
            <a:spAutoFit/>
          </a:bodyPr>
          <a:lstStyle/>
          <a:p>
            <a:r>
              <a:rPr lang="en-US" altLang="zh-CN" dirty="0">
                <a:solidFill>
                  <a:srgbClr val="24292E"/>
                </a:solidFill>
                <a:latin typeface="-apple-system"/>
              </a:rPr>
              <a:t>16QAM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sp>
        <p:nvSpPr>
          <p:cNvPr id="4" name="矩形 3">
            <a:extLst>
              <a:ext uri="{FF2B5EF4-FFF2-40B4-BE49-F238E27FC236}">
                <a16:creationId xmlns:a16="http://schemas.microsoft.com/office/drawing/2014/main" id="{7FC54C07-6E09-430E-8349-A94F3935EB56}"/>
              </a:ext>
            </a:extLst>
          </p:cNvPr>
          <p:cNvSpPr/>
          <p:nvPr/>
        </p:nvSpPr>
        <p:spPr>
          <a:xfrm>
            <a:off x="5998285" y="1872952"/>
            <a:ext cx="1659429" cy="369332"/>
          </a:xfrm>
          <a:prstGeom prst="rect">
            <a:avLst/>
          </a:prstGeom>
        </p:spPr>
        <p:txBody>
          <a:bodyPr wrap="none">
            <a:spAutoFit/>
          </a:bodyPr>
          <a:lstStyle/>
          <a:p>
            <a:r>
              <a:rPr lang="en-US" altLang="zh-CN" dirty="0">
                <a:solidFill>
                  <a:srgbClr val="24292E"/>
                </a:solidFill>
                <a:latin typeface="-apple-system"/>
              </a:rPr>
              <a:t>32QAM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7" name="图片 6">
            <a:extLst>
              <a:ext uri="{FF2B5EF4-FFF2-40B4-BE49-F238E27FC236}">
                <a16:creationId xmlns:a16="http://schemas.microsoft.com/office/drawing/2014/main" id="{EF73EF50-818C-458C-8F33-90901038D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8" y="2551337"/>
            <a:ext cx="2329805" cy="2329805"/>
          </a:xfrm>
          <a:prstGeom prst="rect">
            <a:avLst/>
          </a:prstGeom>
        </p:spPr>
      </p:pic>
      <p:pic>
        <p:nvPicPr>
          <p:cNvPr id="13" name="图片 12">
            <a:extLst>
              <a:ext uri="{FF2B5EF4-FFF2-40B4-BE49-F238E27FC236}">
                <a16:creationId xmlns:a16="http://schemas.microsoft.com/office/drawing/2014/main" id="{A18935E7-E666-4B9D-82E4-AEFB5CB3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766" y="2562455"/>
            <a:ext cx="2329805" cy="2329805"/>
          </a:xfrm>
          <a:prstGeom prst="rect">
            <a:avLst/>
          </a:prstGeom>
        </p:spPr>
      </p:pic>
      <p:pic>
        <p:nvPicPr>
          <p:cNvPr id="21" name="图片 20">
            <a:extLst>
              <a:ext uri="{FF2B5EF4-FFF2-40B4-BE49-F238E27FC236}">
                <a16:creationId xmlns:a16="http://schemas.microsoft.com/office/drawing/2014/main" id="{59BFF1BE-8628-4667-90E2-FBE90EC00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285" y="2583411"/>
            <a:ext cx="2308849" cy="2308849"/>
          </a:xfrm>
          <a:prstGeom prst="rect">
            <a:avLst/>
          </a:prstGeom>
        </p:spPr>
      </p:pic>
      <p:pic>
        <p:nvPicPr>
          <p:cNvPr id="24" name="图片 23">
            <a:extLst>
              <a:ext uri="{FF2B5EF4-FFF2-40B4-BE49-F238E27FC236}">
                <a16:creationId xmlns:a16="http://schemas.microsoft.com/office/drawing/2014/main" id="{84F04728-E799-446F-8F6D-13E8D9EA1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158" y="2583411"/>
            <a:ext cx="2329805" cy="2329805"/>
          </a:xfrm>
          <a:prstGeom prst="rect">
            <a:avLst/>
          </a:prstGeom>
        </p:spPr>
      </p:pic>
    </p:spTree>
    <p:extLst>
      <p:ext uri="{BB962C8B-B14F-4D97-AF65-F5344CB8AC3E}">
        <p14:creationId xmlns:p14="http://schemas.microsoft.com/office/powerpoint/2010/main" val="3364952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2576082" y="1966538"/>
            <a:ext cx="1439818" cy="369332"/>
          </a:xfrm>
          <a:prstGeom prst="rect">
            <a:avLst/>
          </a:prstGeom>
        </p:spPr>
        <p:txBody>
          <a:bodyPr wrap="none">
            <a:spAutoFit/>
          </a:bodyPr>
          <a:lstStyle/>
          <a:p>
            <a:r>
              <a:rPr lang="en-US" altLang="zh-CN" dirty="0">
                <a:solidFill>
                  <a:srgbClr val="24292E"/>
                </a:solidFill>
                <a:latin typeface="-apple-system"/>
              </a:rPr>
              <a:t>QPSK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8" name="图片 7">
            <a:extLst>
              <a:ext uri="{FF2B5EF4-FFF2-40B4-BE49-F238E27FC236}">
                <a16:creationId xmlns:a16="http://schemas.microsoft.com/office/drawing/2014/main" id="{5D0CCD6B-33EC-4804-A926-9FC677C2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991" y="2586131"/>
            <a:ext cx="2329805" cy="2329805"/>
          </a:xfrm>
          <a:prstGeom prst="rect">
            <a:avLst/>
          </a:prstGeom>
        </p:spPr>
      </p:pic>
      <p:pic>
        <p:nvPicPr>
          <p:cNvPr id="18" name="图片 17">
            <a:extLst>
              <a:ext uri="{FF2B5EF4-FFF2-40B4-BE49-F238E27FC236}">
                <a16:creationId xmlns:a16="http://schemas.microsoft.com/office/drawing/2014/main" id="{2B56D619-004B-4460-BC70-36FD7C54C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87" y="2577445"/>
            <a:ext cx="2338491" cy="2338491"/>
          </a:xfrm>
          <a:prstGeom prst="rect">
            <a:avLst/>
          </a:prstGeom>
        </p:spPr>
      </p:pic>
    </p:spTree>
    <p:extLst>
      <p:ext uri="{BB962C8B-B14F-4D97-AF65-F5344CB8AC3E}">
        <p14:creationId xmlns:p14="http://schemas.microsoft.com/office/powerpoint/2010/main" val="1531391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655</Words>
  <Application>Microsoft Office PowerPoint</Application>
  <PresentationFormat>宽屏</PresentationFormat>
  <Paragraphs>108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PingFang SC</vt:lpstr>
      <vt:lpstr>微软雅黑</vt:lpstr>
      <vt:lpstr>微软雅黑</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zhengsht7@mail2.sysu.edu.cn</cp:lastModifiedBy>
  <cp:revision>81</cp:revision>
  <dcterms:created xsi:type="dcterms:W3CDTF">2015-04-13T12:15:43Z</dcterms:created>
  <dcterms:modified xsi:type="dcterms:W3CDTF">2019-12-25T03:16:03Z</dcterms:modified>
</cp:coreProperties>
</file>