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263" r:id="rId3"/>
    <p:sldId id="258" r:id="rId4"/>
    <p:sldId id="288" r:id="rId5"/>
    <p:sldId id="289" r:id="rId6"/>
    <p:sldId id="291" r:id="rId7"/>
    <p:sldId id="281" r:id="rId8"/>
    <p:sldId id="292" r:id="rId9"/>
    <p:sldId id="293" r:id="rId10"/>
    <p:sldId id="294" r:id="rId11"/>
    <p:sldId id="295" r:id="rId12"/>
    <p:sldId id="296" r:id="rId13"/>
    <p:sldId id="266" r:id="rId14"/>
    <p:sldId id="287" r:id="rId15"/>
    <p:sldId id="259" r:id="rId16"/>
    <p:sldId id="265" r:id="rId17"/>
    <p:sldId id="280" r:id="rId18"/>
    <p:sldId id="278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3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2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464300" y="3637093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调制格式识别的意义</a:t>
            </a:r>
          </a:p>
        </p:txBody>
      </p:sp>
    </p:spTree>
    <p:extLst>
      <p:ext uri="{BB962C8B-B14F-4D97-AF65-F5344CB8AC3E}">
        <p14:creationId xmlns:p14="http://schemas.microsoft.com/office/powerpoint/2010/main" val="67010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146663" y="1194708"/>
                <a:ext cx="295656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使用卷积神经网络（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CNN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）实现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调制格式识别（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MFI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7A16C16-6429-459E-9B8F-A133AEB33485}"/>
              </a:ext>
            </a:extLst>
          </p:cNvPr>
          <p:cNvSpPr/>
          <p:nvPr/>
        </p:nvSpPr>
        <p:spPr>
          <a:xfrm>
            <a:off x="2576082" y="1966538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QPSK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0CCD6B-33EC-4804-A926-9FC677C2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65" y="2577445"/>
            <a:ext cx="2172736" cy="21727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56D619-004B-4460-BC70-36FD7C54C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06" y="2577445"/>
            <a:ext cx="2172736" cy="217273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40AA020-5FB0-4DBF-AA28-10C6DF303D69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380F6D9C-6349-4ADE-BA68-16833B661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BD3CF0-2DCA-4096-9FC7-D218BA8F1D3A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AB75F53-FC67-425E-BCC2-1956FF66AE64}"/>
              </a:ext>
            </a:extLst>
          </p:cNvPr>
          <p:cNvSpPr/>
          <p:nvPr/>
        </p:nvSpPr>
        <p:spPr>
          <a:xfrm>
            <a:off x="4386713" y="4946269"/>
            <a:ext cx="314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QPSK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调制格式有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种载波相位</a:t>
            </a:r>
            <a:r>
              <a:rPr lang="zh-CN" altLang="en-US" dirty="0"/>
              <a:t>信号元素有两种峰值振幅</a:t>
            </a:r>
          </a:p>
        </p:txBody>
      </p:sp>
    </p:spTree>
    <p:extLst>
      <p:ext uri="{BB962C8B-B14F-4D97-AF65-F5344CB8AC3E}">
        <p14:creationId xmlns:p14="http://schemas.microsoft.com/office/powerpoint/2010/main" val="153139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146663" y="1194708"/>
                <a:ext cx="295656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使用卷积神经网络（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CNN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）实现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调制格式识别（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MFI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54200D-98B7-4B5D-B04B-96FD4FB45E90}"/>
              </a:ext>
            </a:extLst>
          </p:cNvPr>
          <p:cNvSpPr/>
          <p:nvPr/>
        </p:nvSpPr>
        <p:spPr>
          <a:xfrm>
            <a:off x="366738" y="20584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验证结果：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DAB161-DC70-4263-9269-99F514A55F1F}"/>
              </a:ext>
            </a:extLst>
          </p:cNvPr>
          <p:cNvSpPr/>
          <p:nvPr/>
        </p:nvSpPr>
        <p:spPr>
          <a:xfrm>
            <a:off x="3320720" y="5380187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heatmap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EFB050E-BE66-4ED8-A7D0-E7993EB2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6" y="2002572"/>
            <a:ext cx="4572784" cy="342958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9044EA-C594-4367-9845-8B569541A4BE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540859D0-BB21-4017-80E2-2B99232C3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9E46875-8CA7-46BF-AC2C-F6CA3AA9360C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B289CD2-8DB7-4B44-BFFC-8B34D53EFF94}"/>
              </a:ext>
            </a:extLst>
          </p:cNvPr>
          <p:cNvSpPr/>
          <p:nvPr/>
        </p:nvSpPr>
        <p:spPr>
          <a:xfrm>
            <a:off x="6944807" y="2563204"/>
            <a:ext cx="4370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ylabel</a:t>
            </a:r>
            <a:r>
              <a:rPr lang="zh-CN" altLang="en-US" sz="2400" dirty="0"/>
              <a:t>：输入的信号的种类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xlabel</a:t>
            </a:r>
            <a:r>
              <a:rPr lang="zh-CN" altLang="en-US" sz="2400" dirty="0"/>
              <a:t>：识别的种类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value</a:t>
            </a:r>
            <a:r>
              <a:rPr lang="zh-CN" altLang="en-US" sz="2400" dirty="0"/>
              <a:t>：对应的个数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6284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1334" name="组合 3"/>
              <p:cNvGrpSpPr>
                <a:grpSpLocks/>
              </p:cNvGrpSpPr>
              <p:nvPr/>
            </p:nvGrpSpPr>
            <p:grpSpPr bwMode="auto">
              <a:xfrm>
                <a:off x="146663" y="1194708"/>
                <a:ext cx="2956560" cy="4838699"/>
                <a:chOff x="304800" y="1466850"/>
                <a:chExt cx="2705100" cy="483869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362442"/>
                  <a:ext cx="2705100" cy="39431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使用卷积神经网络（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CNN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）实现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调制格式识别（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MFI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3E9A85-FA6D-452B-B2CF-06555FADB731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D7C8DBC0-A0D3-4B81-BC53-79460C664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73F6C6-92EA-4712-A3AB-578BA306D271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4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12029" y="235278"/>
            <a:ext cx="8479971" cy="256848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0" y="6621463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74650" y="1200150"/>
            <a:ext cx="176213" cy="119697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AC34C-C434-408F-B6ED-A34254C73D5C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1200151"/>
            <a:ext cx="3586163" cy="1196975"/>
            <a:chOff x="374813" y="962885"/>
            <a:chExt cx="3585970" cy="11979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5556E3-7E99-450C-8DA6-9C742FF68B3A}"/>
                </a:ext>
              </a:extLst>
            </p:cNvPr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3A3A67-1AB9-4F89-A740-3694052342D9}"/>
                </a:ext>
              </a:extLst>
            </p:cNvPr>
            <p:cNvSpPr/>
            <p:nvPr/>
          </p:nvSpPr>
          <p:spPr>
            <a:xfrm>
              <a:off x="600226" y="1114696"/>
              <a:ext cx="3360557" cy="103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计算高阶累积量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支持向量机训练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A2C2403-F0F6-4658-922D-539360555212}"/>
              </a:ext>
            </a:extLst>
          </p:cNvPr>
          <p:cNvSpPr/>
          <p:nvPr/>
        </p:nvSpPr>
        <p:spPr>
          <a:xfrm>
            <a:off x="4010025" y="14382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利用高阶累积量中提取特征参数实现多种常用数字调制信号的识别，我们使用</a:t>
            </a:r>
            <a:r>
              <a:rPr lang="en-US" altLang="zh-CN" dirty="0"/>
              <a:t>SVM</a:t>
            </a:r>
            <a:r>
              <a:rPr lang="zh-CN" altLang="en-US" dirty="0"/>
              <a:t>来决策分界线。</a:t>
            </a:r>
          </a:p>
          <a:p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80BE5A-5D84-4120-8B4D-25D6197AF33B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2F78C3A1-2C18-4946-BA72-01B907D55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70AF292-7438-461E-81FB-C682A7E87B17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28AFE8F-D629-41D0-AA1F-82D9C499E204}"/>
              </a:ext>
            </a:extLst>
          </p:cNvPr>
          <p:cNvSpPr/>
          <p:nvPr/>
        </p:nvSpPr>
        <p:spPr>
          <a:xfrm>
            <a:off x="1199619" y="277828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我们使用以下三个统计数据来识别不同格式的信号：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A97B92-0CA1-479B-8BCB-58EEFA1B53D1}"/>
              </a:ext>
            </a:extLst>
          </p:cNvPr>
          <p:cNvSpPr/>
          <p:nvPr/>
        </p:nvSpPr>
        <p:spPr>
          <a:xfrm>
            <a:off x="6919674" y="4053543"/>
            <a:ext cx="374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6QAM、QPSK和8PSK信号将直接分类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A70AE-A530-475C-B784-5939D3B6B5B1}"/>
                  </a:ext>
                </a:extLst>
              </p:cNvPr>
              <p:cNvSpPr txBox="1"/>
              <p:nvPr/>
            </p:nvSpPr>
            <p:spPr>
              <a:xfrm>
                <a:off x="1955937" y="3508121"/>
                <a:ext cx="4108176" cy="192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=cum(X,X,X,X)=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A70AE-A530-475C-B784-5939D3B6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937" y="3508121"/>
                <a:ext cx="4108176" cy="1925655"/>
              </a:xfrm>
              <a:prstGeom prst="rect">
                <a:avLst/>
              </a:prstGeom>
              <a:blipFill>
                <a:blip r:embed="rId2"/>
                <a:stretch>
                  <a:fillRect l="-297" r="-148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350631" y="6621463"/>
            <a:ext cx="184136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74650" y="1200150"/>
            <a:ext cx="176213" cy="119697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AC34C-C434-408F-B6ED-A34254C73D5C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1200151"/>
            <a:ext cx="3586163" cy="1196975"/>
            <a:chOff x="374813" y="962885"/>
            <a:chExt cx="3585970" cy="11979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5556E3-7E99-450C-8DA6-9C742FF68B3A}"/>
                </a:ext>
              </a:extLst>
            </p:cNvPr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3A3A67-1AB9-4F89-A740-3694052342D9}"/>
                </a:ext>
              </a:extLst>
            </p:cNvPr>
            <p:cNvSpPr/>
            <p:nvPr/>
          </p:nvSpPr>
          <p:spPr>
            <a:xfrm>
              <a:off x="600226" y="1114696"/>
              <a:ext cx="3360557" cy="103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计算高阶累积量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支持向量机训练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ADCDADD-1C0A-4855-8235-8A006E08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29" y="1674389"/>
            <a:ext cx="4421073" cy="39550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E38088-0E69-4ADB-A50E-8248AF6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3237754"/>
            <a:ext cx="2478111" cy="13208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E7B87F-6B6D-41BA-ADD7-0750DEA25090}"/>
              </a:ext>
            </a:extLst>
          </p:cNvPr>
          <p:cNvSpPr/>
          <p:nvPr/>
        </p:nvSpPr>
        <p:spPr>
          <a:xfrm>
            <a:off x="667885" y="26120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实现结果：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96A23A-3B10-4FE4-8CED-6628F19EC511}"/>
              </a:ext>
            </a:extLst>
          </p:cNvPr>
          <p:cNvSpPr/>
          <p:nvPr/>
        </p:nvSpPr>
        <p:spPr>
          <a:xfrm>
            <a:off x="1482454" y="5044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识别正确率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35AF36-8E7F-44A3-89E6-92C05F2D5792}"/>
              </a:ext>
            </a:extLst>
          </p:cNvPr>
          <p:cNvSpPr/>
          <p:nvPr/>
        </p:nvSpPr>
        <p:spPr>
          <a:xfrm>
            <a:off x="6374812" y="576407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SNR</a:t>
            </a:r>
            <a:r>
              <a:rPr lang="zh-CN" altLang="en-US" dirty="0"/>
              <a:t>变化曲线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71E8BB1-AA01-4952-A205-0584A9C76046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2" name="文本框 12">
              <a:extLst>
                <a:ext uri="{FF2B5EF4-FFF2-40B4-BE49-F238E27FC236}">
                  <a16:creationId xmlns:a16="http://schemas.microsoft.com/office/drawing/2014/main" id="{E3BB6DB6-D9AF-442B-8184-B6318C91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1042A53-42AF-4597-89B6-E7DBB050E37D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322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拓展研究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有没有可能将调制格式识别的研究拓展到多径通道？比如最简单的两径通道（假设两路信道无损耗）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84560" y="1940993"/>
            <a:ext cx="574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构造多径径效应鲁棒性较强的特征参数：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高阶累积量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循环平稳特征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阶累积量的特征值公式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两径信道：高阶积累量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62506065-23DD-496D-9150-782B59F05A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7518" y="1328305"/>
            <a:ext cx="5814241" cy="47911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679AC1-7EE4-48D4-B94E-39A24A1D047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</a:t>
            </a:r>
            <a:r>
              <a:rPr lang="zh-CN" altLang="zh-CN" sz="1400" dirty="0"/>
              <a:t>曾创展，贾鑫，刘淑茜</a:t>
            </a:r>
            <a:r>
              <a:rPr lang="en-US" altLang="zh-CN" sz="1400" dirty="0"/>
              <a:t>, </a:t>
            </a:r>
            <a:r>
              <a:rPr lang="zh-CN" altLang="zh-CN" sz="1400" i="1" dirty="0"/>
              <a:t>一种简单多径信道下的调制识别方法</a:t>
            </a:r>
            <a:r>
              <a:rPr lang="en-US" altLang="zh-CN" sz="1400" i="1" dirty="0"/>
              <a:t>.</a:t>
            </a:r>
            <a:r>
              <a:rPr lang="en-US" altLang="zh-CN" sz="1400" dirty="0"/>
              <a:t> </a:t>
            </a:r>
            <a:r>
              <a:rPr lang="zh-CN" altLang="zh-CN" sz="1400" dirty="0"/>
              <a:t>电讯技术</a:t>
            </a:r>
            <a:r>
              <a:rPr lang="en-US" altLang="zh-CN" sz="1400" dirty="0"/>
              <a:t>, 2015. </a:t>
            </a:r>
            <a:r>
              <a:rPr lang="zh-CN" altLang="zh-CN" sz="1400" b="1" dirty="0"/>
              <a:t>第</a:t>
            </a:r>
            <a:r>
              <a:rPr lang="en-US" altLang="zh-CN" sz="1400" b="1" dirty="0"/>
              <a:t>55</a:t>
            </a:r>
            <a:r>
              <a:rPr lang="zh-CN" altLang="zh-CN" sz="1400" b="1" dirty="0"/>
              <a:t>卷</a:t>
            </a:r>
            <a:r>
              <a:rPr lang="en-US" altLang="zh-CN" sz="1400" dirty="0"/>
              <a:t>(</a:t>
            </a:r>
            <a:r>
              <a:rPr lang="zh-CN" altLang="zh-CN" sz="1400" dirty="0"/>
              <a:t>第</a:t>
            </a:r>
            <a:r>
              <a:rPr lang="en-US" altLang="zh-CN" sz="1400" dirty="0"/>
              <a:t>11</a:t>
            </a:r>
            <a:r>
              <a:rPr lang="zh-CN" altLang="zh-CN" sz="1400" dirty="0"/>
              <a:t>期</a:t>
            </a:r>
            <a:r>
              <a:rPr lang="en-US" altLang="zh-CN" sz="1400" dirty="0"/>
              <a:t>): p. 1266-1271.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可否通过星座图识别信号的信噪比？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93987" y="1760000"/>
            <a:ext cx="57499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发散程度与信噪比正相关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计算星座点到理想星座点的距离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79AC1-7EE4-48D4-B94E-39A24A1D047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来源：李敏 </a:t>
            </a:r>
            <a:r>
              <a:rPr lang="en-US" altLang="zh-CN" sz="1400" dirty="0"/>
              <a:t>and </a:t>
            </a:r>
            <a:r>
              <a:rPr lang="zh-CN" altLang="en-US" sz="1400" dirty="0"/>
              <a:t>赵建明</a:t>
            </a:r>
            <a:r>
              <a:rPr lang="en-US" altLang="zh-CN" sz="1400" dirty="0"/>
              <a:t>, </a:t>
            </a:r>
            <a:r>
              <a:rPr lang="zh-CN" altLang="en-US" sz="1400" dirty="0"/>
              <a:t>基于导频星座图的</a:t>
            </a:r>
            <a:r>
              <a:rPr lang="en-US" altLang="zh-CN" sz="1400" dirty="0"/>
              <a:t>OFDM</a:t>
            </a:r>
            <a:r>
              <a:rPr lang="zh-CN" altLang="en-US" sz="1400" dirty="0"/>
              <a:t>系统信噪比估计算法</a:t>
            </a:r>
            <a:r>
              <a:rPr lang="en-US" altLang="zh-CN" sz="1400" dirty="0"/>
              <a:t>. </a:t>
            </a:r>
            <a:r>
              <a:rPr lang="zh-CN" altLang="en-US" sz="1400" dirty="0"/>
              <a:t>物联网技术</a:t>
            </a:r>
            <a:r>
              <a:rPr lang="en-US" altLang="zh-CN" sz="1400" dirty="0"/>
              <a:t>, 2011(5): p. 69-71.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6C0B69-DD50-45E1-A623-7E98DC31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7" y="1760000"/>
            <a:ext cx="3919846" cy="3814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80CD13-059B-45A9-A867-61913CB1C3A0}"/>
                  </a:ext>
                </a:extLst>
              </p:cNvPr>
              <p:cNvSpPr txBox="1"/>
              <p:nvPr/>
            </p:nvSpPr>
            <p:spPr>
              <a:xfrm>
                <a:off x="304800" y="2827680"/>
                <a:ext cx="4504310" cy="1759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=1(∆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80CD13-059B-45A9-A867-61913CB1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27680"/>
                <a:ext cx="4504310" cy="1759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7E970A-E859-4F70-BAA6-673D7D58FD50}"/>
                  </a:ext>
                </a:extLst>
              </p:cNvPr>
              <p:cNvSpPr txBox="1"/>
              <p:nvPr/>
            </p:nvSpPr>
            <p:spPr>
              <a:xfrm>
                <a:off x="304800" y="4622166"/>
                <a:ext cx="5749924" cy="9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为一个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OFDM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符号内的导频总数，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理论值，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为实际值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7E970A-E859-4F70-BAA6-673D7D58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22166"/>
                <a:ext cx="5749924" cy="947182"/>
              </a:xfrm>
              <a:prstGeom prst="rect">
                <a:avLst/>
              </a:prstGeom>
              <a:blipFill>
                <a:blip r:embed="rId4"/>
                <a:stretch>
                  <a:fillRect l="-848" t="-3846" r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93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能否信噪比和调制格式联合识别？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79AC1-7EE4-48D4-B94E-39A24A1D047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来源：张启，王军，陈旭，陈超群，基于 </a:t>
            </a:r>
            <a:r>
              <a:rPr lang="en-US" altLang="zh-CN" sz="1400" dirty="0"/>
              <a:t>SNR </a:t>
            </a:r>
            <a:r>
              <a:rPr lang="zh-CN" altLang="en-US" sz="1400" dirty="0"/>
              <a:t>估计的 </a:t>
            </a:r>
            <a:r>
              <a:rPr lang="en-US" altLang="zh-CN" sz="1400" dirty="0"/>
              <a:t>MQAM </a:t>
            </a:r>
            <a:r>
              <a:rPr lang="zh-CN" altLang="en-US" sz="1400" dirty="0"/>
              <a:t>信号调制识别算法 </a:t>
            </a:r>
            <a:r>
              <a:rPr lang="en-US" altLang="zh-CN" sz="1400" dirty="0"/>
              <a:t>. </a:t>
            </a:r>
            <a:r>
              <a:rPr lang="zh-CN" altLang="en-US" sz="1400" dirty="0"/>
              <a:t>太赫兹科学与电子信息学报</a:t>
            </a:r>
            <a:r>
              <a:rPr lang="en-US" altLang="zh-CN" sz="1400" dirty="0"/>
              <a:t>, 2014: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097089-06CA-49DC-AF4B-6E79A784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23" y="2634084"/>
            <a:ext cx="8799679" cy="30990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20238" y="1354327"/>
            <a:ext cx="5749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求得噪声功率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最小环带信息提取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比较方差与判决门限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7A5A7-0E04-41B9-8CF6-98165921A84D}"/>
              </a:ext>
            </a:extLst>
          </p:cNvPr>
          <p:cNvSpPr txBox="1"/>
          <p:nvPr/>
        </p:nvSpPr>
        <p:spPr>
          <a:xfrm>
            <a:off x="4513061" y="573310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MQAM</a:t>
            </a:r>
            <a:r>
              <a:rPr lang="zh-CN" altLang="en-US" dirty="0"/>
              <a:t>调制格式识别框图</a:t>
            </a:r>
          </a:p>
        </p:txBody>
      </p:sp>
    </p:spTree>
    <p:extLst>
      <p:ext uri="{BB962C8B-B14F-4D97-AF65-F5344CB8AC3E}">
        <p14:creationId xmlns:p14="http://schemas.microsoft.com/office/powerpoint/2010/main" val="127673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能否信噪比和调制格式联合识别？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20238" y="1354327"/>
            <a:ext cx="5749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求得噪声功率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最小环带信息提取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比较方差与判决门限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CF55CD3-8FF9-4371-A866-7683BE9B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4" y="2836291"/>
            <a:ext cx="1566158" cy="14536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9D8813-BEE7-4DF2-8531-4CE39C57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6" y="4453510"/>
            <a:ext cx="1898634" cy="18092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9D9EF8-2F8B-44FA-B5AA-3CB909D0D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012" y="4512063"/>
            <a:ext cx="1898634" cy="17876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70E01D7-4B65-48B7-8C3F-03747D66B1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05" b="4244"/>
          <a:stretch/>
        </p:blipFill>
        <p:spPr>
          <a:xfrm>
            <a:off x="2850438" y="2727368"/>
            <a:ext cx="1685925" cy="16025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6018660-DF67-46E8-82B3-9016635B3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756" y="3179971"/>
            <a:ext cx="5913680" cy="266418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A0FC362-DF40-4E02-9211-68909791FAFE}"/>
              </a:ext>
            </a:extLst>
          </p:cNvPr>
          <p:cNvSpPr txBox="1"/>
          <p:nvPr/>
        </p:nvSpPr>
        <p:spPr>
          <a:xfrm>
            <a:off x="7248307" y="58942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相位噪声使星座图成螺旋状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AFF667-510F-486D-8E73-CCB859B5A37B}"/>
              </a:ext>
            </a:extLst>
          </p:cNvPr>
          <p:cNvSpPr txBox="1"/>
          <p:nvPr/>
        </p:nvSpPr>
        <p:spPr>
          <a:xfrm>
            <a:off x="1203149" y="421935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4QAM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AF8638-3637-4A41-AB03-A5FE0CF06052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来源：网络</a:t>
            </a:r>
          </a:p>
        </p:txBody>
      </p:sp>
    </p:spTree>
    <p:extLst>
      <p:ext uri="{BB962C8B-B14F-4D97-AF65-F5344CB8AC3E}">
        <p14:creationId xmlns:p14="http://schemas.microsoft.com/office/powerpoint/2010/main" val="73201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80344" y="254000"/>
            <a:ext cx="7411656" cy="21560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0862" y="82550"/>
            <a:ext cx="4229481" cy="982458"/>
            <a:chOff x="551544" y="82976"/>
            <a:chExt cx="3540396" cy="980759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9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调制格式识别的意义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907213" y="2155825"/>
            <a:ext cx="1041400" cy="1041400"/>
            <a:chOff x="6907679" y="2155364"/>
            <a:chExt cx="1041578" cy="1041578"/>
          </a:xfrm>
        </p:grpSpPr>
        <p:sp>
          <p:nvSpPr>
            <p:cNvPr id="10" name="任意多边形 9"/>
            <p:cNvSpPr/>
            <p:nvPr/>
          </p:nvSpPr>
          <p:spPr>
            <a:xfrm>
              <a:off x="6907679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416" tIns="208416" rIns="208416" bIns="208416" spcCol="1270" anchor="ctr"/>
            <a:lstStyle/>
            <a:p>
              <a:pPr algn="ctr" defTabSz="1955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400"/>
            </a:p>
          </p:txBody>
        </p:sp>
        <p:sp>
          <p:nvSpPr>
            <p:cNvPr id="7250" name="Freeform 59"/>
            <p:cNvSpPr>
              <a:spLocks noEditPoints="1"/>
            </p:cNvSpPr>
            <p:nvPr/>
          </p:nvSpPr>
          <p:spPr bwMode="auto">
            <a:xfrm>
              <a:off x="7172480" y="2487626"/>
              <a:ext cx="511976" cy="387388"/>
            </a:xfrm>
            <a:custGeom>
              <a:avLst/>
              <a:gdLst>
                <a:gd name="T0" fmla="*/ 361662614 w 111"/>
                <a:gd name="T1" fmla="*/ 42538892 h 84"/>
                <a:gd name="T2" fmla="*/ 616949530 w 111"/>
                <a:gd name="T3" fmla="*/ 85073172 h 84"/>
                <a:gd name="T4" fmla="*/ 425484343 w 111"/>
                <a:gd name="T5" fmla="*/ 1084686400 h 84"/>
                <a:gd name="T6" fmla="*/ 106371086 w 111"/>
                <a:gd name="T7" fmla="*/ 1020882674 h 84"/>
                <a:gd name="T8" fmla="*/ 361662614 w 111"/>
                <a:gd name="T9" fmla="*/ 42538892 h 84"/>
                <a:gd name="T10" fmla="*/ 425484343 w 111"/>
                <a:gd name="T11" fmla="*/ 1446248533 h 84"/>
                <a:gd name="T12" fmla="*/ 361662614 w 111"/>
                <a:gd name="T13" fmla="*/ 1616394877 h 84"/>
                <a:gd name="T14" fmla="*/ 2147483646 w 111"/>
                <a:gd name="T15" fmla="*/ 1616394877 h 84"/>
                <a:gd name="T16" fmla="*/ 2147483646 w 111"/>
                <a:gd name="T17" fmla="*/ 1616394877 h 84"/>
                <a:gd name="T18" fmla="*/ 2147483646 w 111"/>
                <a:gd name="T19" fmla="*/ 1531321705 h 84"/>
                <a:gd name="T20" fmla="*/ 2147483646 w 111"/>
                <a:gd name="T21" fmla="*/ 574247369 h 84"/>
                <a:gd name="T22" fmla="*/ 2147483646 w 111"/>
                <a:gd name="T23" fmla="*/ 552977923 h 84"/>
                <a:gd name="T24" fmla="*/ 2147483646 w 111"/>
                <a:gd name="T25" fmla="*/ 510439031 h 84"/>
                <a:gd name="T26" fmla="*/ 2042323000 w 111"/>
                <a:gd name="T27" fmla="*/ 233950070 h 84"/>
                <a:gd name="T28" fmla="*/ 2021050628 w 111"/>
                <a:gd name="T29" fmla="*/ 212685236 h 84"/>
                <a:gd name="T30" fmla="*/ 1978501271 w 111"/>
                <a:gd name="T31" fmla="*/ 212685236 h 84"/>
                <a:gd name="T32" fmla="*/ 702048243 w 111"/>
                <a:gd name="T33" fmla="*/ 212685236 h 84"/>
                <a:gd name="T34" fmla="*/ 702048243 w 111"/>
                <a:gd name="T35" fmla="*/ 361562133 h 84"/>
                <a:gd name="T36" fmla="*/ 1893402558 w 111"/>
                <a:gd name="T37" fmla="*/ 361562133 h 84"/>
                <a:gd name="T38" fmla="*/ 1872130186 w 111"/>
                <a:gd name="T39" fmla="*/ 616781649 h 84"/>
                <a:gd name="T40" fmla="*/ 1872130186 w 111"/>
                <a:gd name="T41" fmla="*/ 659320541 h 84"/>
                <a:gd name="T42" fmla="*/ 1914679542 w 111"/>
                <a:gd name="T43" fmla="*/ 659320541 h 84"/>
                <a:gd name="T44" fmla="*/ 2147483646 w 111"/>
                <a:gd name="T45" fmla="*/ 659320541 h 84"/>
                <a:gd name="T46" fmla="*/ 2147483646 w 111"/>
                <a:gd name="T47" fmla="*/ 1446248533 h 84"/>
                <a:gd name="T48" fmla="*/ 425484343 w 111"/>
                <a:gd name="T49" fmla="*/ 1446248533 h 84"/>
                <a:gd name="T50" fmla="*/ 2147483646 w 111"/>
                <a:gd name="T51" fmla="*/ 574247369 h 84"/>
                <a:gd name="T52" fmla="*/ 1957224287 w 111"/>
                <a:gd name="T53" fmla="*/ 574247369 h 84"/>
                <a:gd name="T54" fmla="*/ 1978501271 w 111"/>
                <a:gd name="T55" fmla="*/ 404096413 h 84"/>
                <a:gd name="T56" fmla="*/ 2147483646 w 111"/>
                <a:gd name="T57" fmla="*/ 574247369 h 84"/>
                <a:gd name="T58" fmla="*/ 723320615 w 111"/>
                <a:gd name="T59" fmla="*/ 957074336 h 84"/>
                <a:gd name="T60" fmla="*/ 1680660387 w 111"/>
                <a:gd name="T61" fmla="*/ 957074336 h 84"/>
                <a:gd name="T62" fmla="*/ 1680660387 w 111"/>
                <a:gd name="T63" fmla="*/ 1020882674 h 84"/>
                <a:gd name="T64" fmla="*/ 723320615 w 111"/>
                <a:gd name="T65" fmla="*/ 1020882674 h 84"/>
                <a:gd name="T66" fmla="*/ 723320615 w 111"/>
                <a:gd name="T67" fmla="*/ 957074336 h 84"/>
                <a:gd name="T68" fmla="*/ 723320615 w 111"/>
                <a:gd name="T69" fmla="*/ 723124267 h 84"/>
                <a:gd name="T70" fmla="*/ 1595566285 w 111"/>
                <a:gd name="T71" fmla="*/ 723124267 h 84"/>
                <a:gd name="T72" fmla="*/ 1595566285 w 111"/>
                <a:gd name="T73" fmla="*/ 786927993 h 84"/>
                <a:gd name="T74" fmla="*/ 723320615 w 111"/>
                <a:gd name="T75" fmla="*/ 786927993 h 84"/>
                <a:gd name="T76" fmla="*/ 723320615 w 111"/>
                <a:gd name="T77" fmla="*/ 723124267 h 84"/>
                <a:gd name="T78" fmla="*/ 723320615 w 111"/>
                <a:gd name="T79" fmla="*/ 489174197 h 84"/>
                <a:gd name="T80" fmla="*/ 1595566285 w 111"/>
                <a:gd name="T81" fmla="*/ 489174197 h 84"/>
                <a:gd name="T82" fmla="*/ 1595566285 w 111"/>
                <a:gd name="T83" fmla="*/ 552977923 h 84"/>
                <a:gd name="T84" fmla="*/ 723320615 w 111"/>
                <a:gd name="T85" fmla="*/ 552977923 h 84"/>
                <a:gd name="T86" fmla="*/ 723320615 w 111"/>
                <a:gd name="T87" fmla="*/ 489174197 h 84"/>
                <a:gd name="T88" fmla="*/ 85098714 w 111"/>
                <a:gd name="T89" fmla="*/ 1488782813 h 84"/>
                <a:gd name="T90" fmla="*/ 212742171 w 111"/>
                <a:gd name="T91" fmla="*/ 1531321705 h 84"/>
                <a:gd name="T92" fmla="*/ 212742171 w 111"/>
                <a:gd name="T93" fmla="*/ 1680198603 h 84"/>
                <a:gd name="T94" fmla="*/ 106371086 w 111"/>
                <a:gd name="T95" fmla="*/ 1786541221 h 84"/>
                <a:gd name="T96" fmla="*/ 42549357 w 111"/>
                <a:gd name="T97" fmla="*/ 1765271775 h 84"/>
                <a:gd name="T98" fmla="*/ 0 w 111"/>
                <a:gd name="T99" fmla="*/ 1616394877 h 84"/>
                <a:gd name="T100" fmla="*/ 85098714 w 111"/>
                <a:gd name="T101" fmla="*/ 1488782813 h 84"/>
                <a:gd name="T102" fmla="*/ 85098714 w 111"/>
                <a:gd name="T103" fmla="*/ 1084686400 h 84"/>
                <a:gd name="T104" fmla="*/ 42549357 w 111"/>
                <a:gd name="T105" fmla="*/ 1446248533 h 84"/>
                <a:gd name="T106" fmla="*/ 276563900 w 111"/>
                <a:gd name="T107" fmla="*/ 1510052259 h 84"/>
                <a:gd name="T108" fmla="*/ 382934986 w 111"/>
                <a:gd name="T109" fmla="*/ 1148490126 h 84"/>
                <a:gd name="T110" fmla="*/ 85098714 w 111"/>
                <a:gd name="T111" fmla="*/ 1084686400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198938" y="2155825"/>
            <a:ext cx="1041400" cy="1041400"/>
            <a:chOff x="4199225" y="2155364"/>
            <a:chExt cx="1041578" cy="1041578"/>
          </a:xfrm>
        </p:grpSpPr>
        <p:sp>
          <p:nvSpPr>
            <p:cNvPr id="22" name="任意多边形 21"/>
            <p:cNvSpPr/>
            <p:nvPr/>
          </p:nvSpPr>
          <p:spPr>
            <a:xfrm>
              <a:off x="4199225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8" name="Freeform 74"/>
            <p:cNvSpPr>
              <a:spLocks noEditPoints="1"/>
            </p:cNvSpPr>
            <p:nvPr/>
          </p:nvSpPr>
          <p:spPr bwMode="auto">
            <a:xfrm>
              <a:off x="4492253" y="2527232"/>
              <a:ext cx="455523" cy="297842"/>
            </a:xfrm>
            <a:custGeom>
              <a:avLst/>
              <a:gdLst>
                <a:gd name="T0" fmla="*/ 381084100 w 99"/>
                <a:gd name="T1" fmla="*/ 1217793459 h 65"/>
                <a:gd name="T2" fmla="*/ 1122086585 w 99"/>
                <a:gd name="T3" fmla="*/ 1364767030 h 65"/>
                <a:gd name="T4" fmla="*/ 1841914152 w 99"/>
                <a:gd name="T5" fmla="*/ 1196797889 h 65"/>
                <a:gd name="T6" fmla="*/ 1841914152 w 99"/>
                <a:gd name="T7" fmla="*/ 482916437 h 65"/>
                <a:gd name="T8" fmla="*/ 1122086585 w 99"/>
                <a:gd name="T9" fmla="*/ 587898868 h 65"/>
                <a:gd name="T10" fmla="*/ 381084100 w 99"/>
                <a:gd name="T11" fmla="*/ 482916437 h 65"/>
                <a:gd name="T12" fmla="*/ 381084100 w 99"/>
                <a:gd name="T13" fmla="*/ 1217793459 h 65"/>
                <a:gd name="T14" fmla="*/ 2095971753 w 99"/>
                <a:gd name="T15" fmla="*/ 167969141 h 65"/>
                <a:gd name="T16" fmla="*/ 2095971753 w 99"/>
                <a:gd name="T17" fmla="*/ 356938435 h 65"/>
                <a:gd name="T18" fmla="*/ 1122086585 w 99"/>
                <a:gd name="T19" fmla="*/ 503912007 h 65"/>
                <a:gd name="T20" fmla="*/ 148201417 w 99"/>
                <a:gd name="T21" fmla="*/ 356938435 h 65"/>
                <a:gd name="T22" fmla="*/ 148201417 w 99"/>
                <a:gd name="T23" fmla="*/ 713876870 h 65"/>
                <a:gd name="T24" fmla="*/ 190542050 w 99"/>
                <a:gd name="T25" fmla="*/ 776868162 h 65"/>
                <a:gd name="T26" fmla="*/ 105856183 w 99"/>
                <a:gd name="T27" fmla="*/ 860855024 h 65"/>
                <a:gd name="T28" fmla="*/ 42340633 w 99"/>
                <a:gd name="T29" fmla="*/ 776868162 h 65"/>
                <a:gd name="T30" fmla="*/ 84685867 w 99"/>
                <a:gd name="T31" fmla="*/ 713876870 h 65"/>
                <a:gd name="T32" fmla="*/ 84685867 w 99"/>
                <a:gd name="T33" fmla="*/ 167969141 h 65"/>
                <a:gd name="T34" fmla="*/ 1122086585 w 99"/>
                <a:gd name="T35" fmla="*/ 0 h 65"/>
                <a:gd name="T36" fmla="*/ 2095971753 w 99"/>
                <a:gd name="T37" fmla="*/ 167969141 h 65"/>
                <a:gd name="T38" fmla="*/ 169371734 w 99"/>
                <a:gd name="T39" fmla="*/ 881850594 h 65"/>
                <a:gd name="T40" fmla="*/ 63515550 w 99"/>
                <a:gd name="T41" fmla="*/ 881850594 h 65"/>
                <a:gd name="T42" fmla="*/ 0 w 99"/>
                <a:gd name="T43" fmla="*/ 1217793459 h 65"/>
                <a:gd name="T44" fmla="*/ 42340633 w 99"/>
                <a:gd name="T45" fmla="*/ 1217793459 h 65"/>
                <a:gd name="T46" fmla="*/ 63515550 w 99"/>
                <a:gd name="T47" fmla="*/ 1175797737 h 65"/>
                <a:gd name="T48" fmla="*/ 63515550 w 99"/>
                <a:gd name="T49" fmla="*/ 1217793459 h 65"/>
                <a:gd name="T50" fmla="*/ 127026500 w 99"/>
                <a:gd name="T51" fmla="*/ 1238789029 h 65"/>
                <a:gd name="T52" fmla="*/ 148201417 w 99"/>
                <a:gd name="T53" fmla="*/ 1196797889 h 65"/>
                <a:gd name="T54" fmla="*/ 148201417 w 99"/>
                <a:gd name="T55" fmla="*/ 1238789029 h 65"/>
                <a:gd name="T56" fmla="*/ 169371734 w 99"/>
                <a:gd name="T57" fmla="*/ 1238789029 h 65"/>
                <a:gd name="T58" fmla="*/ 169371734 w 99"/>
                <a:gd name="T59" fmla="*/ 1070815305 h 65"/>
                <a:gd name="T60" fmla="*/ 190542050 w 99"/>
                <a:gd name="T61" fmla="*/ 1217793459 h 65"/>
                <a:gd name="T62" fmla="*/ 232887284 w 99"/>
                <a:gd name="T63" fmla="*/ 1217793459 h 65"/>
                <a:gd name="T64" fmla="*/ 169371734 w 99"/>
                <a:gd name="T65" fmla="*/ 88185059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907213" y="3719513"/>
            <a:ext cx="1041400" cy="1041400"/>
            <a:chOff x="6907679" y="3719090"/>
            <a:chExt cx="1041578" cy="1041578"/>
          </a:xfrm>
        </p:grpSpPr>
        <p:sp>
          <p:nvSpPr>
            <p:cNvPr id="12" name="任意多边形 11"/>
            <p:cNvSpPr/>
            <p:nvPr/>
          </p:nvSpPr>
          <p:spPr>
            <a:xfrm>
              <a:off x="6907679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58576" y="4016003"/>
              <a:ext cx="339783" cy="44775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198938" y="3719513"/>
            <a:ext cx="1041400" cy="1041400"/>
            <a:chOff x="4199225" y="3719090"/>
            <a:chExt cx="1041578" cy="1041578"/>
          </a:xfrm>
        </p:grpSpPr>
        <p:sp>
          <p:nvSpPr>
            <p:cNvPr id="18" name="任意多边形 17"/>
            <p:cNvSpPr/>
            <p:nvPr/>
          </p:nvSpPr>
          <p:spPr>
            <a:xfrm>
              <a:off x="4199225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4504077" y="3989011"/>
              <a:ext cx="431874" cy="457278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553075" y="4500563"/>
            <a:ext cx="1041400" cy="1041400"/>
            <a:chOff x="5553452" y="4500954"/>
            <a:chExt cx="1041578" cy="1041578"/>
          </a:xfrm>
        </p:grpSpPr>
        <p:sp>
          <p:nvSpPr>
            <p:cNvPr id="14" name="任意多边形 13"/>
            <p:cNvSpPr/>
            <p:nvPr/>
          </p:nvSpPr>
          <p:spPr>
            <a:xfrm>
              <a:off x="5553452" y="450095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2" name="Freeform 306"/>
            <p:cNvSpPr>
              <a:spLocks noEditPoints="1"/>
            </p:cNvSpPr>
            <p:nvPr/>
          </p:nvSpPr>
          <p:spPr bwMode="auto">
            <a:xfrm>
              <a:off x="5845528" y="4819420"/>
              <a:ext cx="457426" cy="455348"/>
            </a:xfrm>
            <a:custGeom>
              <a:avLst/>
              <a:gdLst>
                <a:gd name="T0" fmla="*/ 1280922173 w 99"/>
                <a:gd name="T1" fmla="*/ 190395257 h 99"/>
                <a:gd name="T2" fmla="*/ 1729245858 w 99"/>
                <a:gd name="T3" fmla="*/ 211552841 h 99"/>
                <a:gd name="T4" fmla="*/ 1686548144 w 99"/>
                <a:gd name="T5" fmla="*/ 423101083 h 99"/>
                <a:gd name="T6" fmla="*/ 2049476401 w 99"/>
                <a:gd name="T7" fmla="*/ 655811507 h 99"/>
                <a:gd name="T8" fmla="*/ 1921383260 w 99"/>
                <a:gd name="T9" fmla="*/ 803896196 h 99"/>
                <a:gd name="T10" fmla="*/ 2113520661 w 99"/>
                <a:gd name="T11" fmla="*/ 1205844295 h 99"/>
                <a:gd name="T12" fmla="*/ 1921383260 w 99"/>
                <a:gd name="T13" fmla="*/ 1269307847 h 99"/>
                <a:gd name="T14" fmla="*/ 1900032092 w 99"/>
                <a:gd name="T15" fmla="*/ 1713566513 h 99"/>
                <a:gd name="T16" fmla="*/ 1707894691 w 99"/>
                <a:gd name="T17" fmla="*/ 1671260545 h 99"/>
                <a:gd name="T18" fmla="*/ 1451713028 w 99"/>
                <a:gd name="T19" fmla="*/ 2052051059 h 99"/>
                <a:gd name="T20" fmla="*/ 1302268720 w 99"/>
                <a:gd name="T21" fmla="*/ 1903966370 h 99"/>
                <a:gd name="T22" fmla="*/ 896647369 w 99"/>
                <a:gd name="T23" fmla="*/ 2094361627 h 99"/>
                <a:gd name="T24" fmla="*/ 832598488 w 99"/>
                <a:gd name="T25" fmla="*/ 1925119355 h 99"/>
                <a:gd name="T26" fmla="*/ 384274804 w 99"/>
                <a:gd name="T27" fmla="*/ 1882808786 h 99"/>
                <a:gd name="T28" fmla="*/ 426972518 w 99"/>
                <a:gd name="T29" fmla="*/ 1692413529 h 99"/>
                <a:gd name="T30" fmla="*/ 64044260 w 99"/>
                <a:gd name="T31" fmla="*/ 1438550120 h 99"/>
                <a:gd name="T32" fmla="*/ 192137402 w 99"/>
                <a:gd name="T33" fmla="*/ 1290465431 h 99"/>
                <a:gd name="T34" fmla="*/ 0 w 99"/>
                <a:gd name="T35" fmla="*/ 888517333 h 99"/>
                <a:gd name="T36" fmla="*/ 192137402 w 99"/>
                <a:gd name="T37" fmla="*/ 825053780 h 99"/>
                <a:gd name="T38" fmla="*/ 213488569 w 99"/>
                <a:gd name="T39" fmla="*/ 380795114 h 99"/>
                <a:gd name="T40" fmla="*/ 405625971 w 99"/>
                <a:gd name="T41" fmla="*/ 423101083 h 99"/>
                <a:gd name="T42" fmla="*/ 661807633 w 99"/>
                <a:gd name="T43" fmla="*/ 63463553 h 99"/>
                <a:gd name="T44" fmla="*/ 811251942 w 99"/>
                <a:gd name="T45" fmla="*/ 190395257 h 99"/>
                <a:gd name="T46" fmla="*/ 1216873292 w 99"/>
                <a:gd name="T47" fmla="*/ 0 h 99"/>
                <a:gd name="T48" fmla="*/ 768554228 w 99"/>
                <a:gd name="T49" fmla="*/ 1227001878 h 99"/>
                <a:gd name="T50" fmla="*/ 960691630 w 99"/>
                <a:gd name="T51" fmla="*/ 994291454 h 99"/>
                <a:gd name="T52" fmla="*/ 1238224459 w 99"/>
                <a:gd name="T53" fmla="*/ 1163533726 h 99"/>
                <a:gd name="T54" fmla="*/ 1366317601 w 99"/>
                <a:gd name="T55" fmla="*/ 1184691310 h 99"/>
                <a:gd name="T56" fmla="*/ 1152829032 w 99"/>
                <a:gd name="T57" fmla="*/ 1142380742 h 99"/>
                <a:gd name="T58" fmla="*/ 1238224459 w 99"/>
                <a:gd name="T59" fmla="*/ 1459707704 h 99"/>
                <a:gd name="T60" fmla="*/ 1515757289 w 99"/>
                <a:gd name="T61" fmla="*/ 1502018272 h 99"/>
                <a:gd name="T62" fmla="*/ 1515757289 w 99"/>
                <a:gd name="T63" fmla="*/ 592343355 h 99"/>
                <a:gd name="T64" fmla="*/ 597763373 w 99"/>
                <a:gd name="T65" fmla="*/ 592343355 h 99"/>
                <a:gd name="T66" fmla="*/ 597763373 w 99"/>
                <a:gd name="T67" fmla="*/ 1502018272 h 99"/>
                <a:gd name="T68" fmla="*/ 1174180199 w 99"/>
                <a:gd name="T69" fmla="*/ 1671260545 h 99"/>
                <a:gd name="T70" fmla="*/ 1024735890 w 99"/>
                <a:gd name="T71" fmla="*/ 1396239552 h 99"/>
                <a:gd name="T72" fmla="*/ 747203061 w 99"/>
                <a:gd name="T73" fmla="*/ 1586639408 h 99"/>
                <a:gd name="T74" fmla="*/ 896647369 w 99"/>
                <a:gd name="T75" fmla="*/ 1502018272 h 99"/>
                <a:gd name="T76" fmla="*/ 960691630 w 99"/>
                <a:gd name="T77" fmla="*/ 1100070174 h 99"/>
                <a:gd name="T78" fmla="*/ 811251942 w 99"/>
                <a:gd name="T79" fmla="*/ 1248154863 h 99"/>
                <a:gd name="T80" fmla="*/ 1088784771 w 99"/>
                <a:gd name="T81" fmla="*/ 782743212 h 99"/>
                <a:gd name="T82" fmla="*/ 1088784771 w 99"/>
                <a:gd name="T83" fmla="*/ 973138469 h 99"/>
                <a:gd name="T84" fmla="*/ 1088784771 w 99"/>
                <a:gd name="T85" fmla="*/ 782743212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610100" y="2152650"/>
            <a:ext cx="2914650" cy="2640013"/>
            <a:chOff x="4609333" y="2151997"/>
            <a:chExt cx="2915626" cy="2641183"/>
          </a:xfrm>
        </p:grpSpPr>
        <p:cxnSp>
          <p:nvCxnSpPr>
            <p:cNvPr id="26" name="直接箭头连接符 25"/>
            <p:cNvCxnSpPr/>
            <p:nvPr/>
          </p:nvCxnSpPr>
          <p:spPr>
            <a:xfrm rot="4020000" flipV="1">
              <a:off x="6591975" y="2200448"/>
              <a:ext cx="289053" cy="192151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4020000" flipH="1">
              <a:off x="5275496" y="4552578"/>
              <a:ext cx="289053" cy="192152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619781" y="4531126"/>
              <a:ext cx="287434" cy="192173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7560000" flipH="1">
              <a:off x="4561676" y="3347925"/>
              <a:ext cx="289053" cy="19374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4160000" flipH="1" flipV="1">
              <a:off x="7284357" y="3355071"/>
              <a:ext cx="287465" cy="193740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266778" y="2199643"/>
              <a:ext cx="289022" cy="193761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553075" y="1373188"/>
            <a:ext cx="1041400" cy="1041400"/>
            <a:chOff x="5553452" y="1373500"/>
            <a:chExt cx="1041578" cy="1041578"/>
          </a:xfrm>
        </p:grpSpPr>
        <p:sp>
          <p:nvSpPr>
            <p:cNvPr id="8" name="任意多边形 7"/>
            <p:cNvSpPr/>
            <p:nvPr/>
          </p:nvSpPr>
          <p:spPr>
            <a:xfrm>
              <a:off x="5553452" y="137350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5913877" y="1649772"/>
              <a:ext cx="320730" cy="509674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224463" y="2457450"/>
            <a:ext cx="1687512" cy="1954213"/>
            <a:chOff x="5225107" y="2457523"/>
            <a:chExt cx="1687472" cy="1954095"/>
          </a:xfrm>
        </p:grpSpPr>
        <p:sp>
          <p:nvSpPr>
            <p:cNvPr id="50" name="等腰三角形 49"/>
            <p:cNvSpPr/>
            <p:nvPr/>
          </p:nvSpPr>
          <p:spPr>
            <a:xfrm>
              <a:off x="5266381" y="2457523"/>
              <a:ext cx="1614449" cy="406375"/>
            </a:xfrm>
            <a:prstGeom prst="triangl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25107" y="2911521"/>
              <a:ext cx="765157" cy="1500097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flipH="1">
              <a:off x="6074399" y="2903584"/>
              <a:ext cx="838180" cy="1508034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5459413" y="3046413"/>
            <a:ext cx="1169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8097439" y="4278871"/>
            <a:ext cx="3677480" cy="825500"/>
            <a:chOff x="7713778" y="1316467"/>
            <a:chExt cx="3677188" cy="825393"/>
          </a:xfrm>
        </p:grpSpPr>
        <p:sp>
          <p:nvSpPr>
            <p:cNvPr id="59" name="文本框 58"/>
            <p:cNvSpPr txBox="1"/>
            <p:nvPr/>
          </p:nvSpPr>
          <p:spPr bwMode="auto">
            <a:xfrm>
              <a:off x="8965458" y="1511532"/>
              <a:ext cx="2425508" cy="461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软件无线电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13778" y="1427578"/>
              <a:ext cx="1500069" cy="6460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8097439" y="2148377"/>
            <a:ext cx="3664452" cy="825501"/>
            <a:chOff x="7713778" y="1316468"/>
            <a:chExt cx="3664161" cy="825393"/>
          </a:xfrm>
        </p:grpSpPr>
        <p:sp>
          <p:nvSpPr>
            <p:cNvPr id="99" name="文本框 98"/>
            <p:cNvSpPr txBox="1"/>
            <p:nvPr/>
          </p:nvSpPr>
          <p:spPr bwMode="auto">
            <a:xfrm>
              <a:off x="8952431" y="1464718"/>
              <a:ext cx="2425508" cy="461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通信情报</a:t>
              </a:r>
            </a:p>
          </p:txBody>
        </p:sp>
        <p:sp>
          <p:nvSpPr>
            <p:cNvPr id="7219" name="文本框 96"/>
            <p:cNvSpPr txBox="1">
              <a:spLocks noChangeArrowheads="1"/>
            </p:cNvSpPr>
            <p:nvPr/>
          </p:nvSpPr>
          <p:spPr bwMode="auto"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>
            <a:grpSpLocks/>
          </p:cNvGrpSpPr>
          <p:nvPr/>
        </p:nvGrpSpPr>
        <p:grpSpPr bwMode="auto">
          <a:xfrm>
            <a:off x="666015" y="2240268"/>
            <a:ext cx="3629818" cy="825500"/>
            <a:chOff x="939094" y="1555330"/>
            <a:chExt cx="3630321" cy="825470"/>
          </a:xfrm>
        </p:grpSpPr>
        <p:sp>
          <p:nvSpPr>
            <p:cNvPr id="89" name="文本框 88"/>
            <p:cNvSpPr txBox="1"/>
            <p:nvPr/>
          </p:nvSpPr>
          <p:spPr bwMode="auto">
            <a:xfrm>
              <a:off x="939094" y="1729644"/>
              <a:ext cx="2426036" cy="461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电子侦察</a:t>
              </a:r>
            </a:p>
          </p:txBody>
        </p:sp>
        <p:grpSp>
          <p:nvGrpSpPr>
            <p:cNvPr id="7206" name="组合 110"/>
            <p:cNvGrpSpPr>
              <a:grpSpLocks/>
            </p:cNvGrpSpPr>
            <p:nvPr/>
          </p:nvGrpSpPr>
          <p:grpSpPr bwMode="auto">
            <a:xfrm>
              <a:off x="3069992" y="1555330"/>
              <a:ext cx="1499423" cy="825470"/>
              <a:chOff x="3011936" y="1294073"/>
              <a:chExt cx="1499423" cy="825470"/>
            </a:xfrm>
          </p:grpSpPr>
          <p:sp>
            <p:nvSpPr>
              <p:cNvPr id="7207" name="文本框 87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747093" y="4299468"/>
            <a:ext cx="3639569" cy="825232"/>
            <a:chOff x="929341" y="1556048"/>
            <a:chExt cx="3640074" cy="825201"/>
          </a:xfrm>
        </p:grpSpPr>
        <p:sp>
          <p:nvSpPr>
            <p:cNvPr id="126" name="文本框 125"/>
            <p:cNvSpPr txBox="1"/>
            <p:nvPr/>
          </p:nvSpPr>
          <p:spPr bwMode="auto">
            <a:xfrm>
              <a:off x="929341" y="1764287"/>
              <a:ext cx="2426036" cy="4619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电子对抗</a:t>
              </a:r>
            </a:p>
          </p:txBody>
        </p:sp>
        <p:grpSp>
          <p:nvGrpSpPr>
            <p:cNvPr id="7192" name="组合 122"/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349148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8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20" grpId="0"/>
      <p:bldP spid="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能否信噪比和调制格式联合识别？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20238" y="1354327"/>
            <a:ext cx="112880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对于信噪比变化很大、不稳定的信号：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小波变换提取特征值→多个分类器分别在各个微小信噪比范围内进行识别→组合算法综合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1C8E25-1E1F-43AD-BFEC-4F925ACA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60" y="2553268"/>
            <a:ext cx="8355023" cy="360720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2C4F1E9-410B-4722-A214-A8C868CEB4D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来源：吕铁军等，分形和测度理论的信号调制识别</a:t>
            </a:r>
            <a:r>
              <a:rPr lang="en-US" altLang="zh-CN" sz="1400" dirty="0"/>
              <a:t>. </a:t>
            </a:r>
            <a:r>
              <a:rPr lang="zh-CN" altLang="en-US" sz="1400" dirty="0"/>
              <a:t>电波科学学报</a:t>
            </a:r>
            <a:r>
              <a:rPr lang="en-US" altLang="zh-CN" sz="1400" dirty="0"/>
              <a:t>, 2001</a:t>
            </a:r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051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信噪比和调制格式联合识别，除了高斯白噪声信道条件下，可否也加入两径信道的模型呢？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C4F1E9-410B-4722-A214-A8C868CEB4D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来源：薛伟，钱平，多径信道下数字信号调制识别的研究</a:t>
            </a:r>
            <a:r>
              <a:rPr lang="en-US" altLang="zh-CN" sz="1400" dirty="0"/>
              <a:t>.</a:t>
            </a:r>
            <a:r>
              <a:rPr lang="zh-CN" altLang="en-US" sz="1400" dirty="0"/>
              <a:t>计算机与数字工程，</a:t>
            </a:r>
            <a:r>
              <a:rPr lang="en-US" altLang="zh-CN" sz="1400" dirty="0"/>
              <a:t>Vol.40 No.10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82E008-E280-402B-8F0B-BA228AD7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" y="4206962"/>
            <a:ext cx="5966316" cy="1770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134786-B514-4B84-A53E-ABE774CEBFE0}"/>
                  </a:ext>
                </a:extLst>
              </p:cNvPr>
              <p:cNvSpPr txBox="1"/>
              <p:nvPr/>
            </p:nvSpPr>
            <p:spPr>
              <a:xfrm>
                <a:off x="120241" y="1679905"/>
                <a:ext cx="11288068" cy="272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信道阶数估计：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取适当的平滑窗口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计算接收信号协方差矩阵特征值分解得到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取得最大值时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对应的值→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信道阶数的估计值为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盲辨识：正交关系最小二乘意义下求信道系数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盲均衡：线性反卷积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134786-B514-4B84-A53E-ABE774CE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1" y="1679905"/>
                <a:ext cx="11288068" cy="2724144"/>
              </a:xfrm>
              <a:prstGeom prst="rect">
                <a:avLst/>
              </a:prstGeom>
              <a:blipFill>
                <a:blip r:embed="rId3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A0EB007-9111-4C02-ACD5-FF33AB35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52" y="3290403"/>
            <a:ext cx="4586878" cy="2616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6701C-DFB3-452F-905F-4711FAD3EEDB}"/>
                  </a:ext>
                </a:extLst>
              </p:cNvPr>
              <p:cNvSpPr txBox="1"/>
              <p:nvPr/>
            </p:nvSpPr>
            <p:spPr>
              <a:xfrm>
                <a:off x="7569164" y="1907332"/>
                <a:ext cx="3908442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6701C-DFB3-452F-905F-4711FAD3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164" y="1907332"/>
                <a:ext cx="3908442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9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0" y="851252"/>
            <a:ext cx="13245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有没有其他可能空间或者变换，可以提取出抗噪声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串扰性能更好</a:t>
            </a:r>
          </a:p>
          <a:p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的识别特征？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084B5F-F723-42D6-94A0-E75BF16C1863}"/>
                  </a:ext>
                </a:extLst>
              </p:cNvPr>
              <p:cNvSpPr txBox="1"/>
              <p:nvPr/>
            </p:nvSpPr>
            <p:spPr>
              <a:xfrm>
                <a:off x="120237" y="1750417"/>
                <a:ext cx="11288068" cy="231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盒维数 ：设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𝑅𝑛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中任一非空有界子集，令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 示中心为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，最大直径为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且能覆盖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的集合的最小数目，则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的盒维数定义为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分形信息维数：设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是集合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的一个有限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ε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格形覆盖，并设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表示分形集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的元素落 在集合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中的概率，令信息熵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𝑃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如果信息熵满足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lg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𝜀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则称𝐷𝐼为集合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的信息维数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084B5F-F723-42D6-94A0-E75BF16C1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7" y="1750417"/>
                <a:ext cx="11288068" cy="2315121"/>
              </a:xfrm>
              <a:prstGeom prst="rect">
                <a:avLst/>
              </a:prstGeom>
              <a:blipFill>
                <a:blip r:embed="rId3"/>
                <a:stretch>
                  <a:fillRect l="-486" t="-1316" r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C4F1E9-410B-4722-A214-A8C868CEB4D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来源：刘文涛等，基于分形维数的数字调制信号识别</a:t>
            </a:r>
            <a:r>
              <a:rPr lang="en-US" altLang="zh-CN" sz="1400" dirty="0"/>
              <a:t>. </a:t>
            </a:r>
            <a:r>
              <a:rPr lang="zh-CN" altLang="en-US" sz="1400" dirty="0"/>
              <a:t>火力与指挥控制</a:t>
            </a:r>
            <a:r>
              <a:rPr lang="en-US" altLang="zh-CN" sz="1400" dirty="0"/>
              <a:t>, 2014</a:t>
            </a:r>
            <a:r>
              <a:rPr lang="zh-CN" altLang="en-US" sz="1400" dirty="0"/>
              <a:t>（</a:t>
            </a:r>
            <a:r>
              <a:rPr lang="en-US" altLang="zh-CN" sz="1400" dirty="0"/>
              <a:t>10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2A4F30-1500-4FEC-827E-B54A7686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07" y="3565003"/>
            <a:ext cx="4987030" cy="2690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527969-DE5C-4F09-AB4C-40570D508EB4}"/>
              </a:ext>
            </a:extLst>
          </p:cNvPr>
          <p:cNvSpPr txBox="1"/>
          <p:nvPr/>
        </p:nvSpPr>
        <p:spPr>
          <a:xfrm>
            <a:off x="130505" y="4102811"/>
            <a:ext cx="6053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信号的信息维数基本不受载频的影响，而盒维数随着载频的增大而增大。 而码元速率对信号盒维数的影响较小，而对信息维数的影响较大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825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3"/>
            <a:ext cx="1752601" cy="24488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855130"/>
            <a:ext cx="11641137" cy="5733010"/>
            <a:chOff x="238407" y="781231"/>
            <a:chExt cx="5728511" cy="1926421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81231"/>
              <a:ext cx="5725334" cy="1926421"/>
              <a:chOff x="238407" y="781231"/>
              <a:chExt cx="5725334" cy="192642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57450" y="934624"/>
                <a:ext cx="2707908" cy="299918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schemeClr val="bg2">
                        <a:lumMod val="25000"/>
                      </a:schemeClr>
                    </a:solidFill>
                  </a:rPr>
                  <a:t>CNN</a:t>
                </a:r>
                <a:r>
                  <a:rPr lang="zh-CN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（卷积神经网络）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88073" y="2215732"/>
                <a:ext cx="575668" cy="491920"/>
                <a:chOff x="5531263" y="2381042"/>
                <a:chExt cx="432323" cy="369429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31263" y="2415432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352544"/>
              <a:ext cx="478324" cy="13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79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855130"/>
            <a:ext cx="11641137" cy="5733010"/>
            <a:chOff x="238407" y="781231"/>
            <a:chExt cx="5728511" cy="1926421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81231"/>
              <a:ext cx="5725334" cy="1926421"/>
              <a:chOff x="238407" y="781231"/>
              <a:chExt cx="5725334" cy="192642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57450" y="934624"/>
                <a:ext cx="2707908" cy="299918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schemeClr val="bg2">
                        <a:lumMod val="25000"/>
                      </a:schemeClr>
                    </a:solidFill>
                  </a:rPr>
                  <a:t>SVM</a:t>
                </a:r>
                <a:r>
                  <a:rPr lang="zh-CN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（支持向量机）训练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88073" y="2215732"/>
                <a:ext cx="575668" cy="491920"/>
                <a:chOff x="5531263" y="2381042"/>
                <a:chExt cx="432323" cy="369429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31263" y="2415432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352544"/>
              <a:ext cx="478324" cy="13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8991D99-E098-4A84-8D96-BE661DCA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958" y="3513073"/>
            <a:ext cx="3452838" cy="10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20"/>
            <a:chExt cx="2956560" cy="4853490"/>
          </a:xfrm>
        </p:grpSpPr>
        <p:sp>
          <p:nvSpPr>
            <p:cNvPr id="19" name="矩形 18"/>
            <p:cNvSpPr/>
            <p:nvPr/>
          </p:nvSpPr>
          <p:spPr bwMode="auto">
            <a:xfrm>
              <a:off x="146663" y="5804810"/>
              <a:ext cx="2956560" cy="2286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20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使用卷积神经网络（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CNN</a:t>
              </a:r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）实现</a:t>
              </a:r>
              <a:endPara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调制格式识别（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MFI</a:t>
              </a:r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83DCEED-A556-4146-9540-4E47BA1F3330}"/>
              </a:ext>
            </a:extLst>
          </p:cNvPr>
          <p:cNvSpPr/>
          <p:nvPr/>
        </p:nvSpPr>
        <p:spPr>
          <a:xfrm>
            <a:off x="1274763" y="1670785"/>
            <a:ext cx="4136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生成具有不同数字调制格式的数据集：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197C0A-B973-4F47-8077-171473444C12}"/>
              </a:ext>
            </a:extLst>
          </p:cNvPr>
          <p:cNvSpPr/>
          <p:nvPr/>
        </p:nvSpPr>
        <p:spPr>
          <a:xfrm>
            <a:off x="6463651" y="1043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数据集生成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A5A500-94E2-4661-A8BE-AD8844A26EE3}"/>
              </a:ext>
            </a:extLst>
          </p:cNvPr>
          <p:cNvSpPr/>
          <p:nvPr/>
        </p:nvSpPr>
        <p:spPr>
          <a:xfrm>
            <a:off x="6463651" y="4699124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数据集包含大小为454x454的</a:t>
            </a:r>
            <a:endParaRPr lang="en-US" altLang="zh-CN" b="1" dirty="0"/>
          </a:p>
          <a:p>
            <a:r>
              <a:rPr lang="zh-CN" altLang="en-US" b="1" dirty="0"/>
              <a:t>不同数字调制格式的星座图</a:t>
            </a:r>
          </a:p>
        </p:txBody>
      </p:sp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0F799AA9-FA64-43A0-9074-CAEDD484B2C7}"/>
              </a:ext>
            </a:extLst>
          </p:cNvPr>
          <p:cNvGraphicFramePr>
            <a:graphicFrameLocks noGrp="1"/>
          </p:cNvGraphicFramePr>
          <p:nvPr/>
        </p:nvGraphicFramePr>
        <p:xfrm>
          <a:off x="1008667" y="2117283"/>
          <a:ext cx="4326904" cy="3629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301">
                  <a:extLst>
                    <a:ext uri="{9D8B030D-6E8A-4147-A177-3AD203B41FA5}">
                      <a16:colId xmlns:a16="http://schemas.microsoft.com/office/drawing/2014/main" val="3551635358"/>
                    </a:ext>
                  </a:extLst>
                </a:gridCol>
                <a:gridCol w="1692657">
                  <a:extLst>
                    <a:ext uri="{9D8B030D-6E8A-4147-A177-3AD203B41FA5}">
                      <a16:colId xmlns:a16="http://schemas.microsoft.com/office/drawing/2014/main" val="572093158"/>
                    </a:ext>
                  </a:extLst>
                </a:gridCol>
                <a:gridCol w="1191946">
                  <a:extLst>
                    <a:ext uri="{9D8B030D-6E8A-4147-A177-3AD203B41FA5}">
                      <a16:colId xmlns:a16="http://schemas.microsoft.com/office/drawing/2014/main" val="2263971195"/>
                    </a:ext>
                  </a:extLst>
                </a:gridCol>
              </a:tblGrid>
              <a:tr h="64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modulation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Bit per symbol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class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220372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690286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742170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16PSK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198727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113099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669212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16QAM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22534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32QAM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344356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8CEF78-80C6-42EB-ACE7-2285FF83126F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368C9CCD-A04B-47D2-9E16-C9EEEAE34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5F7710-A6B5-4CD3-9A6E-155D116FFF9B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C87193C-73F6-421A-A6BB-89729056AF98}"/>
              </a:ext>
            </a:extLst>
          </p:cNvPr>
          <p:cNvSpPr txBox="1"/>
          <p:nvPr/>
        </p:nvSpPr>
        <p:spPr>
          <a:xfrm>
            <a:off x="7446097" y="2871549"/>
            <a:ext cx="14234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如何获得</a:t>
            </a:r>
            <a:endParaRPr lang="en-US" altLang="zh-CN" dirty="0"/>
          </a:p>
          <a:p>
            <a:r>
              <a:rPr lang="zh-CN" altLang="en-US" dirty="0"/>
              <a:t>星座图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146663" y="1194708"/>
                <a:ext cx="295656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使用卷积神经网络（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CNN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）实现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调制格式识别（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MFI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7A16C16-6429-459E-9B8F-A133AEB33485}"/>
              </a:ext>
            </a:extLst>
          </p:cNvPr>
          <p:cNvSpPr/>
          <p:nvPr/>
        </p:nvSpPr>
        <p:spPr>
          <a:xfrm>
            <a:off x="366738" y="1872952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2PSK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20EAA-AE7E-48F0-859E-22EF2C98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1" y="2544383"/>
            <a:ext cx="2344944" cy="23449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33D1FB-C875-446A-9755-70FA9297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8" y="2544383"/>
            <a:ext cx="2344944" cy="23449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C54C07-6E09-430E-8349-A94F3935EB56}"/>
              </a:ext>
            </a:extLst>
          </p:cNvPr>
          <p:cNvSpPr/>
          <p:nvPr/>
        </p:nvSpPr>
        <p:spPr>
          <a:xfrm>
            <a:off x="5998285" y="1872952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8PSK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C58FAB-89DC-4833-9928-AE2BF25D7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4383"/>
            <a:ext cx="2344944" cy="2344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FC7942-D90C-40DA-AB04-0C3AA6780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78" y="2544383"/>
            <a:ext cx="2344944" cy="234494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D83C11-96AD-4156-ACFD-E79252F07604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99E02FB-8157-411E-A7AC-B49F58810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890253-5DB4-45F2-8E34-A3ACB9F6322F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3F9A9AB-8D6E-465C-9CD5-1797614D7111}"/>
              </a:ext>
            </a:extLst>
          </p:cNvPr>
          <p:cNvSpPr/>
          <p:nvPr/>
        </p:nvSpPr>
        <p:spPr>
          <a:xfrm>
            <a:off x="1074329" y="5083886"/>
            <a:ext cx="3332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星座图聚类分析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2PSK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调制格式有两种不同相位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E1BE9-A5D2-4E9B-8A26-42048802EB32}"/>
              </a:ext>
            </a:extLst>
          </p:cNvPr>
          <p:cNvSpPr/>
          <p:nvPr/>
        </p:nvSpPr>
        <p:spPr>
          <a:xfrm>
            <a:off x="6840553" y="5083885"/>
            <a:ext cx="3415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8PSK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调制格式有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8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种不同相位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一种峰值振幅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A57EFA-4091-4D1E-8F75-E8EE40AA947B}"/>
              </a:ext>
            </a:extLst>
          </p:cNvPr>
          <p:cNvSpPr/>
          <p:nvPr/>
        </p:nvSpPr>
        <p:spPr>
          <a:xfrm>
            <a:off x="6339460" y="943362"/>
            <a:ext cx="4945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将接收信号的星座图与所有正在考虑的调制格式的星座图匹配，从而识别调制格式</a:t>
            </a:r>
          </a:p>
        </p:txBody>
      </p:sp>
    </p:spTree>
    <p:extLst>
      <p:ext uri="{BB962C8B-B14F-4D97-AF65-F5344CB8AC3E}">
        <p14:creationId xmlns:p14="http://schemas.microsoft.com/office/powerpoint/2010/main" val="272180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146663" y="1194708"/>
                <a:ext cx="295656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使用卷积神经网络（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CNN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）实现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调制格式识别（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MFI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7A16C16-6429-459E-9B8F-A133AEB33485}"/>
              </a:ext>
            </a:extLst>
          </p:cNvPr>
          <p:cNvSpPr/>
          <p:nvPr/>
        </p:nvSpPr>
        <p:spPr>
          <a:xfrm>
            <a:off x="366738" y="1872952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8QAM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C54C07-6E09-430E-8349-A94F3935EB56}"/>
              </a:ext>
            </a:extLst>
          </p:cNvPr>
          <p:cNvSpPr/>
          <p:nvPr/>
        </p:nvSpPr>
        <p:spPr>
          <a:xfrm>
            <a:off x="5998285" y="187295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16PSK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C7112B-6847-46FE-9233-68601386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6" y="2550428"/>
            <a:ext cx="2344944" cy="23449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458383E-BB0A-4C4B-A4CB-6A2AEA06A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44" y="2557154"/>
            <a:ext cx="2344944" cy="23449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8071A82-43A4-4ADD-BC47-671EEB5B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9924"/>
            <a:ext cx="2332174" cy="23321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DE9CA2-094E-4DD6-A158-EDDAE3950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63" y="2577011"/>
            <a:ext cx="2344944" cy="234494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F6744-7529-45D6-8752-6DF560AAB34B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1F5848C2-3CC8-43EF-90A2-6A76E9244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FB2244-AF21-486D-A6E9-BF12CA45DCE8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1DD34EB-2162-4519-A8F6-9CB262A1C764}"/>
              </a:ext>
            </a:extLst>
          </p:cNvPr>
          <p:cNvSpPr/>
          <p:nvPr/>
        </p:nvSpPr>
        <p:spPr>
          <a:xfrm>
            <a:off x="1137943" y="5013721"/>
            <a:ext cx="335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8QAM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调制格式有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8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种载波相位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zh-CN" altLang="en-US" dirty="0"/>
              <a:t>信号元素有两种峰值振幅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690843-D8D3-4F8F-A134-B03D3CF6B180}"/>
              </a:ext>
            </a:extLst>
          </p:cNvPr>
          <p:cNvSpPr/>
          <p:nvPr/>
        </p:nvSpPr>
        <p:spPr>
          <a:xfrm>
            <a:off x="6856431" y="5142357"/>
            <a:ext cx="335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16PSK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调制格式有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种不同相位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一种峰值振幅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23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146663" y="1194708"/>
                <a:ext cx="295656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使用卷积神经网络（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CNN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）实现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调制格式识别（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MFI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7A16C16-6429-459E-9B8F-A133AEB33485}"/>
              </a:ext>
            </a:extLst>
          </p:cNvPr>
          <p:cNvSpPr/>
          <p:nvPr/>
        </p:nvSpPr>
        <p:spPr>
          <a:xfrm>
            <a:off x="366738" y="18729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16QAM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C54C07-6E09-430E-8349-A94F3935EB56}"/>
              </a:ext>
            </a:extLst>
          </p:cNvPr>
          <p:cNvSpPr/>
          <p:nvPr/>
        </p:nvSpPr>
        <p:spPr>
          <a:xfrm>
            <a:off x="5998285" y="18729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32QAM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星座图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73EF50-818C-458C-8F33-90901038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8" y="2551337"/>
            <a:ext cx="2329805" cy="23298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8935E7-E666-4B9D-82E4-AEFB5CB32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66" y="2562455"/>
            <a:ext cx="2329805" cy="23298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BFF1BE-8628-4667-90E2-FBE90EC00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85" y="2583411"/>
            <a:ext cx="2308849" cy="23088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F04728-E799-446F-8F6D-13E8D9EA1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58" y="2583411"/>
            <a:ext cx="2329805" cy="232980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35D544-44A7-46F6-B525-3BB2EE17AEAB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2" name="文本框 12">
              <a:extLst>
                <a:ext uri="{FF2B5EF4-FFF2-40B4-BE49-F238E27FC236}">
                  <a16:creationId xmlns:a16="http://schemas.microsoft.com/office/drawing/2014/main" id="{E59490B4-C941-45CE-8767-72846B7C7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BDCD73E-8848-4C29-9D32-60B7266F4B32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DBE24D8-FE27-49DE-9A21-8DD48CBFB856}"/>
              </a:ext>
            </a:extLst>
          </p:cNvPr>
          <p:cNvSpPr/>
          <p:nvPr/>
        </p:nvSpPr>
        <p:spPr>
          <a:xfrm>
            <a:off x="1040344" y="5006190"/>
            <a:ext cx="3722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16QAM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调制格式有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zh-CN" altLang="en-US" dirty="0"/>
              <a:t>信号元素点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种峰值振幅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09CD6F-AAA8-4298-AB89-660F948FF0FB}"/>
              </a:ext>
            </a:extLst>
          </p:cNvPr>
          <p:cNvSpPr/>
          <p:nvPr/>
        </p:nvSpPr>
        <p:spPr>
          <a:xfrm>
            <a:off x="6609342" y="5100052"/>
            <a:ext cx="3722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32QAM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调制格式有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32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zh-CN" altLang="en-US" dirty="0"/>
              <a:t>信号元素点</a:t>
            </a:r>
            <a:endParaRPr lang="en-US" altLang="zh-CN" dirty="0"/>
          </a:p>
          <a:p>
            <a:pPr algn="ctr"/>
            <a:r>
              <a:rPr lang="en-US" altLang="zh-CN" dirty="0"/>
              <a:t>4</a:t>
            </a:r>
            <a:r>
              <a:rPr lang="zh-CN" altLang="en-US" dirty="0"/>
              <a:t>种峰值振幅</a:t>
            </a:r>
          </a:p>
        </p:txBody>
      </p:sp>
    </p:spTree>
    <p:extLst>
      <p:ext uri="{BB962C8B-B14F-4D97-AF65-F5344CB8AC3E}">
        <p14:creationId xmlns:p14="http://schemas.microsoft.com/office/powerpoint/2010/main" val="3364952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1208</Words>
  <Application>Microsoft Office PowerPoint</Application>
  <PresentationFormat>宽屏</PresentationFormat>
  <Paragraphs>204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-apple-system</vt:lpstr>
      <vt:lpstr>微软雅黑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zhengsht7@mail2.sysu.edu.cn</cp:lastModifiedBy>
  <cp:revision>93</cp:revision>
  <dcterms:created xsi:type="dcterms:W3CDTF">2015-04-13T12:15:43Z</dcterms:created>
  <dcterms:modified xsi:type="dcterms:W3CDTF">2019-12-25T10:06:52Z</dcterms:modified>
</cp:coreProperties>
</file>