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385" r:id="rId3"/>
    <p:sldId id="2403" r:id="rId4"/>
    <p:sldId id="2406" r:id="rId5"/>
    <p:sldId id="2404" r:id="rId6"/>
    <p:sldId id="2408" r:id="rId7"/>
    <p:sldId id="2405" r:id="rId8"/>
    <p:sldId id="2407" r:id="rId9"/>
    <p:sldId id="23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0FF"/>
    <a:srgbClr val="E0F0FF"/>
    <a:srgbClr val="F0F0F0"/>
    <a:srgbClr val="DDEEFF"/>
    <a:srgbClr val="E7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6" y="10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7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面">
    <p:bg>
      <p:bgPr>
        <a:gradFill>
          <a:gsLst>
            <a:gs pos="52200">
              <a:srgbClr val="E7F3FF"/>
            </a:gs>
            <a:gs pos="100000">
              <a:schemeClr val="accent1">
                <a:lumMod val="20000"/>
                <a:lumOff val="80000"/>
              </a:schemeClr>
            </a:gs>
            <a:gs pos="0">
              <a:srgbClr val="DDEE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954DB7-FFD3-4A1A-8C50-3F611BB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882F-5F17-42AD-BB3D-327E00AB67C1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315557-EF48-4A31-A43D-E4CF928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00C92-374E-4ACC-9962-CBA1FD07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C25-40BB-4020-B796-80AE9FC2F6E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695C68-EA81-45C0-A573-8C3BAACF8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97FD6CF-D741-4965-BDFB-6D5A9E5B20D6}"/>
              </a:ext>
            </a:extLst>
          </p:cNvPr>
          <p:cNvSpPr/>
          <p:nvPr userDrawn="1"/>
        </p:nvSpPr>
        <p:spPr>
          <a:xfrm>
            <a:off x="10082982" y="5145048"/>
            <a:ext cx="3771900" cy="3771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A3ECBF-7729-4628-8F0A-D15D05588E65}"/>
              </a:ext>
            </a:extLst>
          </p:cNvPr>
          <p:cNvSpPr/>
          <p:nvPr userDrawn="1"/>
        </p:nvSpPr>
        <p:spPr>
          <a:xfrm>
            <a:off x="-2514207" y="-2618107"/>
            <a:ext cx="3771900" cy="3771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C051A1-668A-43DA-B591-3EF7D8003F17}"/>
              </a:ext>
            </a:extLst>
          </p:cNvPr>
          <p:cNvSpPr/>
          <p:nvPr userDrawn="1"/>
        </p:nvSpPr>
        <p:spPr>
          <a:xfrm>
            <a:off x="1529483" y="5114926"/>
            <a:ext cx="258004" cy="2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217CE9-288D-4BE1-B718-D00437BD8879}"/>
              </a:ext>
            </a:extLst>
          </p:cNvPr>
          <p:cNvSpPr/>
          <p:nvPr userDrawn="1"/>
        </p:nvSpPr>
        <p:spPr>
          <a:xfrm rot="2700000">
            <a:off x="8884372" y="812147"/>
            <a:ext cx="258004" cy="2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05ECF33-DD1E-4CF0-A972-FDB2C6197452}"/>
              </a:ext>
            </a:extLst>
          </p:cNvPr>
          <p:cNvSpPr/>
          <p:nvPr userDrawn="1"/>
        </p:nvSpPr>
        <p:spPr>
          <a:xfrm>
            <a:off x="5388663" y="1700169"/>
            <a:ext cx="415334" cy="415334"/>
          </a:xfrm>
          <a:prstGeom prst="ellipse">
            <a:avLst/>
          </a:prstGeom>
          <a:gradFill>
            <a:gsLst>
              <a:gs pos="0">
                <a:schemeClr val="bg1"/>
              </a:gs>
              <a:gs pos="49000">
                <a:srgbClr val="E7F3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444500" dist="203200" dir="2700000" algn="tl" rotWithShape="0">
              <a:schemeClr val="accent1">
                <a:lumMod val="75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bg>
      <p:bgPr>
        <a:gradFill>
          <a:gsLst>
            <a:gs pos="52200">
              <a:srgbClr val="E7F3FF"/>
            </a:gs>
            <a:gs pos="100000">
              <a:schemeClr val="accent1">
                <a:lumMod val="20000"/>
                <a:lumOff val="80000"/>
              </a:schemeClr>
            </a:gs>
            <a:gs pos="0">
              <a:srgbClr val="DDEE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954DB7-FFD3-4A1A-8C50-3F611BB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882F-5F17-42AD-BB3D-327E00AB67C1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315557-EF48-4A31-A43D-E4CF928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00C92-374E-4ACC-9962-CBA1FD07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C25-40BB-4020-B796-80AE9FC2F6E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695C68-EA81-45C0-A573-8C3BAACF8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5434DD-6AB3-4F6B-9B6C-EFBD229B505A}"/>
              </a:ext>
            </a:extLst>
          </p:cNvPr>
          <p:cNvSpPr/>
          <p:nvPr userDrawn="1"/>
        </p:nvSpPr>
        <p:spPr>
          <a:xfrm>
            <a:off x="6596783" y="5572126"/>
            <a:ext cx="258004" cy="2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17A47-B4B2-4BC6-A6B3-603F7FCB841A}"/>
              </a:ext>
            </a:extLst>
          </p:cNvPr>
          <p:cNvSpPr/>
          <p:nvPr userDrawn="1"/>
        </p:nvSpPr>
        <p:spPr>
          <a:xfrm rot="2700000">
            <a:off x="10011821" y="1264585"/>
            <a:ext cx="258004" cy="2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52200">
              <a:srgbClr val="E7F3FF"/>
            </a:gs>
            <a:gs pos="100000">
              <a:schemeClr val="accent1">
                <a:lumMod val="20000"/>
                <a:lumOff val="80000"/>
              </a:schemeClr>
            </a:gs>
            <a:gs pos="0">
              <a:srgbClr val="DDEEF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954DB7-FFD3-4A1A-8C50-3F611BB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882F-5F17-42AD-BB3D-327E00AB67C1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315557-EF48-4A31-A43D-E4CF928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00C92-374E-4ACC-9962-CBA1FD07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C25-40BB-4020-B796-80AE9FC2F6E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695C68-EA81-45C0-A573-8C3BAACF8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AF39CE4-F585-4FE0-8FC0-DDE51B62285E}"/>
              </a:ext>
            </a:extLst>
          </p:cNvPr>
          <p:cNvSpPr/>
          <p:nvPr userDrawn="1"/>
        </p:nvSpPr>
        <p:spPr>
          <a:xfrm>
            <a:off x="0" y="0"/>
            <a:ext cx="1014970" cy="992110"/>
          </a:xfrm>
          <a:custGeom>
            <a:avLst/>
            <a:gdLst>
              <a:gd name="connsiteX0" fmla="*/ 0 w 1014970"/>
              <a:gd name="connsiteY0" fmla="*/ 0 h 992110"/>
              <a:gd name="connsiteX1" fmla="*/ 992386 w 1014970"/>
              <a:gd name="connsiteY1" fmla="*/ 0 h 992110"/>
              <a:gd name="connsiteX2" fmla="*/ 998530 w 1014970"/>
              <a:gd name="connsiteY2" fmla="*/ 19792 h 992110"/>
              <a:gd name="connsiteX3" fmla="*/ 1014970 w 1014970"/>
              <a:gd name="connsiteY3" fmla="*/ 182880 h 992110"/>
              <a:gd name="connsiteX4" fmla="*/ 205740 w 1014970"/>
              <a:gd name="connsiteY4" fmla="*/ 992110 h 992110"/>
              <a:gd name="connsiteX5" fmla="*/ 42652 w 1014970"/>
              <a:gd name="connsiteY5" fmla="*/ 975670 h 992110"/>
              <a:gd name="connsiteX6" fmla="*/ 0 w 1014970"/>
              <a:gd name="connsiteY6" fmla="*/ 964703 h 99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970" h="992110">
                <a:moveTo>
                  <a:pt x="0" y="0"/>
                </a:moveTo>
                <a:lnTo>
                  <a:pt x="992386" y="0"/>
                </a:lnTo>
                <a:lnTo>
                  <a:pt x="998530" y="19792"/>
                </a:lnTo>
                <a:cubicBezTo>
                  <a:pt x="1009309" y="72471"/>
                  <a:pt x="1014970" y="127014"/>
                  <a:pt x="1014970" y="182880"/>
                </a:cubicBezTo>
                <a:cubicBezTo>
                  <a:pt x="1014970" y="629805"/>
                  <a:pt x="652665" y="992110"/>
                  <a:pt x="205740" y="992110"/>
                </a:cubicBezTo>
                <a:cubicBezTo>
                  <a:pt x="149875" y="992110"/>
                  <a:pt x="95331" y="986449"/>
                  <a:pt x="42652" y="975670"/>
                </a:cubicBezTo>
                <a:lnTo>
                  <a:pt x="0" y="96470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444500" dist="203200" dir="2700000" algn="tl" rotWithShape="0">
              <a:schemeClr val="accent1">
                <a:lumMod val="75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A9E3873-5FA3-4418-A600-CBDAAB53611F}"/>
              </a:ext>
            </a:extLst>
          </p:cNvPr>
          <p:cNvSpPr/>
          <p:nvPr userDrawn="1"/>
        </p:nvSpPr>
        <p:spPr>
          <a:xfrm>
            <a:off x="11681630" y="4066811"/>
            <a:ext cx="510370" cy="1016002"/>
          </a:xfrm>
          <a:custGeom>
            <a:avLst/>
            <a:gdLst>
              <a:gd name="connsiteX0" fmla="*/ 508001 w 510370"/>
              <a:gd name="connsiteY0" fmla="*/ 0 h 1016002"/>
              <a:gd name="connsiteX1" fmla="*/ 510370 w 510370"/>
              <a:gd name="connsiteY1" fmla="*/ 239 h 1016002"/>
              <a:gd name="connsiteX2" fmla="*/ 510370 w 510370"/>
              <a:gd name="connsiteY2" fmla="*/ 1015763 h 1016002"/>
              <a:gd name="connsiteX3" fmla="*/ 508001 w 510370"/>
              <a:gd name="connsiteY3" fmla="*/ 1016002 h 1016002"/>
              <a:gd name="connsiteX4" fmla="*/ 0 w 510370"/>
              <a:gd name="connsiteY4" fmla="*/ 508001 h 1016002"/>
              <a:gd name="connsiteX5" fmla="*/ 508001 w 510370"/>
              <a:gd name="connsiteY5" fmla="*/ 0 h 10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370" h="1016002">
                <a:moveTo>
                  <a:pt x="508001" y="0"/>
                </a:moveTo>
                <a:lnTo>
                  <a:pt x="510370" y="239"/>
                </a:lnTo>
                <a:lnTo>
                  <a:pt x="510370" y="1015763"/>
                </a:lnTo>
                <a:lnTo>
                  <a:pt x="508001" y="1016002"/>
                </a:lnTo>
                <a:cubicBezTo>
                  <a:pt x="227440" y="1016002"/>
                  <a:pt x="0" y="788562"/>
                  <a:pt x="0" y="508001"/>
                </a:cubicBezTo>
                <a:cubicBezTo>
                  <a:pt x="0" y="227440"/>
                  <a:pt x="227440" y="0"/>
                  <a:pt x="508001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49000">
                <a:srgbClr val="E7F3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444500" dist="203200" dir="2700000" algn="tl" rotWithShape="0">
              <a:schemeClr val="accent1">
                <a:lumMod val="75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F1F7D4B-8E11-4C50-A2DE-0B05E2988921}"/>
              </a:ext>
            </a:extLst>
          </p:cNvPr>
          <p:cNvSpPr/>
          <p:nvPr userDrawn="1"/>
        </p:nvSpPr>
        <p:spPr>
          <a:xfrm>
            <a:off x="0" y="6372912"/>
            <a:ext cx="386361" cy="485088"/>
          </a:xfrm>
          <a:custGeom>
            <a:avLst/>
            <a:gdLst>
              <a:gd name="connsiteX0" fmla="*/ 0 w 386361"/>
              <a:gd name="connsiteY0" fmla="*/ 0 h 485088"/>
              <a:gd name="connsiteX1" fmla="*/ 42822 w 386361"/>
              <a:gd name="connsiteY1" fmla="*/ 13293 h 485088"/>
              <a:gd name="connsiteX2" fmla="*/ 380276 w 386361"/>
              <a:gd name="connsiteY2" fmla="*/ 424726 h 485088"/>
              <a:gd name="connsiteX3" fmla="*/ 386361 w 386361"/>
              <a:gd name="connsiteY3" fmla="*/ 485088 h 485088"/>
              <a:gd name="connsiteX4" fmla="*/ 0 w 386361"/>
              <a:gd name="connsiteY4" fmla="*/ 485088 h 4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61" h="485088">
                <a:moveTo>
                  <a:pt x="0" y="0"/>
                </a:moveTo>
                <a:lnTo>
                  <a:pt x="42822" y="13293"/>
                </a:lnTo>
                <a:cubicBezTo>
                  <a:pt x="213765" y="85595"/>
                  <a:pt x="342209" y="238700"/>
                  <a:pt x="380276" y="424726"/>
                </a:cubicBezTo>
                <a:lnTo>
                  <a:pt x="386361" y="485088"/>
                </a:lnTo>
                <a:lnTo>
                  <a:pt x="0" y="48508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  <a:effectLst>
            <a:outerShdw blurRad="444500" dist="203200" dir="2700000" algn="tl" rotWithShape="0">
              <a:schemeClr val="accent1">
                <a:lumMod val="75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F320B818-3111-4A9A-81F0-078607B51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1400" y="245052"/>
            <a:ext cx="2743200" cy="60469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0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2360B9-AD28-4E10-B6B8-B1079FA8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8CF46-B05C-4F62-A9CE-0999E947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A7360-CFF1-470A-BA69-842987D2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882F-5F17-42AD-BB3D-327E00AB67C1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E906E-B7ED-4DBC-911D-3FF52E7B6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D4271-C807-4A40-9F8F-F65D5A2B8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1C25-40BB-4020-B796-80AE9FC2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ED172D4-4744-2048-F239-C2D1000F3C56}"/>
              </a:ext>
            </a:extLst>
          </p:cNvPr>
          <p:cNvSpPr/>
          <p:nvPr/>
        </p:nvSpPr>
        <p:spPr>
          <a:xfrm>
            <a:off x="1733550" y="1285875"/>
            <a:ext cx="8724900" cy="2857922"/>
          </a:xfrm>
          <a:prstGeom prst="rect">
            <a:avLst/>
          </a:prstGeom>
          <a:noFill/>
          <a:ln w="25400" cap="flat" cmpd="sng" algn="ctr">
            <a:solidFill>
              <a:srgbClr val="007B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93CC60-9C03-8354-FBD2-31AD44A687FA}"/>
              </a:ext>
            </a:extLst>
          </p:cNvPr>
          <p:cNvSpPr/>
          <p:nvPr/>
        </p:nvSpPr>
        <p:spPr>
          <a:xfrm>
            <a:off x="1600200" y="1447801"/>
            <a:ext cx="8991600" cy="380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956C2BC-A50D-43C9-9945-AE612D9FBDA4}"/>
              </a:ext>
            </a:extLst>
          </p:cNvPr>
          <p:cNvSpPr/>
          <p:nvPr/>
        </p:nvSpPr>
        <p:spPr>
          <a:xfrm>
            <a:off x="10331071" y="5178490"/>
            <a:ext cx="1136752" cy="1136750"/>
          </a:xfrm>
          <a:prstGeom prst="ellipse">
            <a:avLst/>
          </a:prstGeom>
          <a:gradFill>
            <a:gsLst>
              <a:gs pos="0">
                <a:schemeClr val="bg1"/>
              </a:gs>
              <a:gs pos="49000">
                <a:srgbClr val="E7F3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444500" dist="203200" dir="2700000" algn="tl" rotWithShape="0">
              <a:schemeClr val="accent1">
                <a:lumMod val="75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CF2038F-83E6-4622-B84B-EB3489837917}"/>
              </a:ext>
            </a:extLst>
          </p:cNvPr>
          <p:cNvSpPr/>
          <p:nvPr/>
        </p:nvSpPr>
        <p:spPr>
          <a:xfrm>
            <a:off x="-809230" y="593733"/>
            <a:ext cx="1618459" cy="1618459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  <a:effectLst>
            <a:outerShdw blurRad="444500" dist="203200" dir="2700000" algn="tl" rotWithShape="0">
              <a:schemeClr val="accent1">
                <a:lumMod val="75000"/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32403BD-875C-4A5C-8C01-043D73C6F87E}"/>
              </a:ext>
            </a:extLst>
          </p:cNvPr>
          <p:cNvGrpSpPr/>
          <p:nvPr/>
        </p:nvGrpSpPr>
        <p:grpSpPr>
          <a:xfrm>
            <a:off x="2460938" y="4478660"/>
            <a:ext cx="2324688" cy="319342"/>
            <a:chOff x="182717" y="4520130"/>
            <a:chExt cx="2324688" cy="319342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E1B965C-FEFE-4A9D-9710-82B87A024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01" y="4520130"/>
              <a:ext cx="2076204" cy="31934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›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FrutigerNext LT Medium" pitchFamily="34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990000"/>
                </a:buClr>
                <a:buSzTx/>
                <a:buFontTx/>
                <a:buNone/>
                <a:tabLst/>
                <a:defRPr/>
              </a:pPr>
              <a:r>
                <a:rPr lang="zh-CN" altLang="en-US" sz="1865" b="0" kern="0" dirty="0">
                  <a:solidFill>
                    <a:schemeClr val="bg1"/>
                  </a:solidFill>
                  <a:latin typeface="+mn-ea"/>
                </a:rPr>
                <a:t>第七组</a:t>
              </a:r>
              <a:endParaRPr kumimoji="0" lang="en-US" altLang="zh-CN" sz="1865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01CADD5-AE8C-45A2-8A8D-23977B9C228B}"/>
                </a:ext>
              </a:extLst>
            </p:cNvPr>
            <p:cNvSpPr/>
            <p:nvPr/>
          </p:nvSpPr>
          <p:spPr>
            <a:xfrm>
              <a:off x="182717" y="4611953"/>
              <a:ext cx="170228" cy="170228"/>
            </a:xfrm>
            <a:prstGeom prst="ellipse">
              <a:avLst/>
            </a:prstGeom>
            <a:noFill/>
            <a:ln w="253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98" tIns="60899" rIns="121798" bIns="60899" rtlCol="0" anchor="ctr">
              <a:spAutoFit/>
            </a:bodyPr>
            <a:lstStyle/>
            <a:p>
              <a:pPr algn="ctr"/>
              <a:endParaRPr lang="en-US" sz="2398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A3FB11-017B-4F6E-B950-BE3BFB9373CF}"/>
              </a:ext>
            </a:extLst>
          </p:cNvPr>
          <p:cNvGrpSpPr/>
          <p:nvPr/>
        </p:nvGrpSpPr>
        <p:grpSpPr>
          <a:xfrm>
            <a:off x="4078233" y="4478255"/>
            <a:ext cx="1839490" cy="320152"/>
            <a:chOff x="3102842" y="4519725"/>
            <a:chExt cx="1839490" cy="32015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415DFC2-1DA8-4B21-8FCF-D6753082C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291" y="4519725"/>
              <a:ext cx="1597041" cy="32015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›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FrutigerNext LT Medium" pitchFamily="34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990000"/>
                </a:buClr>
                <a:buSzTx/>
                <a:buFontTx/>
                <a:buNone/>
                <a:tabLst/>
                <a:defRPr/>
              </a:pPr>
              <a:r>
                <a:rPr lang="zh-CN" altLang="en-US" sz="1865" b="0" kern="0" dirty="0">
                  <a:solidFill>
                    <a:schemeClr val="bg1"/>
                  </a:solidFill>
                  <a:latin typeface="+mn-ea"/>
                </a:rPr>
                <a:t>主讲人</a:t>
              </a:r>
              <a:r>
                <a:rPr kumimoji="0" lang="zh-CN" altLang="en-US" sz="1865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rPr>
                <a:t>：陈诺</a:t>
              </a: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1FDF244-40C4-446F-85D8-BDC1E141A95D}"/>
                </a:ext>
              </a:extLst>
            </p:cNvPr>
            <p:cNvSpPr/>
            <p:nvPr/>
          </p:nvSpPr>
          <p:spPr>
            <a:xfrm>
              <a:off x="3102842" y="4611953"/>
              <a:ext cx="170228" cy="170228"/>
            </a:xfrm>
            <a:prstGeom prst="ellipse">
              <a:avLst/>
            </a:prstGeom>
            <a:noFill/>
            <a:ln w="253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1798" tIns="60899" rIns="121798" bIns="60899" rtlCol="0" anchor="ctr">
              <a:spAutoFit/>
            </a:bodyPr>
            <a:lstStyle/>
            <a:p>
              <a:pPr algn="ctr"/>
              <a:endParaRPr lang="en-US" sz="2398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0AD540-80DD-4EAE-9E25-1B468D222DC4}"/>
              </a:ext>
            </a:extLst>
          </p:cNvPr>
          <p:cNvGrpSpPr/>
          <p:nvPr/>
        </p:nvGrpSpPr>
        <p:grpSpPr>
          <a:xfrm>
            <a:off x="5989944" y="4478255"/>
            <a:ext cx="4601855" cy="320152"/>
            <a:chOff x="5961781" y="4519725"/>
            <a:chExt cx="2208124" cy="32015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BFE44F1-2C63-4F80-B818-1C4570C5A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2224" y="4519725"/>
              <a:ext cx="2107681" cy="32015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›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FrutigerNext LT Medium" pitchFamily="34" charset="0"/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~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990000"/>
                </a:buClr>
                <a:buSzTx/>
                <a:buFontTx/>
                <a:buNone/>
                <a:tabLst/>
                <a:defRPr/>
              </a:pPr>
              <a:r>
                <a:rPr lang="zh-CN" altLang="en-US" sz="1865" b="0" kern="0" dirty="0">
                  <a:solidFill>
                    <a:schemeClr val="bg1"/>
                  </a:solidFill>
                  <a:latin typeface="+mn-ea"/>
                </a:rPr>
                <a:t> 组员</a:t>
              </a:r>
              <a:r>
                <a:rPr kumimoji="0" lang="zh-CN" altLang="en-US" sz="1865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cs typeface="+mn-cs"/>
                </a:rPr>
                <a:t>：陈诺，李世昊，唐嘉铖，张钰栋</a:t>
              </a: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1EDAEFE-5BE7-460B-AF65-7694DCB6277B}"/>
                </a:ext>
              </a:extLst>
            </p:cNvPr>
            <p:cNvSpPr/>
            <p:nvPr/>
          </p:nvSpPr>
          <p:spPr>
            <a:xfrm>
              <a:off x="5961781" y="4589094"/>
              <a:ext cx="100443" cy="193087"/>
            </a:xfrm>
            <a:prstGeom prst="ellipse">
              <a:avLst/>
            </a:prstGeom>
            <a:noFill/>
            <a:ln w="253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1798" tIns="60899" rIns="121798" bIns="60899" rtlCol="0" anchor="ctr">
              <a:spAutoFit/>
            </a:bodyPr>
            <a:lstStyle/>
            <a:p>
              <a:pPr algn="ctr"/>
              <a:endParaRPr lang="en-US" sz="2398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6B9906A-92D5-4205-AD9B-FEE3386C6D81}"/>
              </a:ext>
            </a:extLst>
          </p:cNvPr>
          <p:cNvSpPr txBox="1"/>
          <p:nvPr/>
        </p:nvSpPr>
        <p:spPr>
          <a:xfrm>
            <a:off x="2606468" y="2180253"/>
            <a:ext cx="6976279" cy="1352876"/>
          </a:xfrm>
          <a:prstGeom prst="rect">
            <a:avLst/>
          </a:prstGeom>
          <a:noFill/>
          <a:effectLst/>
        </p:spPr>
        <p:txBody>
          <a:bodyPr wrap="none" lIns="121798" tIns="60899" rIns="121798" bIns="60899" rtlCol="0">
            <a:spAutoFit/>
          </a:bodyPr>
          <a:lstStyle/>
          <a:p>
            <a:r>
              <a:rPr lang="en-US" altLang="zh-CN" sz="7992" dirty="0">
                <a:solidFill>
                  <a:schemeClr val="bg1"/>
                </a:solidFill>
                <a:latin typeface="+mj-ea"/>
                <a:ea typeface="+mj-ea"/>
              </a:rPr>
              <a:t>NUMPY-</a:t>
            </a:r>
            <a:r>
              <a:rPr lang="en-US" altLang="zh-CN" sz="7992" dirty="0" err="1">
                <a:solidFill>
                  <a:schemeClr val="bg1"/>
                </a:solidFill>
                <a:latin typeface="+mj-ea"/>
                <a:ea typeface="+mj-ea"/>
              </a:rPr>
              <a:t>ndarray</a:t>
            </a:r>
            <a:endParaRPr lang="en-US" altLang="zh-CN" sz="7992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218E44-2950-2095-7186-3415608A404A}"/>
              </a:ext>
            </a:extLst>
          </p:cNvPr>
          <p:cNvSpPr/>
          <p:nvPr/>
        </p:nvSpPr>
        <p:spPr>
          <a:xfrm>
            <a:off x="10715488" y="1447802"/>
            <a:ext cx="390524" cy="390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C03FC-1673-79A7-FF6C-CCAAED5476CF}"/>
              </a:ext>
            </a:extLst>
          </p:cNvPr>
          <p:cNvSpPr/>
          <p:nvPr/>
        </p:nvSpPr>
        <p:spPr>
          <a:xfrm>
            <a:off x="761881" y="5772150"/>
            <a:ext cx="225559" cy="225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FBD7AD8-C99F-8686-4B57-C3A202182F36}"/>
              </a:ext>
            </a:extLst>
          </p:cNvPr>
          <p:cNvSpPr/>
          <p:nvPr/>
        </p:nvSpPr>
        <p:spPr>
          <a:xfrm rot="10800000">
            <a:off x="5731669" y="5202234"/>
            <a:ext cx="728663" cy="50377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3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A5537-377F-1AE7-0CF8-1063800D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79633"/>
            <a:ext cx="2743200" cy="535531"/>
          </a:xfrm>
        </p:spPr>
        <p:txBody>
          <a:bodyPr>
            <a:spAutoFit/>
          </a:bodyPr>
          <a:lstStyle/>
          <a:p>
            <a:r>
              <a:rPr lang="en-US" dirty="0" err="1"/>
              <a:t>Numpy</a:t>
            </a:r>
            <a:r>
              <a:rPr lang="zh-CN" altLang="en-US" dirty="0"/>
              <a:t>引入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08E4BF-4AAB-EA2B-1ECA-DB9C5175B21B}"/>
              </a:ext>
            </a:extLst>
          </p:cNvPr>
          <p:cNvSpPr/>
          <p:nvPr/>
        </p:nvSpPr>
        <p:spPr>
          <a:xfrm>
            <a:off x="1350755" y="1152122"/>
            <a:ext cx="9538290" cy="5426245"/>
          </a:xfrm>
          <a:prstGeom prst="roundRect">
            <a:avLst>
              <a:gd name="adj" fmla="val 6501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CCFFB-516D-F3EC-706E-B68309BE8E4E}"/>
              </a:ext>
            </a:extLst>
          </p:cNvPr>
          <p:cNvSpPr txBox="1"/>
          <p:nvPr/>
        </p:nvSpPr>
        <p:spPr>
          <a:xfrm>
            <a:off x="1206620" y="2676419"/>
            <a:ext cx="1436291" cy="430887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OPPOSans H"/>
                <a:ea typeface="OPPOSans H"/>
                <a:cs typeface="阿里巴巴普惠体 Medium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88ACE-983C-8490-7F2F-90B4115DEE84}"/>
              </a:ext>
            </a:extLst>
          </p:cNvPr>
          <p:cNvSpPr txBox="1"/>
          <p:nvPr/>
        </p:nvSpPr>
        <p:spPr>
          <a:xfrm>
            <a:off x="2052380" y="2331517"/>
            <a:ext cx="7553014" cy="12022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      NumPy(Numerical Python)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语言的一个扩展程序库，支持大量的维度数组与矩阵运算，此外也针对数组运算提供大量的数学函数库。它包含：</a:t>
            </a:r>
            <a:endParaRPr lang="zh-CN" altLang="en-US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73558-269F-F48D-9CF9-303A80B46AB0}"/>
              </a:ext>
            </a:extLst>
          </p:cNvPr>
          <p:cNvSpPr/>
          <p:nvPr/>
        </p:nvSpPr>
        <p:spPr>
          <a:xfrm>
            <a:off x="1207908" y="1432613"/>
            <a:ext cx="193291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 err="1">
                <a:latin typeface="+mj-ea"/>
                <a:ea typeface="+mj-ea"/>
              </a:rPr>
              <a:t>Numpy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3096CBB-53A6-3E42-B158-0C199068EAAE}"/>
              </a:ext>
            </a:extLst>
          </p:cNvPr>
          <p:cNvSpPr/>
          <p:nvPr/>
        </p:nvSpPr>
        <p:spPr>
          <a:xfrm flipH="1" flipV="1">
            <a:off x="1205102" y="1914271"/>
            <a:ext cx="145653" cy="1456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50823-F608-14E7-5625-E2AD0E03A078}"/>
              </a:ext>
            </a:extLst>
          </p:cNvPr>
          <p:cNvSpPr txBox="1"/>
          <p:nvPr/>
        </p:nvSpPr>
        <p:spPr>
          <a:xfrm>
            <a:off x="3429573" y="3644602"/>
            <a:ext cx="4976196" cy="21371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一个强大的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维数组对象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ndarray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广播功能函数</a:t>
            </a:r>
          </a:p>
          <a:p>
            <a:pPr marL="285750" indent="-285750" algn="just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整合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C/C++/Fortran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代码的工具</a:t>
            </a:r>
          </a:p>
          <a:p>
            <a:pPr marL="285750" indent="-285750" algn="just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线性代数、傅里叶变换、随机数生成等功能</a:t>
            </a:r>
            <a:endParaRPr lang="zh-CN" altLang="en-US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4569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A5537-377F-1AE7-0CF8-1063800D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79633"/>
            <a:ext cx="2743200" cy="535531"/>
          </a:xfrm>
        </p:spPr>
        <p:txBody>
          <a:bodyPr>
            <a:spAutoFit/>
          </a:bodyPr>
          <a:lstStyle/>
          <a:p>
            <a:r>
              <a:rPr lang="en-US" altLang="zh-CN" dirty="0" err="1"/>
              <a:t>ndarray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08E4BF-4AAB-EA2B-1ECA-DB9C5175B21B}"/>
              </a:ext>
            </a:extLst>
          </p:cNvPr>
          <p:cNvSpPr/>
          <p:nvPr/>
        </p:nvSpPr>
        <p:spPr>
          <a:xfrm>
            <a:off x="1445802" y="908841"/>
            <a:ext cx="9538290" cy="5426245"/>
          </a:xfrm>
          <a:prstGeom prst="roundRect">
            <a:avLst>
              <a:gd name="adj" fmla="val 6501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CCFFB-516D-F3EC-706E-B68309BE8E4E}"/>
              </a:ext>
            </a:extLst>
          </p:cNvPr>
          <p:cNvSpPr txBox="1"/>
          <p:nvPr/>
        </p:nvSpPr>
        <p:spPr>
          <a:xfrm>
            <a:off x="1206620" y="2676419"/>
            <a:ext cx="1436291" cy="430887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OPPOSans H"/>
                <a:ea typeface="OPPOSans H"/>
                <a:cs typeface="阿里巴巴普惠体 Medium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88ACE-983C-8490-7F2F-90B4115DEE84}"/>
              </a:ext>
            </a:extLst>
          </p:cNvPr>
          <p:cNvSpPr txBox="1"/>
          <p:nvPr/>
        </p:nvSpPr>
        <p:spPr>
          <a:xfrm>
            <a:off x="2035602" y="1753090"/>
            <a:ext cx="7553014" cy="12022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i="0" dirty="0">
                <a:solidFill>
                  <a:srgbClr val="141418"/>
                </a:solidFill>
                <a:effectLst/>
                <a:latin typeface="PingFang SC"/>
              </a:rPr>
              <a:t>           </a:t>
            </a:r>
            <a:r>
              <a:rPr lang="en-US" altLang="zh-CN" i="0" dirty="0" err="1">
                <a:solidFill>
                  <a:srgbClr val="141418"/>
                </a:solidFill>
                <a:effectLst/>
                <a:latin typeface="PingFang SC"/>
              </a:rPr>
              <a:t>ndarray</a:t>
            </a:r>
            <a:r>
              <a:rPr lang="zh-CN" altLang="en-US" i="0" dirty="0">
                <a:solidFill>
                  <a:srgbClr val="141418"/>
                </a:solidFill>
                <a:effectLst/>
                <a:latin typeface="PingFang SC"/>
              </a:rPr>
              <a:t>的设计哲学在于数据存储与其解释方式的分离，或者说</a:t>
            </a:r>
            <a:r>
              <a:rPr lang="zh-CN" altLang="en-US" dirty="0">
                <a:solidFill>
                  <a:srgbClr val="141418"/>
                </a:solidFill>
                <a:latin typeface="PingFang SC"/>
              </a:rPr>
              <a:t>‘副本’</a:t>
            </a:r>
            <a:r>
              <a:rPr lang="zh-CN" altLang="en-US" i="0" dirty="0">
                <a:solidFill>
                  <a:srgbClr val="141418"/>
                </a:solidFill>
                <a:effectLst/>
                <a:latin typeface="PingFang SC"/>
              </a:rPr>
              <a:t>和‘视图’的分离，让尽可能多的操作发生在解释方式上（</a:t>
            </a:r>
            <a:r>
              <a:rPr lang="zh-CN" altLang="en-US" dirty="0">
                <a:solidFill>
                  <a:srgbClr val="141418"/>
                </a:solidFill>
                <a:latin typeface="PingFang SC"/>
              </a:rPr>
              <a:t>‘视图’</a:t>
            </a:r>
            <a:r>
              <a:rPr lang="zh-CN" altLang="en-US" i="0" dirty="0">
                <a:solidFill>
                  <a:srgbClr val="141418"/>
                </a:solidFill>
                <a:effectLst/>
                <a:latin typeface="PingFang SC"/>
              </a:rPr>
              <a:t>上），而尽量少地操作实际存储数据的内存区域。</a:t>
            </a:r>
            <a:endParaRPr lang="zh-CN" altLang="en-US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73558-269F-F48D-9CF9-303A80B46AB0}"/>
              </a:ext>
            </a:extLst>
          </p:cNvPr>
          <p:cNvSpPr/>
          <p:nvPr/>
        </p:nvSpPr>
        <p:spPr>
          <a:xfrm>
            <a:off x="1294706" y="1100133"/>
            <a:ext cx="193291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设计哲学</a:t>
            </a: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3096CBB-53A6-3E42-B158-0C199068EAAE}"/>
              </a:ext>
            </a:extLst>
          </p:cNvPr>
          <p:cNvSpPr/>
          <p:nvPr/>
        </p:nvSpPr>
        <p:spPr>
          <a:xfrm flipH="1" flipV="1">
            <a:off x="1288992" y="1561933"/>
            <a:ext cx="145653" cy="1456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50823-F608-14E7-5625-E2AD0E03A078}"/>
              </a:ext>
            </a:extLst>
          </p:cNvPr>
          <p:cNvSpPr txBox="1"/>
          <p:nvPr/>
        </p:nvSpPr>
        <p:spPr>
          <a:xfrm>
            <a:off x="2035602" y="3121720"/>
            <a:ext cx="7242621" cy="30469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zh-CN" altLang="en-US" i="0" dirty="0">
                <a:effectLst/>
                <a:latin typeface="PingFang SC"/>
              </a:rPr>
              <a:t>          </a:t>
            </a:r>
            <a:r>
              <a:rPr lang="zh-CN" altLang="en-US" b="1" i="0" dirty="0">
                <a:effectLst/>
                <a:latin typeface="PingFang SC"/>
              </a:rPr>
              <a:t>副本</a:t>
            </a:r>
            <a:r>
              <a:rPr lang="zh-CN" altLang="en-US" i="0" dirty="0">
                <a:effectLst/>
                <a:latin typeface="PingFang SC"/>
              </a:rPr>
              <a:t>是一个数据的完整的拷贝，如果我们对副本进行修改，它不会影响到原始数据，物理内存不在同一位置。</a:t>
            </a:r>
          </a:p>
          <a:p>
            <a:pPr algn="l"/>
            <a:r>
              <a:rPr lang="zh-CN" altLang="en-US" i="0" dirty="0">
                <a:effectLst/>
                <a:latin typeface="PingFang SC"/>
              </a:rPr>
              <a:t>          </a:t>
            </a:r>
            <a:r>
              <a:rPr lang="zh-CN" altLang="en-US" b="1" i="0" dirty="0">
                <a:effectLst/>
                <a:latin typeface="PingFang SC"/>
              </a:rPr>
              <a:t>视图</a:t>
            </a:r>
            <a:r>
              <a:rPr lang="zh-CN" altLang="en-US" i="0" dirty="0">
                <a:effectLst/>
                <a:latin typeface="PingFang SC"/>
              </a:rPr>
              <a:t>是数据的一个别称或引用，通过该别称或引用亦便可访问、操作原有数据，但原有数据不会产生拷贝。如果我们对视图进行修改，它会影响到原始数据，物理内存在同一位置。</a:t>
            </a:r>
          </a:p>
          <a:p>
            <a:pPr algn="l"/>
            <a:r>
              <a:rPr lang="zh-CN" altLang="en-US" i="0" dirty="0">
                <a:effectLst/>
                <a:latin typeface="PingFang SC"/>
              </a:rPr>
              <a:t>         </a:t>
            </a:r>
            <a:r>
              <a:rPr lang="zh-CN" altLang="en-US" b="1" i="0" dirty="0">
                <a:effectLst/>
                <a:latin typeface="PingFang SC"/>
              </a:rPr>
              <a:t>视图</a:t>
            </a:r>
            <a:r>
              <a:rPr lang="zh-CN" altLang="en-US" i="0" dirty="0">
                <a:effectLst/>
                <a:latin typeface="PingFang SC"/>
              </a:rPr>
              <a:t>一般发生在：</a:t>
            </a:r>
          </a:p>
          <a:p>
            <a:pPr algn="l"/>
            <a:r>
              <a:rPr lang="en-US" altLang="zh-CN" i="0" dirty="0">
                <a:effectLst/>
                <a:latin typeface="PingFang SC"/>
              </a:rPr>
              <a:t>	1</a:t>
            </a:r>
            <a:r>
              <a:rPr lang="zh-CN" altLang="en-US" i="0" dirty="0">
                <a:effectLst/>
                <a:latin typeface="PingFang SC"/>
              </a:rPr>
              <a:t>、</a:t>
            </a:r>
            <a:r>
              <a:rPr lang="en-US" altLang="zh-CN" i="0" dirty="0" err="1">
                <a:effectLst/>
                <a:latin typeface="PingFang SC"/>
              </a:rPr>
              <a:t>numpy</a:t>
            </a:r>
            <a:r>
              <a:rPr lang="en-US" altLang="zh-CN" i="0" dirty="0">
                <a:effectLst/>
                <a:latin typeface="PingFang SC"/>
              </a:rPr>
              <a:t> </a:t>
            </a:r>
            <a:r>
              <a:rPr lang="zh-CN" altLang="en-US" i="0" dirty="0">
                <a:effectLst/>
                <a:latin typeface="PingFang SC"/>
              </a:rPr>
              <a:t>的切片操作返回原数据的视图。</a:t>
            </a:r>
          </a:p>
          <a:p>
            <a:pPr algn="l"/>
            <a:r>
              <a:rPr lang="en-US" altLang="zh-CN" i="0" dirty="0">
                <a:effectLst/>
                <a:latin typeface="PingFang SC"/>
              </a:rPr>
              <a:t>	2</a:t>
            </a:r>
            <a:r>
              <a:rPr lang="zh-CN" altLang="en-US" i="0" dirty="0">
                <a:effectLst/>
                <a:latin typeface="PingFang SC"/>
              </a:rPr>
              <a:t>、调用 </a:t>
            </a:r>
            <a:r>
              <a:rPr lang="en-US" altLang="zh-CN" i="0" dirty="0" err="1">
                <a:effectLst/>
                <a:latin typeface="PingFang SC"/>
              </a:rPr>
              <a:t>ndarray</a:t>
            </a:r>
            <a:r>
              <a:rPr lang="en-US" altLang="zh-CN" i="0" dirty="0">
                <a:effectLst/>
                <a:latin typeface="PingFang SC"/>
              </a:rPr>
              <a:t> </a:t>
            </a:r>
            <a:r>
              <a:rPr lang="zh-CN" altLang="en-US" i="0" dirty="0">
                <a:effectLst/>
                <a:latin typeface="PingFang SC"/>
              </a:rPr>
              <a:t>的 </a:t>
            </a:r>
            <a:r>
              <a:rPr lang="en-US" altLang="zh-CN" i="0" dirty="0">
                <a:effectLst/>
                <a:latin typeface="PingFang SC"/>
              </a:rPr>
              <a:t>view() </a:t>
            </a:r>
            <a:r>
              <a:rPr lang="zh-CN" altLang="en-US" i="0" dirty="0">
                <a:effectLst/>
                <a:latin typeface="PingFang SC"/>
              </a:rPr>
              <a:t>函数产生一个视图。</a:t>
            </a:r>
          </a:p>
          <a:p>
            <a:pPr algn="l"/>
            <a:r>
              <a:rPr lang="zh-CN" altLang="en-US" i="0" dirty="0">
                <a:effectLst/>
                <a:latin typeface="PingFang SC"/>
              </a:rPr>
              <a:t>         </a:t>
            </a:r>
            <a:r>
              <a:rPr lang="zh-CN" altLang="en-US" b="1" i="0" dirty="0">
                <a:effectLst/>
                <a:latin typeface="PingFang SC"/>
              </a:rPr>
              <a:t>副本</a:t>
            </a:r>
            <a:r>
              <a:rPr lang="zh-CN" altLang="en-US" i="0" dirty="0">
                <a:effectLst/>
                <a:latin typeface="PingFang SC"/>
              </a:rPr>
              <a:t>一般发生在：</a:t>
            </a:r>
          </a:p>
          <a:p>
            <a:pPr algn="l"/>
            <a:r>
              <a:rPr lang="en-US" altLang="zh-CN" i="0" dirty="0">
                <a:effectLst/>
                <a:latin typeface="PingFang SC"/>
              </a:rPr>
              <a:t>	Python </a:t>
            </a:r>
            <a:r>
              <a:rPr lang="zh-CN" altLang="en-US" i="0" dirty="0">
                <a:effectLst/>
                <a:latin typeface="PingFang SC"/>
              </a:rPr>
              <a:t>序列的切片操作，调用</a:t>
            </a:r>
            <a:r>
              <a:rPr lang="en-US" altLang="zh-CN" i="0" dirty="0" err="1">
                <a:effectLst/>
                <a:latin typeface="PingFang SC"/>
              </a:rPr>
              <a:t>deepCopy</a:t>
            </a:r>
            <a:r>
              <a:rPr lang="en-US" altLang="zh-CN" i="0" dirty="0">
                <a:effectLst/>
                <a:latin typeface="PingFang SC"/>
              </a:rPr>
              <a:t>()</a:t>
            </a:r>
            <a:r>
              <a:rPr lang="zh-CN" altLang="en-US" i="0" dirty="0">
                <a:effectLst/>
                <a:latin typeface="PingFang SC"/>
              </a:rPr>
              <a:t>函数。</a:t>
            </a:r>
          </a:p>
          <a:p>
            <a:pPr algn="l"/>
            <a:r>
              <a:rPr lang="en-US" altLang="zh-CN" i="0" dirty="0">
                <a:effectLst/>
                <a:latin typeface="PingFang SC"/>
              </a:rPr>
              <a:t>	</a:t>
            </a:r>
            <a:r>
              <a:rPr lang="zh-CN" altLang="en-US" i="0" dirty="0">
                <a:effectLst/>
                <a:latin typeface="PingFang SC"/>
              </a:rPr>
              <a:t>调用 </a:t>
            </a:r>
            <a:r>
              <a:rPr lang="en-US" altLang="zh-CN" i="0" dirty="0" err="1">
                <a:effectLst/>
                <a:latin typeface="PingFang SC"/>
              </a:rPr>
              <a:t>ndarray</a:t>
            </a:r>
            <a:r>
              <a:rPr lang="en-US" altLang="zh-CN" i="0" dirty="0">
                <a:effectLst/>
                <a:latin typeface="PingFang SC"/>
              </a:rPr>
              <a:t> </a:t>
            </a:r>
            <a:r>
              <a:rPr lang="zh-CN" altLang="en-US" i="0" dirty="0">
                <a:effectLst/>
                <a:latin typeface="PingFang SC"/>
              </a:rPr>
              <a:t>的 </a:t>
            </a:r>
            <a:r>
              <a:rPr lang="en-US" altLang="zh-CN" i="0" dirty="0">
                <a:effectLst/>
                <a:latin typeface="PingFang SC"/>
              </a:rPr>
              <a:t>copy() </a:t>
            </a:r>
            <a:r>
              <a:rPr lang="zh-CN" altLang="en-US" i="0" dirty="0">
                <a:effectLst/>
                <a:latin typeface="PingFang SC"/>
              </a:rPr>
              <a:t>函数产生一个副本。</a:t>
            </a:r>
          </a:p>
        </p:txBody>
      </p:sp>
    </p:spTree>
    <p:extLst>
      <p:ext uri="{BB962C8B-B14F-4D97-AF65-F5344CB8AC3E}">
        <p14:creationId xmlns:p14="http://schemas.microsoft.com/office/powerpoint/2010/main" val="153181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A5537-377F-1AE7-0CF8-1063800D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79633"/>
            <a:ext cx="2743200" cy="535531"/>
          </a:xfrm>
        </p:spPr>
        <p:txBody>
          <a:bodyPr>
            <a:spAutoFit/>
          </a:bodyPr>
          <a:lstStyle/>
          <a:p>
            <a:r>
              <a:rPr lang="en-US" altLang="zh-CN" dirty="0" err="1"/>
              <a:t>ndarray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08E4BF-4AAB-EA2B-1ECA-DB9C5175B21B}"/>
              </a:ext>
            </a:extLst>
          </p:cNvPr>
          <p:cNvSpPr/>
          <p:nvPr/>
        </p:nvSpPr>
        <p:spPr>
          <a:xfrm>
            <a:off x="1350755" y="1152122"/>
            <a:ext cx="9538290" cy="5426245"/>
          </a:xfrm>
          <a:prstGeom prst="roundRect">
            <a:avLst>
              <a:gd name="adj" fmla="val 6501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CCFFB-516D-F3EC-706E-B68309BE8E4E}"/>
              </a:ext>
            </a:extLst>
          </p:cNvPr>
          <p:cNvSpPr txBox="1"/>
          <p:nvPr/>
        </p:nvSpPr>
        <p:spPr>
          <a:xfrm>
            <a:off x="1206620" y="2676419"/>
            <a:ext cx="1436291" cy="430887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OPPOSans H"/>
                <a:ea typeface="OPPOSans H"/>
                <a:cs typeface="阿里巴巴普惠体 Medium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88ACE-983C-8490-7F2F-90B4115DEE84}"/>
              </a:ext>
            </a:extLst>
          </p:cNvPr>
          <p:cNvSpPr txBox="1"/>
          <p:nvPr/>
        </p:nvSpPr>
        <p:spPr>
          <a:xfrm>
            <a:off x="1686188" y="2110205"/>
            <a:ext cx="755301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zh-CN" altLang="en-US" b="0" i="0" dirty="0">
                <a:solidFill>
                  <a:srgbClr val="141418"/>
                </a:solidFill>
                <a:effectLst/>
                <a:latin typeface="PingFang SC"/>
              </a:rPr>
              <a:t>可大致划分成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PingFang SC"/>
              </a:rPr>
              <a:t>部分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PingFang SC"/>
              </a:rPr>
              <a:t>对应设计哲学中的数据部分和解释方式：</a:t>
            </a:r>
          </a:p>
          <a:p>
            <a:pPr algn="l"/>
            <a:r>
              <a:rPr lang="en-US" altLang="zh-CN" b="1" i="0" dirty="0">
                <a:solidFill>
                  <a:srgbClr val="141418"/>
                </a:solidFill>
                <a:effectLst/>
                <a:latin typeface="PingFang SC"/>
              </a:rPr>
              <a:t>raw array data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PingFang SC"/>
              </a:rPr>
              <a:t>：为一个连续的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PingFang SC"/>
              </a:rPr>
              <a:t>memory block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PingFang SC"/>
              </a:rPr>
              <a:t>，存储着原始数据，类似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PingFang SC"/>
              </a:rPr>
              <a:t>C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PingFang SC"/>
              </a:rPr>
              <a:t>或</a:t>
            </a:r>
            <a:r>
              <a:rPr lang="en-US" altLang="zh-CN" b="0" i="0" dirty="0">
                <a:solidFill>
                  <a:srgbClr val="141418"/>
                </a:solidFill>
                <a:effectLst/>
                <a:latin typeface="PingFang SC"/>
              </a:rPr>
              <a:t>Fortran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PingFang SC"/>
              </a:rPr>
              <a:t>中的数组，连续存储</a:t>
            </a:r>
          </a:p>
          <a:p>
            <a:pPr algn="l"/>
            <a:r>
              <a:rPr lang="en-US" altLang="zh-CN" b="1" i="0" dirty="0">
                <a:solidFill>
                  <a:srgbClr val="141418"/>
                </a:solidFill>
                <a:effectLst/>
                <a:latin typeface="PingFang SC"/>
              </a:rPr>
              <a:t>metadata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PingFang SC"/>
              </a:rPr>
              <a:t>：是对上面内存块的解释方式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73558-269F-F48D-9CF9-303A80B46AB0}"/>
              </a:ext>
            </a:extLst>
          </p:cNvPr>
          <p:cNvSpPr/>
          <p:nvPr/>
        </p:nvSpPr>
        <p:spPr>
          <a:xfrm>
            <a:off x="1207908" y="1432613"/>
            <a:ext cx="193291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内存布局</a:t>
            </a: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3096CBB-53A6-3E42-B158-0C199068EAAE}"/>
              </a:ext>
            </a:extLst>
          </p:cNvPr>
          <p:cNvSpPr/>
          <p:nvPr/>
        </p:nvSpPr>
        <p:spPr>
          <a:xfrm flipH="1" flipV="1">
            <a:off x="1205102" y="1914271"/>
            <a:ext cx="145653" cy="1456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550823-F608-14E7-5625-E2AD0E03A078}"/>
              </a:ext>
            </a:extLst>
          </p:cNvPr>
          <p:cNvSpPr txBox="1"/>
          <p:nvPr/>
        </p:nvSpPr>
        <p:spPr>
          <a:xfrm>
            <a:off x="1686188" y="3167920"/>
            <a:ext cx="9085411" cy="33853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 latinLnBrk="1">
              <a:lnSpc>
                <a:spcPct val="20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metadata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包含信息：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just" latinLnBrk="1">
              <a:lnSpc>
                <a:spcPct val="200000"/>
              </a:lnSpc>
            </a:pP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Helvetica Neue"/>
              </a:rPr>
              <a:t>dtype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：数据类型，指示了每个数据占用多少个字节，这几个字节怎么解释，比如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int32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float32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等；</a:t>
            </a:r>
          </a:p>
          <a:p>
            <a:pPr algn="just" latinLnBrk="1">
              <a:lnSpc>
                <a:spcPct val="200000"/>
              </a:lnSpc>
            </a:pP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Helvetica Neue"/>
              </a:rPr>
              <a:t>ndim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：有多少维；</a:t>
            </a:r>
          </a:p>
          <a:p>
            <a:pPr algn="just" latinLnBrk="1">
              <a:lnSpc>
                <a:spcPct val="20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shape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：每维上的数量；</a:t>
            </a:r>
          </a:p>
          <a:p>
            <a:pPr algn="just" latinLnBrk="1">
              <a:lnSpc>
                <a:spcPct val="20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strides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：维间距，即到达当前维下一个相邻数据需要前进的字节数，因考虑内存对齐，不一定为每个数据占用字节数的整数倍；</a:t>
            </a:r>
          </a:p>
          <a:p>
            <a:pPr algn="just" latinLnBrk="1">
              <a:lnSpc>
                <a:spcPct val="200000"/>
              </a:lnSpc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上面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个信息构成了</a:t>
            </a: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Helvetica Neue"/>
              </a:rPr>
              <a:t>ndarray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indexing schema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，即如何索引到指定位置的数据，以及这个数据该怎么解释。</a:t>
            </a:r>
          </a:p>
          <a:p>
            <a:pPr algn="just" latinLnBrk="1">
              <a:lnSpc>
                <a:spcPct val="200000"/>
              </a:lnSpc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除此之外的信息还有：字节序（大端小端）、读写权限、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C-order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（行优先存储）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or Fortran-order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（列优先存储）等</a:t>
            </a:r>
            <a:endParaRPr lang="zh-CN" altLang="en-US" sz="1400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3914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A5537-377F-1AE7-0CF8-1063800D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79633"/>
            <a:ext cx="2743200" cy="535531"/>
          </a:xfrm>
        </p:spPr>
        <p:txBody>
          <a:bodyPr>
            <a:spAutoFit/>
          </a:bodyPr>
          <a:lstStyle/>
          <a:p>
            <a:r>
              <a:rPr lang="en-US" altLang="zh-CN" dirty="0" err="1"/>
              <a:t>ndarray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08E4BF-4AAB-EA2B-1ECA-DB9C5175B21B}"/>
              </a:ext>
            </a:extLst>
          </p:cNvPr>
          <p:cNvSpPr/>
          <p:nvPr/>
        </p:nvSpPr>
        <p:spPr>
          <a:xfrm>
            <a:off x="1350755" y="1152122"/>
            <a:ext cx="9538290" cy="5426245"/>
          </a:xfrm>
          <a:prstGeom prst="roundRect">
            <a:avLst>
              <a:gd name="adj" fmla="val 6501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CCFFB-516D-F3EC-706E-B68309BE8E4E}"/>
              </a:ext>
            </a:extLst>
          </p:cNvPr>
          <p:cNvSpPr txBox="1"/>
          <p:nvPr/>
        </p:nvSpPr>
        <p:spPr>
          <a:xfrm>
            <a:off x="1206620" y="2676419"/>
            <a:ext cx="1436291" cy="430887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OPPOSans H"/>
                <a:ea typeface="OPPOSans H"/>
                <a:cs typeface="阿里巴巴普惠体 Medium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88ACE-983C-8490-7F2F-90B4115DEE84}"/>
              </a:ext>
            </a:extLst>
          </p:cNvPr>
          <p:cNvSpPr txBox="1"/>
          <p:nvPr/>
        </p:nvSpPr>
        <p:spPr>
          <a:xfrm>
            <a:off x="4543911" y="1431432"/>
            <a:ext cx="2955848" cy="3707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ndarray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内存布局示意图如下</a:t>
            </a:r>
            <a:endParaRPr lang="zh-CN" altLang="en-US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73558-269F-F48D-9CF9-303A80B46AB0}"/>
              </a:ext>
            </a:extLst>
          </p:cNvPr>
          <p:cNvSpPr/>
          <p:nvPr/>
        </p:nvSpPr>
        <p:spPr>
          <a:xfrm>
            <a:off x="1207908" y="1432613"/>
            <a:ext cx="193291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内存布局</a:t>
            </a: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3096CBB-53A6-3E42-B158-0C199068EAAE}"/>
              </a:ext>
            </a:extLst>
          </p:cNvPr>
          <p:cNvSpPr/>
          <p:nvPr/>
        </p:nvSpPr>
        <p:spPr>
          <a:xfrm flipH="1" flipV="1">
            <a:off x="1205102" y="1914271"/>
            <a:ext cx="145653" cy="1456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89EC96-9A62-E2FD-E70A-91099ABE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58" y="2231236"/>
            <a:ext cx="6106757" cy="40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5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079C3-E7B8-8787-ADA8-5FB111BE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内存布局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DFAE157-A547-25AD-E31E-118B8B73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" y="996816"/>
            <a:ext cx="3349418" cy="575479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8DBC63E-22FF-4051-4171-48A43599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24" y="106392"/>
            <a:ext cx="3429297" cy="664521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C8D32DE-1D52-9446-B297-E86191F2E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632" y="0"/>
            <a:ext cx="4503810" cy="68204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232C369-ABEF-8875-9BA7-4A0871E77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5" y="1791030"/>
            <a:ext cx="1929409" cy="6691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330D051-D410-609E-2C41-F94F481C5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3" y="3070371"/>
            <a:ext cx="1929409" cy="46926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8B13C5D-B8A9-9BF8-5F8D-262AFE8E2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4" y="4102216"/>
            <a:ext cx="1929409" cy="33135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20B8BE4-A550-7A59-20CF-4E930CC55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4" y="5134062"/>
            <a:ext cx="1929409" cy="52652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1C098D6-ACD9-3612-DF84-B4D238E9F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5" y="6392410"/>
            <a:ext cx="1929409" cy="25610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580C0E9-2AF0-6DD7-6D5C-AD8B9CE5D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323" y="638705"/>
            <a:ext cx="1929409" cy="52143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9A974C1-F679-FF11-44F0-D73DDF3DC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703" y="1841344"/>
            <a:ext cx="1929409" cy="52143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D0E7C57-7AA2-6151-A6E3-EC9979179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703" y="3205051"/>
            <a:ext cx="1929409" cy="74616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64ED69E-7429-A00B-18DB-5D4F0C8CB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324" y="5258499"/>
            <a:ext cx="1929409" cy="29163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36BF8E07-E60D-EDF2-6A39-296541CAE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324" y="6392411"/>
            <a:ext cx="1929409" cy="29163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E86D9D8-E5A9-53AE-F448-39DB1593E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631" y="522288"/>
            <a:ext cx="1929409" cy="39192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B2516A-60B9-FABA-3528-A349B73F5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632" y="2068266"/>
            <a:ext cx="4503810" cy="39192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EEFF453-6622-2534-1DA3-26B7D3BC3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630" y="3925477"/>
            <a:ext cx="1929409" cy="66916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A4968E9-C9D9-A2FE-74C8-A9EE8BB45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630" y="5411906"/>
            <a:ext cx="1929409" cy="43522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07A6CBF-F7F2-DA1B-5241-015A0835E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629" y="6549394"/>
            <a:ext cx="4503810" cy="3086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4131CD0-DFBD-89BB-9ED7-38D62A02D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56" y="889832"/>
            <a:ext cx="11636748" cy="57231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0A2D3C-BF42-D7E0-E5B1-7010D9350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041" y="1733560"/>
            <a:ext cx="7110076" cy="38103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8F2C91-E784-ECC1-95F3-0EA0ECF17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56" y="1489026"/>
            <a:ext cx="1929409" cy="669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32B3CD-D6C9-E45A-2E14-E245CEB0C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56" y="3381827"/>
            <a:ext cx="1929409" cy="779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C0BACA-3611-3CBB-8AB1-7C0EBABE3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55" y="5015088"/>
            <a:ext cx="1929409" cy="6055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E88BD8-C382-F5E9-2108-37E9DC7BD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55" y="6199464"/>
            <a:ext cx="11636749" cy="4134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CEA877-8998-A171-011D-423ACD073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041" y="2712459"/>
            <a:ext cx="1929409" cy="6691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D6E0EA-33BE-6490-C1F0-B955A686A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041" y="3960459"/>
            <a:ext cx="1929409" cy="5024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1DDD45-B3A1-1D71-9FEF-6FF7065EE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040" y="5112764"/>
            <a:ext cx="4254121" cy="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5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A5537-377F-1AE7-0CF8-1063800D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79633"/>
            <a:ext cx="2743200" cy="535531"/>
          </a:xfrm>
        </p:spPr>
        <p:txBody>
          <a:bodyPr>
            <a:spAutoFit/>
          </a:bodyPr>
          <a:lstStyle/>
          <a:p>
            <a:r>
              <a:rPr lang="en-US" altLang="zh-CN" dirty="0" err="1"/>
              <a:t>ndarray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08E4BF-4AAB-EA2B-1ECA-DB9C5175B21B}"/>
              </a:ext>
            </a:extLst>
          </p:cNvPr>
          <p:cNvSpPr/>
          <p:nvPr/>
        </p:nvSpPr>
        <p:spPr>
          <a:xfrm>
            <a:off x="1350755" y="1152122"/>
            <a:ext cx="9538290" cy="5426245"/>
          </a:xfrm>
          <a:prstGeom prst="roundRect">
            <a:avLst>
              <a:gd name="adj" fmla="val 6501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CCFFB-516D-F3EC-706E-B68309BE8E4E}"/>
              </a:ext>
            </a:extLst>
          </p:cNvPr>
          <p:cNvSpPr txBox="1"/>
          <p:nvPr/>
        </p:nvSpPr>
        <p:spPr>
          <a:xfrm>
            <a:off x="1206620" y="2676419"/>
            <a:ext cx="1436291" cy="430887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OPPOSans H"/>
                <a:ea typeface="OPPOSans H"/>
                <a:cs typeface="阿里巴巴普惠体 Medium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88ACE-983C-8490-7F2F-90B4115DEE84}"/>
              </a:ext>
            </a:extLst>
          </p:cNvPr>
          <p:cNvSpPr txBox="1"/>
          <p:nvPr/>
        </p:nvSpPr>
        <p:spPr>
          <a:xfrm>
            <a:off x="2052380" y="2099146"/>
            <a:ext cx="7553014" cy="2400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为什么</a:t>
            </a:r>
            <a:r>
              <a:rPr lang="en-US" altLang="zh-CN" b="0" i="0" dirty="0" err="1">
                <a:solidFill>
                  <a:srgbClr val="414141"/>
                </a:solidFill>
                <a:effectLst/>
                <a:latin typeface="-apple-system"/>
              </a:rPr>
              <a:t>ndarray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可以这样设计</a:t>
            </a: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？</a:t>
            </a:r>
          </a:p>
          <a:p>
            <a:pPr algn="l">
              <a:lnSpc>
                <a:spcPct val="150000"/>
              </a:lnSpc>
            </a:pPr>
            <a:endParaRPr lang="zh-CN" altLang="en-US" sz="1400" b="0" i="0" dirty="0">
              <a:solidFill>
                <a:srgbClr val="414141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                 因为</a:t>
            </a:r>
            <a:r>
              <a:rPr lang="en-US" altLang="zh-CN" sz="1400" b="0" i="0" dirty="0" err="1">
                <a:solidFill>
                  <a:srgbClr val="414141"/>
                </a:solidFill>
                <a:effectLst/>
                <a:latin typeface="-apple-system"/>
              </a:rPr>
              <a:t>ndarray</a:t>
            </a: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是为矩阵运算服务的，</a:t>
            </a:r>
            <a:r>
              <a:rPr lang="en-US" altLang="zh-CN" sz="1400" b="0" i="0" dirty="0" err="1">
                <a:solidFill>
                  <a:srgbClr val="414141"/>
                </a:solidFill>
                <a:effectLst/>
                <a:latin typeface="-apple-system"/>
              </a:rPr>
              <a:t>ndarray</a:t>
            </a: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中的所有数据都是同一种类型，比如</a:t>
            </a:r>
            <a:r>
              <a:rPr lang="en-US" altLang="zh-CN" sz="1400" b="0" i="0" dirty="0">
                <a:solidFill>
                  <a:srgbClr val="414141"/>
                </a:solidFill>
                <a:effectLst/>
                <a:latin typeface="-apple-system"/>
              </a:rPr>
              <a:t>int32</a:t>
            </a: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、</a:t>
            </a:r>
            <a:r>
              <a:rPr lang="en-US" altLang="zh-CN" sz="1400" b="0" i="0" dirty="0">
                <a:solidFill>
                  <a:srgbClr val="414141"/>
                </a:solidFill>
                <a:effectLst/>
                <a:latin typeface="-apple-system"/>
              </a:rPr>
              <a:t>float64</a:t>
            </a: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等，每个数据占用的字节数相同、解释方式也相同，所以可以稠密地排列在一起，在取出时根据</a:t>
            </a:r>
            <a:r>
              <a:rPr lang="en-US" altLang="zh-CN" sz="1400" b="0" i="0" dirty="0" err="1">
                <a:solidFill>
                  <a:srgbClr val="414141"/>
                </a:solidFill>
                <a:effectLst/>
                <a:latin typeface="-apple-system"/>
              </a:rPr>
              <a:t>dtype</a:t>
            </a: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现</a:t>
            </a:r>
            <a:r>
              <a:rPr lang="en-US" altLang="zh-CN" sz="1400" b="0" i="0" dirty="0">
                <a:solidFill>
                  <a:srgbClr val="414141"/>
                </a:solidFill>
                <a:effectLst/>
                <a:latin typeface="-apple-system"/>
              </a:rPr>
              <a:t>copy</a:t>
            </a: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一份数据组装成</a:t>
            </a:r>
            <a:r>
              <a:rPr lang="en-US" altLang="zh-CN" sz="1400" b="0" i="0" dirty="0">
                <a:solidFill>
                  <a:srgbClr val="414141"/>
                </a:solidFill>
                <a:effectLst/>
                <a:latin typeface="-apple-system"/>
              </a:rPr>
              <a:t>scalar</a:t>
            </a: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对象输出。这样极大地节省了空间，</a:t>
            </a:r>
            <a:r>
              <a:rPr lang="en-US" altLang="zh-CN" sz="1400" b="0" i="0" dirty="0">
                <a:solidFill>
                  <a:srgbClr val="414141"/>
                </a:solidFill>
                <a:effectLst/>
                <a:latin typeface="-apple-system"/>
              </a:rPr>
              <a:t>scalar</a:t>
            </a:r>
            <a:r>
              <a:rPr lang="zh-CN" altLang="en-US" sz="1400" b="0" i="0" dirty="0">
                <a:solidFill>
                  <a:srgbClr val="414141"/>
                </a:solidFill>
                <a:effectLst/>
                <a:latin typeface="-apple-system"/>
              </a:rPr>
              <a:t>对象中除了数据之外的域没必要重复存储，同时因为连续内存的原因，可以按秩访问，速度也要快得多。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73558-269F-F48D-9CF9-303A80B46AB0}"/>
              </a:ext>
            </a:extLst>
          </p:cNvPr>
          <p:cNvSpPr/>
          <p:nvPr/>
        </p:nvSpPr>
        <p:spPr>
          <a:xfrm>
            <a:off x="1207908" y="1432613"/>
            <a:ext cx="193291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设计原因</a:t>
            </a: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3096CBB-53A6-3E42-B158-0C199068EAAE}"/>
              </a:ext>
            </a:extLst>
          </p:cNvPr>
          <p:cNvSpPr/>
          <p:nvPr/>
        </p:nvSpPr>
        <p:spPr>
          <a:xfrm flipH="1" flipV="1">
            <a:off x="1205102" y="1914271"/>
            <a:ext cx="145653" cy="1456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72A7A16-4461-9FA8-4B42-1C29E187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03" y="4700909"/>
            <a:ext cx="4709568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A5537-377F-1AE7-0CF8-1063800D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79633"/>
            <a:ext cx="2743200" cy="535531"/>
          </a:xfrm>
        </p:spPr>
        <p:txBody>
          <a:bodyPr>
            <a:spAutoFit/>
          </a:bodyPr>
          <a:lstStyle/>
          <a:p>
            <a:r>
              <a:rPr lang="en-US" altLang="zh-CN" dirty="0" err="1"/>
              <a:t>ndarray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08E4BF-4AAB-EA2B-1ECA-DB9C5175B21B}"/>
              </a:ext>
            </a:extLst>
          </p:cNvPr>
          <p:cNvSpPr/>
          <p:nvPr/>
        </p:nvSpPr>
        <p:spPr>
          <a:xfrm>
            <a:off x="1350755" y="1152122"/>
            <a:ext cx="9538290" cy="5426245"/>
          </a:xfrm>
          <a:prstGeom prst="roundRect">
            <a:avLst>
              <a:gd name="adj" fmla="val 6501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FCCFFB-516D-F3EC-706E-B68309BE8E4E}"/>
              </a:ext>
            </a:extLst>
          </p:cNvPr>
          <p:cNvSpPr txBox="1"/>
          <p:nvPr/>
        </p:nvSpPr>
        <p:spPr>
          <a:xfrm>
            <a:off x="1206620" y="2676419"/>
            <a:ext cx="1436291" cy="430887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OPPOSans H"/>
                <a:ea typeface="OPPOSans H"/>
                <a:cs typeface="阿里巴巴普惠体 Medium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88ACE-983C-8490-7F2F-90B4115DEE84}"/>
              </a:ext>
            </a:extLst>
          </p:cNvPr>
          <p:cNvSpPr txBox="1"/>
          <p:nvPr/>
        </p:nvSpPr>
        <p:spPr>
          <a:xfrm>
            <a:off x="2052380" y="2174769"/>
            <a:ext cx="7553014" cy="10640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          这里，可以将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ndarray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与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python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中的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list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对比一下，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list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可以容纳不同类型的对象，像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string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int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tuple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等都可以放在一个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list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里，所以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list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中存放的是对象的引用，再通过引用找到具体的对象，这些对象所在的物理地址并不是连续的，如下所示：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73558-269F-F48D-9CF9-303A80B46AB0}"/>
              </a:ext>
            </a:extLst>
          </p:cNvPr>
          <p:cNvSpPr/>
          <p:nvPr/>
        </p:nvSpPr>
        <p:spPr>
          <a:xfrm>
            <a:off x="1207908" y="1432613"/>
            <a:ext cx="193291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设计原因</a:t>
            </a: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3096CBB-53A6-3E42-B158-0C199068EAAE}"/>
              </a:ext>
            </a:extLst>
          </p:cNvPr>
          <p:cNvSpPr/>
          <p:nvPr/>
        </p:nvSpPr>
        <p:spPr>
          <a:xfrm flipH="1" flipV="1">
            <a:off x="1205102" y="1914271"/>
            <a:ext cx="145653" cy="1456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1A59DA5-7A1E-B2AB-5569-ED22561D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80" y="3547545"/>
            <a:ext cx="4577533" cy="259058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F19131-93E7-3552-758B-8F5757901EEB}"/>
              </a:ext>
            </a:extLst>
          </p:cNvPr>
          <p:cNvSpPr txBox="1"/>
          <p:nvPr/>
        </p:nvSpPr>
        <p:spPr>
          <a:xfrm>
            <a:off x="7029974" y="3317847"/>
            <a:ext cx="34394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       所以相对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ndarray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list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访问到数据需要多跳转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次，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list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只能做到对对象引用的按秩访问，对具体的数据并不是按秩访问，所以效率上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ndarray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比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list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要快得多，空间上，因为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ndarray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只把数据紧密存储，而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list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需要把每个对象的所有域值都存下来，所以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ndarray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比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list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41418"/>
                </a:solidFill>
                <a:effectLst/>
                <a:ea typeface="PingFang SC"/>
              </a:rPr>
              <a:t>要更省空间。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4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3EEDC-38BA-D94A-D865-787C6456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79633"/>
            <a:ext cx="3054350" cy="535531"/>
          </a:xfrm>
        </p:spPr>
        <p:txBody>
          <a:bodyPr>
            <a:spAutoFit/>
          </a:bodyPr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6C62E35-40C7-7F32-96B0-161B89C14442}"/>
              </a:ext>
            </a:extLst>
          </p:cNvPr>
          <p:cNvSpPr/>
          <p:nvPr/>
        </p:nvSpPr>
        <p:spPr>
          <a:xfrm>
            <a:off x="1382804" y="1221559"/>
            <a:ext cx="9426391" cy="4818514"/>
          </a:xfrm>
          <a:prstGeom prst="roundRect">
            <a:avLst>
              <a:gd name="adj" fmla="val 59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A22257-B9E6-2449-9DB1-216204909979}"/>
              </a:ext>
            </a:extLst>
          </p:cNvPr>
          <p:cNvSpPr txBox="1"/>
          <p:nvPr/>
        </p:nvSpPr>
        <p:spPr>
          <a:xfrm>
            <a:off x="2063413" y="1414824"/>
            <a:ext cx="7802039" cy="44319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marR="0" lvl="0" indent="-285750" algn="l" defTabSz="914400" rtl="0" eaLnBrk="0" fontAlgn="ctr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PingFang SC"/>
              </a:rPr>
              <a:t>ndarray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的设计哲学在于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数据与其解释方式的分离，让绝大部分多维数组操作只发生在解释方式上；</a:t>
            </a:r>
          </a:p>
          <a:p>
            <a:pPr marL="285750" marR="0" lvl="0" indent="-285750" algn="l" defTabSz="914400" rtl="0" eaLnBrk="0" fontAlgn="ctr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PingFang SC"/>
              </a:rPr>
              <a:t>ndarray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中的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数据在物理内存上连续存储，在读取时根据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PingFang SC"/>
              </a:rPr>
              <a:t>dtype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组装成对象输出，可以按秩访问，效率高省空间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；</a:t>
            </a:r>
            <a:endParaRPr kumimoji="0" lang="zh-CN" altLang="zh-CN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之所以能这样实现，在于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PingFang SC"/>
              </a:rPr>
              <a:t>ndarray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PingFang SC"/>
              </a:rPr>
              <a:t>是为矩阵运算服务的，所有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PingFang SC"/>
              </a:rPr>
              <a:t>数据单元都是同种类型。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PingFang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BB7CCB-399D-9AD2-F93B-73959BB6F95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088679" y="854015"/>
            <a:ext cx="766636" cy="735088"/>
          </a:xfrm>
          <a:custGeom>
            <a:avLst/>
            <a:gdLst/>
            <a:ahLst/>
            <a:cxnLst/>
            <a:rect l="l" t="t" r="r" b="b"/>
            <a:pathLst>
              <a:path w="55550" h="53264">
                <a:moveTo>
                  <a:pt x="33833" y="0"/>
                </a:moveTo>
                <a:lnTo>
                  <a:pt x="55550" y="0"/>
                </a:lnTo>
                <a:lnTo>
                  <a:pt x="55550" y="21717"/>
                </a:lnTo>
                <a:cubicBezTo>
                  <a:pt x="55550" y="36043"/>
                  <a:pt x="48845" y="46559"/>
                  <a:pt x="35433" y="53264"/>
                </a:cubicBezTo>
                <a:lnTo>
                  <a:pt x="30633" y="44577"/>
                </a:lnTo>
                <a:cubicBezTo>
                  <a:pt x="35967" y="41987"/>
                  <a:pt x="39853" y="38901"/>
                  <a:pt x="42291" y="35319"/>
                </a:cubicBezTo>
                <a:cubicBezTo>
                  <a:pt x="44730" y="31738"/>
                  <a:pt x="45949" y="27204"/>
                  <a:pt x="45949" y="21717"/>
                </a:cubicBezTo>
                <a:lnTo>
                  <a:pt x="33833" y="21717"/>
                </a:lnTo>
                <a:close/>
                <a:moveTo>
                  <a:pt x="3201" y="0"/>
                </a:moveTo>
                <a:lnTo>
                  <a:pt x="24918" y="0"/>
                </a:lnTo>
                <a:lnTo>
                  <a:pt x="24918" y="21717"/>
                </a:lnTo>
                <a:cubicBezTo>
                  <a:pt x="24918" y="36043"/>
                  <a:pt x="18212" y="46559"/>
                  <a:pt x="4801" y="53264"/>
                </a:cubicBezTo>
                <a:lnTo>
                  <a:pt x="0" y="44577"/>
                </a:lnTo>
                <a:cubicBezTo>
                  <a:pt x="5334" y="41987"/>
                  <a:pt x="9221" y="38901"/>
                  <a:pt x="11659" y="35319"/>
                </a:cubicBezTo>
                <a:cubicBezTo>
                  <a:pt x="14097" y="31738"/>
                  <a:pt x="15317" y="27204"/>
                  <a:pt x="15317" y="21717"/>
                </a:cubicBezTo>
                <a:lnTo>
                  <a:pt x="3201" y="217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>
              <a:srgbClr val="000000"/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50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0.69386"/>
  <p:tag name="LEFT" val="491.1428"/>
  <p:tag name="WIDTH" val="21.48283"/>
  <p:tag name="HEIGHT" val="29.08126"/>
  <p:tag name="SHADOWVISIBLE" val="0"/>
  <p:tag name="LINEVISIBLE" val="0"/>
  <p:tag name="SHAPEREFLECTION" val="-2.147484E+09"/>
  <p:tag name="SHAPEGLOW" val="0"/>
  <p:tag name="SOFTEDGE" val="0"/>
  <p:tag name="SHAPETHREEDVISIBLE" val="1"/>
  <p:tag name="HASTEXT" val="1"/>
  <p:tag name="TEXT" val="”"/>
  <p:tag name="FONTSIZE" val="18"/>
  <p:tag name="FONTCOLOR" val="0"/>
  <p:tag name="FONTBOLD" val="0"/>
  <p:tag name="FONTITALIC" val="0"/>
  <p:tag name="FONTNAME" val="MiSans"/>
  <p:tag name="NAMEASCII" val="MiSans"/>
  <p:tag name="NAMECOMPLEXSCRIPT" val="+mn-cs"/>
  <p:tag name="NAMEFAREAST" val="MiSans"/>
  <p:tag name="FONTNAMEASCII" val="MiSans"/>
  <p:tag name="TEXTALIGNMENT" val="1"/>
  <p:tag name="FONTSPACING" val="0"/>
  <p:tag name="SPACEWITHIN" val="1"/>
  <p:tag name="SPACEBEFORE" val="0"/>
  <p:tag name="SPACEAFTER" val="0"/>
  <p:tag name="MARGINBOTTOM" val="3.6"/>
  <p:tag name="MARGINLEFT" val="7.2"/>
  <p:tag name="MARGINRIGHT" val="7.2"/>
  <p:tag name="MARGINTOP" val="3.6"/>
  <p:tag name="LINERULEAFTER" val="0"/>
  <p:tag name="ALIGNMENT" val="1"/>
  <p:tag name="WORDWRAP" val="0"/>
  <p:tag name="AUTOSIZE" val="1"/>
  <p:tag name="TEXTREFLECTION" val="0"/>
  <p:tag name="TEXTGLOW" val="0"/>
  <p:tag name="T_HASTEXT" val="1"/>
  <p:tag name="T_LEFT" val="491.1428"/>
  <p:tag name="T_TOP" val="50.69386"/>
  <p:tag name="T_WIDTH" val="21.48283"/>
  <p:tag name="T_HEIGTH" val="29.08126"/>
  <p:tag name="T_TEXT" val="”"/>
  <p:tag name="T_FONTCOLOR" val="0"/>
  <p:tag name="T_FONTNAME" val="MiSans"/>
  <p:tag name="T_FONTNAMEASCII" val="MiSans"/>
  <p:tag name="T_NAMECOMPLEXSCRIPT" val="+mn-cs"/>
  <p:tag name="T_NAMEFAREAST" val="MiSans"/>
  <p:tag name="T_FONTBOLD" val="0"/>
  <p:tag name="T_FONTSIZE" val="18"/>
  <p:tag name="T_FONTUNDERLINE" val="0"/>
  <p:tag name="T_FONTITALIC" val="0"/>
  <p:tag name="T_FONTSPACING" val="0"/>
  <p:tag name="T_MARGINTOP" val="3.6"/>
  <p:tag name="T_MARGINRIGHT" val="7.2"/>
  <p:tag name="T_MARGINBOTTOM" val="3.6"/>
  <p:tag name="T_MARGINLEFT" val="7.2"/>
  <p:tag name="T_TEXTLINEDASHSTYLE" val="-2"/>
  <p:tag name="T_TEXTLINEWEIGHT" val="-2.147484E+09"/>
  <p:tag name="T_TEXTLINEFORECOLOR" val="16777215"/>
  <p:tag name="T_TEXTLINEFILLBACKCOLOR" val="16777215"/>
  <p:tag name="T_TEXTLINEFILLTRANSPARENCY" val="0"/>
  <p:tag name="T_TEXTALIGNMENT" val="1"/>
  <p:tag name="T_SPACEBEFORE" val="0"/>
  <p:tag name="T_SPACEWITHIN" val="1"/>
  <p:tag name="T_SPACEAFTER" val="0"/>
  <p:tag name="T_LINERULEBEFORE" val="-1"/>
  <p:tag name="T_TEXTREFLECTION" val="0"/>
  <p:tag name="T_TEXTGLOW" val="0"/>
  <p:tag name="OFFSETTOP" val="5.711967"/>
  <p:tag name="OFFSETLEFT" val="8.406006"/>
  <p:tag name="OFFSETWIDTH" val="4.374016"/>
  <p:tag name="OFFSETHEIGHT" val="4.194016"/>
</p:tagLst>
</file>

<file path=ppt/theme/theme1.xml><?xml version="1.0" encoding="utf-8"?>
<a:theme xmlns:a="http://schemas.openxmlformats.org/drawingml/2006/main" name="Office 主题​​">
  <a:themeElements>
    <a:clrScheme name="自定义 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BFF"/>
      </a:accent1>
      <a:accent2>
        <a:srgbClr val="282B51"/>
      </a:accent2>
      <a:accent3>
        <a:srgbClr val="626262"/>
      </a:accent3>
      <a:accent4>
        <a:srgbClr val="828282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i Sans">
      <a:majorFont>
        <a:latin typeface="MiSans Semibold"/>
        <a:ea typeface="MiSans Semi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871</Words>
  <Application>Microsoft Macintosh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MiSans</vt:lpstr>
      <vt:lpstr>MiSans Semibold</vt:lpstr>
      <vt:lpstr>PingFang SC</vt:lpstr>
      <vt:lpstr>Arial</vt:lpstr>
      <vt:lpstr>Consolas</vt:lpstr>
      <vt:lpstr>Helvetica Neue</vt:lpstr>
      <vt:lpstr>Office 主题​​</vt:lpstr>
      <vt:lpstr>PowerPoint 演示文稿</vt:lpstr>
      <vt:lpstr>Numpy引入</vt:lpstr>
      <vt:lpstr>ndarray</vt:lpstr>
      <vt:lpstr>ndarray</vt:lpstr>
      <vt:lpstr>ndarray</vt:lpstr>
      <vt:lpstr>内存布局</vt:lpstr>
      <vt:lpstr>ndarray</vt:lpstr>
      <vt:lpstr>ndarray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zhu</dc:creator>
  <cp:lastModifiedBy>麟 迷</cp:lastModifiedBy>
  <cp:revision>18</cp:revision>
  <dcterms:created xsi:type="dcterms:W3CDTF">2022-03-11T13:22:31Z</dcterms:created>
  <dcterms:modified xsi:type="dcterms:W3CDTF">2023-05-08T01:24:40Z</dcterms:modified>
</cp:coreProperties>
</file>