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c9ad33957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c9ad33957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c9ad33957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c9ad33957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c9ad33957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c9ad33957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c9ad33957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c9ad33957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c9ad33957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c9ad33957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c9ad33957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c9ad33957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c9ad33957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c9ad33957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c9ad33957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c9ad33957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c9ad33957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c9ad33957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c9ad33957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c9ad33957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9a546cb5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9a546cb5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c9ad33957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c9ad33957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c9ad33957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c9ad33957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c9ad33957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c9ad33957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c9ad33957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c9ad33957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c9ad33957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c9ad33957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c9ad33957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c9ad33957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c9ad33957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c9ad33957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c9ad33957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c9ad33957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c9ad33957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c9ad33957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c9ad33957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c9ad33957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c9a546cb5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c9a546cb5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c9ad33957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c9ad33957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c9ad33957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c9ad33957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c9ad33957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c9ad3395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c9ad3395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c9ad3395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c9ad33957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c9ad33957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c9ad3395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c9ad3395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c9ad33957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c9ad33957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c9ad33957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c9ad33957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918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Churn rate - Telco SA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333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data exploratory analysis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</a:t>
            </a:r>
            <a:r>
              <a:rPr lang="pt-BR"/>
              <a:t>response</a:t>
            </a:r>
            <a:r>
              <a:rPr lang="pt-BR"/>
              <a:t> the business </a:t>
            </a:r>
            <a:r>
              <a:rPr lang="pt-BR"/>
              <a:t>hypothesis.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Bivariate analysis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No partner is most frequente to Churn</a:t>
            </a:r>
            <a:endParaRPr sz="1100"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200" y="1597875"/>
            <a:ext cx="5238276" cy="31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Bivariate analysis</a:t>
            </a:r>
            <a:endParaRPr/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More frequent churn when peoples not is SeniorCitizen</a:t>
            </a:r>
            <a:endParaRPr sz="1100"/>
          </a:p>
        </p:txBody>
      </p:sp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050" y="1548125"/>
            <a:ext cx="5342925" cy="316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Bivariate analysis</a:t>
            </a:r>
            <a:endParaRPr/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No Dependents is most frequent to churn</a:t>
            </a:r>
            <a:endParaRPr sz="1100"/>
          </a:p>
        </p:txBody>
      </p:sp>
      <p:pic>
        <p:nvPicPr>
          <p:cNvPr id="351" name="Google Shape;3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500" y="1548125"/>
            <a:ext cx="5342924" cy="3214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Bivariate analysis</a:t>
            </a:r>
            <a:endParaRPr/>
          </a:p>
        </p:txBody>
      </p:sp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 - For those who have PhoneService, Churn is more frequent</a:t>
            </a:r>
            <a:endParaRPr sz="1100"/>
          </a:p>
        </p:txBody>
      </p:sp>
      <p:pic>
        <p:nvPicPr>
          <p:cNvPr id="358" name="Google Shape;3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75" y="1533175"/>
            <a:ext cx="5342925" cy="313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Bivariate analysis</a:t>
            </a:r>
            <a:endParaRPr/>
          </a:p>
        </p:txBody>
      </p:sp>
      <p:sp>
        <p:nvSpPr>
          <p:cNvPr id="364" name="Google Shape;364;p26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More frequent churn when InternetService is fiber optic</a:t>
            </a:r>
            <a:endParaRPr sz="1100"/>
          </a:p>
        </p:txBody>
      </p:sp>
      <p:pic>
        <p:nvPicPr>
          <p:cNvPr id="365" name="Google Shape;3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375" y="1518175"/>
            <a:ext cx="5342924" cy="318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Bivariate analysis</a:t>
            </a:r>
            <a:endParaRPr/>
          </a:p>
        </p:txBody>
      </p:sp>
      <p:sp>
        <p:nvSpPr>
          <p:cNvPr id="371" name="Google Shape;371;p27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More frequent churn when peoples not have a OnlineSecurity</a:t>
            </a:r>
            <a:endParaRPr sz="1100"/>
          </a:p>
        </p:txBody>
      </p:sp>
      <p:pic>
        <p:nvPicPr>
          <p:cNvPr id="372" name="Google Shape;3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75" y="1548125"/>
            <a:ext cx="5342925" cy="3158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Bivariate analysis</a:t>
            </a:r>
            <a:endParaRPr/>
          </a:p>
        </p:txBody>
      </p:sp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More frequent churn when peoples not have a OnlineBackup</a:t>
            </a:r>
            <a:endParaRPr sz="1100"/>
          </a:p>
        </p:txBody>
      </p:sp>
      <p:pic>
        <p:nvPicPr>
          <p:cNvPr id="379" name="Google Shape;3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050" y="1548125"/>
            <a:ext cx="5342926" cy="319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Bivariate analysis</a:t>
            </a:r>
            <a:endParaRPr/>
          </a:p>
        </p:txBody>
      </p:sp>
      <p:sp>
        <p:nvSpPr>
          <p:cNvPr id="385" name="Google Shape;385;p29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More frequent churn when peoples not have a DeviceProtection</a:t>
            </a:r>
            <a:endParaRPr sz="1100"/>
          </a:p>
        </p:txBody>
      </p:sp>
      <p:pic>
        <p:nvPicPr>
          <p:cNvPr id="386" name="Google Shape;3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050" y="1540650"/>
            <a:ext cx="5342926" cy="3123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Bivariate analysis</a:t>
            </a:r>
            <a:endParaRPr/>
          </a:p>
        </p:txBody>
      </p:sp>
      <p:sp>
        <p:nvSpPr>
          <p:cNvPr id="392" name="Google Shape;392;p30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More frequent churn when peoples not have a TechSupport</a:t>
            </a:r>
            <a:endParaRPr sz="1100"/>
          </a:p>
        </p:txBody>
      </p:sp>
      <p:pic>
        <p:nvPicPr>
          <p:cNvPr id="393" name="Google Shape;3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75" y="1545475"/>
            <a:ext cx="5342925" cy="3158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Bivariate analysis</a:t>
            </a:r>
            <a:endParaRPr/>
          </a:p>
        </p:txBody>
      </p:sp>
      <p:sp>
        <p:nvSpPr>
          <p:cNvPr id="399" name="Google Shape;399;p31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More frequent churn when peoples not have a StreamingTV</a:t>
            </a:r>
            <a:endParaRPr sz="1100"/>
          </a:p>
        </p:txBody>
      </p:sp>
      <p:pic>
        <p:nvPicPr>
          <p:cNvPr id="400" name="Google Shape;4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550" y="1548125"/>
            <a:ext cx="5342926" cy="3162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Summary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686525" y="1597875"/>
            <a:ext cx="76479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400"/>
              <a:t>Descriptive analysis</a:t>
            </a:r>
            <a:endParaRPr b="1" sz="1400"/>
          </a:p>
          <a:p>
            <a:pPr indent="-3048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Multivariate analysis</a:t>
            </a:r>
            <a:endParaRPr b="1" sz="1200"/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Pearson correlation in numeric variables</a:t>
            </a:r>
            <a:endParaRPr sz="1200"/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Phik correlation</a:t>
            </a:r>
            <a:endParaRPr sz="1200"/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Cramer V correlation</a:t>
            </a:r>
            <a:endParaRPr sz="1200"/>
          </a:p>
          <a:p>
            <a:pPr indent="-3048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Bivariate analysis</a:t>
            </a:r>
            <a:endParaRPr b="1" sz="1200"/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Categorical barplots</a:t>
            </a:r>
            <a:endParaRPr sz="1200"/>
          </a:p>
          <a:p>
            <a:pPr indent="-3048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Univariate analysis</a:t>
            </a:r>
            <a:endParaRPr b="1" sz="1200"/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Distribution</a:t>
            </a:r>
            <a:r>
              <a:rPr lang="pt-BR" sz="1200"/>
              <a:t> plots with </a:t>
            </a:r>
            <a:r>
              <a:rPr lang="pt-BR" sz="1200"/>
              <a:t>numerical</a:t>
            </a:r>
            <a:r>
              <a:rPr lang="pt-BR" sz="1200"/>
              <a:t> variables</a:t>
            </a:r>
            <a:endParaRPr sz="1200"/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Highlights</a:t>
            </a:r>
            <a:endParaRPr sz="1200"/>
          </a:p>
          <a:p>
            <a:pPr indent="-3048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Response business </a:t>
            </a:r>
            <a:r>
              <a:rPr b="1" lang="pt-BR" sz="1200"/>
              <a:t>hypothesis</a:t>
            </a:r>
            <a:r>
              <a:rPr b="1" lang="pt-BR" sz="1200"/>
              <a:t> </a:t>
            </a:r>
            <a:endParaRPr b="1" sz="1200"/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Churn customers who have a monthly contract are the majority !</a:t>
            </a:r>
            <a:endParaRPr sz="1200"/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Churn customers who are married are the majority!</a:t>
            </a:r>
            <a:endParaRPr sz="1200"/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Churn customers who have phone service are the majority!</a:t>
            </a:r>
            <a:endParaRPr sz="1200"/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Churn customers who do not have Device Protection are the majority!</a:t>
            </a:r>
            <a:endParaRPr sz="1200"/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Churn customers who have a Payment Method such as Electronic Check are the majority!</a:t>
            </a:r>
            <a:endParaRPr sz="12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Bivariate analysis</a:t>
            </a:r>
            <a:endParaRPr/>
          </a:p>
        </p:txBody>
      </p:sp>
      <p:sp>
        <p:nvSpPr>
          <p:cNvPr id="406" name="Google Shape;406;p32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More frequent churn when peoples not have a StramingMovies</a:t>
            </a:r>
            <a:endParaRPr sz="1100"/>
          </a:p>
        </p:txBody>
      </p:sp>
      <p:pic>
        <p:nvPicPr>
          <p:cNvPr id="407" name="Google Shape;4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75" y="1533150"/>
            <a:ext cx="5342925" cy="3150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Bivariate analysis</a:t>
            </a:r>
            <a:endParaRPr/>
          </a:p>
        </p:txBody>
      </p:sp>
      <p:sp>
        <p:nvSpPr>
          <p:cNvPr id="413" name="Google Shape;413;p33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More frequent churn when peoples have a Contract Month-to-month</a:t>
            </a:r>
            <a:endParaRPr sz="1100"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75" y="1563125"/>
            <a:ext cx="5342924" cy="31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Bivariate analysis</a:t>
            </a:r>
            <a:endParaRPr/>
          </a:p>
        </p:txBody>
      </p:sp>
      <p:sp>
        <p:nvSpPr>
          <p:cNvPr id="420" name="Google Shape;420;p34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More frequent churn when peoples have a PaperlessBilling</a:t>
            </a:r>
            <a:endParaRPr sz="1100"/>
          </a:p>
        </p:txBody>
      </p:sp>
      <p:pic>
        <p:nvPicPr>
          <p:cNvPr id="421" name="Google Shape;4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025" y="1540650"/>
            <a:ext cx="5342924" cy="318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Bivariate analysis</a:t>
            </a:r>
            <a:endParaRPr/>
          </a:p>
        </p:txBody>
      </p:sp>
      <p:sp>
        <p:nvSpPr>
          <p:cNvPr id="427" name="Google Shape;427;p35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More frequent churn when peoples have a Electronic check how PaymentMethod</a:t>
            </a:r>
            <a:endParaRPr sz="1100"/>
          </a:p>
        </p:txBody>
      </p:sp>
      <p:pic>
        <p:nvPicPr>
          <p:cNvPr id="428" name="Google Shape;4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75" y="1548125"/>
            <a:ext cx="5342924" cy="316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Univariate analysis</a:t>
            </a:r>
            <a:endParaRPr/>
          </a:p>
        </p:txBody>
      </p:sp>
      <p:sp>
        <p:nvSpPr>
          <p:cNvPr id="434" name="Google Shape;434;p36"/>
          <p:cNvSpPr txBox="1"/>
          <p:nvPr>
            <p:ph idx="1" type="body"/>
          </p:nvPr>
        </p:nvSpPr>
        <p:spPr>
          <a:xfrm>
            <a:off x="1184000" y="1376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- So what numerical variables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tenure and MonthlyCharges kind of create a bimodal distribution with peaks present at 0 - 70 and 20 - 80 respectively.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TotalCharges displays a positively exponential distribuition and most frequent total charges are from values ​​around 0 to 1000 dollars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435" name="Google Shape;4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50" y="2642875"/>
            <a:ext cx="8617426" cy="23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Univariate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"/>
          <p:cNvSpPr txBox="1"/>
          <p:nvPr>
            <p:ph idx="1" type="body"/>
          </p:nvPr>
        </p:nvSpPr>
        <p:spPr>
          <a:xfrm>
            <a:off x="1303800" y="1443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- Highlights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Churn customers are a minority and therefore comprise a smaller number of products in possession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Churn customers have a higher average cost of monthly charges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Churn customers have a lower total cost, but their minimum cost exceeds that of non-churn customers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Response business hypothesis</a:t>
            </a:r>
            <a:endParaRPr/>
          </a:p>
        </p:txBody>
      </p:sp>
      <p:sp>
        <p:nvSpPr>
          <p:cNvPr id="447" name="Google Shape;447;p38"/>
          <p:cNvSpPr txBox="1"/>
          <p:nvPr>
            <p:ph idx="1" type="body"/>
          </p:nvPr>
        </p:nvSpPr>
        <p:spPr>
          <a:xfrm>
            <a:off x="1303800" y="1597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Churn customers who have a monthly contract are the majority !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Yes, true hypothese ! Month-to-month contract represent 88% of churn !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Response business hypothesis</a:t>
            </a:r>
            <a:endParaRPr/>
          </a:p>
        </p:txBody>
      </p:sp>
      <p:sp>
        <p:nvSpPr>
          <p:cNvPr id="453" name="Google Shape;453;p39"/>
          <p:cNvSpPr txBox="1"/>
          <p:nvPr>
            <p:ph idx="1" type="body"/>
          </p:nvPr>
        </p:nvSpPr>
        <p:spPr>
          <a:xfrm>
            <a:off x="1303800" y="1597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Churn customers who are married are the majority!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No, false hypothese ! the Partner represent 35% of Churn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Response business hypothesis</a:t>
            </a:r>
            <a:endParaRPr/>
          </a:p>
        </p:txBody>
      </p:sp>
      <p:sp>
        <p:nvSpPr>
          <p:cNvPr id="459" name="Google Shape;459;p40"/>
          <p:cNvSpPr txBox="1"/>
          <p:nvPr>
            <p:ph idx="1" type="body"/>
          </p:nvPr>
        </p:nvSpPr>
        <p:spPr>
          <a:xfrm>
            <a:off x="1303800" y="1597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Churn customers who have phone service are the majority!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Yes, true ! the customer churn have phone service represent 90%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Response business hypothesis</a:t>
            </a:r>
            <a:endParaRPr/>
          </a:p>
        </p:txBody>
      </p:sp>
      <p:sp>
        <p:nvSpPr>
          <p:cNvPr id="465" name="Google Shape;465;p41"/>
          <p:cNvSpPr txBox="1"/>
          <p:nvPr>
            <p:ph idx="1" type="body"/>
          </p:nvPr>
        </p:nvSpPr>
        <p:spPr>
          <a:xfrm>
            <a:off x="1303800" y="1597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Churn customers who do not have Device Protection are the majority!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Yes, true ! Churn customers who do not have Device Protection represent 64%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Multivariate analysis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778650" y="1440650"/>
            <a:ext cx="75558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Pearson correlation in numerical variables:</a:t>
            </a:r>
            <a:r>
              <a:rPr lang="pt-BR"/>
              <a:t> In descriptive statistics, Pearson's correlation coefficient, also called "product-momentum correlation coefficient" or simply "Pearson's ρ" measures the degree of correlation between two metric scale variables. This coefficient, normally represented by ρ, only takes on values ​​between -1 and 1.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Response business hypothesis</a:t>
            </a:r>
            <a:endParaRPr/>
          </a:p>
        </p:txBody>
      </p:sp>
      <p:sp>
        <p:nvSpPr>
          <p:cNvPr id="471" name="Google Shape;471;p42"/>
          <p:cNvSpPr txBox="1"/>
          <p:nvPr>
            <p:ph idx="1" type="body"/>
          </p:nvPr>
        </p:nvSpPr>
        <p:spPr>
          <a:xfrm>
            <a:off x="1303800" y="1597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Churn customers who have a Payment Method such as Electronic Check are the majority!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Yes, true ! Churn customers who have a Payment Method such as Electronic Check are the majority represent 57%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3"/>
          <p:cNvSpPr txBox="1"/>
          <p:nvPr>
            <p:ph type="ctrTitle"/>
          </p:nvPr>
        </p:nvSpPr>
        <p:spPr>
          <a:xfrm>
            <a:off x="824000" y="1613825"/>
            <a:ext cx="4918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Churn rate - Telco SA</a:t>
            </a:r>
            <a:endParaRPr/>
          </a:p>
        </p:txBody>
      </p:sp>
      <p:sp>
        <p:nvSpPr>
          <p:cNvPr id="477" name="Google Shape;477;p43"/>
          <p:cNvSpPr txBox="1"/>
          <p:nvPr>
            <p:ph idx="1" type="subTitle"/>
          </p:nvPr>
        </p:nvSpPr>
        <p:spPr>
          <a:xfrm>
            <a:off x="824000" y="3596300"/>
            <a:ext cx="5333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 </a:t>
            </a:r>
            <a:r>
              <a:rPr lang="pt-BR"/>
              <a:t>first</a:t>
            </a:r>
            <a:r>
              <a:rPr lang="pt-BR"/>
              <a:t> </a:t>
            </a:r>
            <a:r>
              <a:rPr lang="pt-BR"/>
              <a:t>exploratory</a:t>
            </a:r>
            <a:r>
              <a:rPr lang="pt-BR"/>
              <a:t> analysis.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Pearson correlation in numerical variables: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97875"/>
            <a:ext cx="2716800" cy="16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- TotalCharges is correlated with tenure, the number of tenure impact in total cust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- MonthlyCharges is correlated with TotalCharges, both motive the tenure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125" y="1597875"/>
            <a:ext cx="4134175" cy="335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Phik correlation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741200" y="1705575"/>
            <a:ext cx="24183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-</a:t>
            </a:r>
            <a:r>
              <a:rPr lang="pt-BR" sz="1100"/>
              <a:t> The combined features of Phi_K form an advantage over existing coefficients.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/>
              <a:t>- First, it works consistently between categorical, ordinal and interval variables. Second, it captures non-linear dependency.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/>
              <a:t>-  Third, it reverts to the Pearson correlation coefficient in case of a bi-variate normal input distribution.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/>
              <a:t>- These are useful features when studying the correlation matrix of variables with mixed types.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900" y="1654600"/>
            <a:ext cx="5642301" cy="331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Phik correlation in all variables: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320875"/>
            <a:ext cx="74334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- So what: List of variables contains positive correlation with target (Churn) variable</a:t>
            </a:r>
            <a:endParaRPr b="1" sz="11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tenure;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paymentmetody;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monthlyCharges;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paperlessbilling;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TotalCharges;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contract;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Dependents;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partner;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SeniorCitizen;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OnlineSecurity;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TechSupport;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InternetService;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OnlineBackup;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DeviceProtection;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StreamingTV;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StreamingMovies.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Cramer V analysis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726275" y="1597875"/>
            <a:ext cx="1856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Is a measure of association between two **nominal variables**, giving a value between 0 and +1 (inclusive). It is based on Pearson's chi-squared statistic</a:t>
            </a:r>
            <a:endParaRPr sz="1100"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075" y="1597875"/>
            <a:ext cx="6408801" cy="33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Cramer V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- So what of analysis with focus on Churn variable: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Contract haves 0.17 cramer v assosiation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TechSupport and OnlineSecurity haves 0.12 cramer v assosiation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PaymentMethod haves 0.09 cramer v assosiation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Bivariate analysis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973275" y="1392550"/>
            <a:ext cx="252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/>
              <a:t>- The churn from gender is balanced !</a:t>
            </a:r>
            <a:endParaRPr sz="1100"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500" y="1527325"/>
            <a:ext cx="4855100" cy="34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