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63"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114326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496200" y="4765280"/>
            <a:ext cx="40898700" cy="131367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27300"/>
              <a:buChar char="●"/>
              <a:defRPr sz="27300"/>
            </a:lvl1pPr>
            <a:lvl2pPr lvl="1" algn="ctr">
              <a:spcBef>
                <a:spcPts val="0"/>
              </a:spcBef>
              <a:spcAft>
                <a:spcPts val="0"/>
              </a:spcAft>
              <a:buSzPts val="27300"/>
              <a:buChar char="○"/>
              <a:defRPr sz="27300"/>
            </a:lvl2pPr>
            <a:lvl3pPr lvl="2" algn="ctr">
              <a:spcBef>
                <a:spcPts val="0"/>
              </a:spcBef>
              <a:spcAft>
                <a:spcPts val="0"/>
              </a:spcAft>
              <a:buSzPts val="27300"/>
              <a:buChar char="■"/>
              <a:defRPr sz="27300"/>
            </a:lvl3pPr>
            <a:lvl4pPr lvl="3" algn="ctr">
              <a:spcBef>
                <a:spcPts val="0"/>
              </a:spcBef>
              <a:spcAft>
                <a:spcPts val="0"/>
              </a:spcAft>
              <a:buSzPts val="27300"/>
              <a:buChar char="●"/>
              <a:defRPr sz="27300"/>
            </a:lvl4pPr>
            <a:lvl5pPr lvl="4" algn="ctr">
              <a:spcBef>
                <a:spcPts val="0"/>
              </a:spcBef>
              <a:spcAft>
                <a:spcPts val="0"/>
              </a:spcAft>
              <a:buSzPts val="27300"/>
              <a:buChar char="○"/>
              <a:defRPr sz="27300"/>
            </a:lvl5pPr>
            <a:lvl6pPr lvl="5" algn="ctr">
              <a:spcBef>
                <a:spcPts val="0"/>
              </a:spcBef>
              <a:spcAft>
                <a:spcPts val="0"/>
              </a:spcAft>
              <a:buSzPts val="27300"/>
              <a:buChar char="■"/>
              <a:defRPr sz="27300"/>
            </a:lvl6pPr>
            <a:lvl7pPr lvl="6" algn="ctr">
              <a:spcBef>
                <a:spcPts val="0"/>
              </a:spcBef>
              <a:spcAft>
                <a:spcPts val="0"/>
              </a:spcAft>
              <a:buSzPts val="27300"/>
              <a:buChar char="●"/>
              <a:defRPr sz="27300"/>
            </a:lvl7pPr>
            <a:lvl8pPr lvl="7" algn="ctr">
              <a:spcBef>
                <a:spcPts val="0"/>
              </a:spcBef>
              <a:spcAft>
                <a:spcPts val="0"/>
              </a:spcAft>
              <a:buSzPts val="27300"/>
              <a:buChar char="○"/>
              <a:defRPr sz="27300"/>
            </a:lvl8pPr>
            <a:lvl9pPr lvl="8" algn="ctr">
              <a:spcBef>
                <a:spcPts val="0"/>
              </a:spcBef>
              <a:spcAft>
                <a:spcPts val="0"/>
              </a:spcAft>
              <a:buSzPts val="27300"/>
              <a:buChar char="■"/>
              <a:defRPr sz="27300"/>
            </a:lvl9pPr>
          </a:lstStyle>
          <a:p/>
        </p:txBody>
      </p:sp>
      <p:sp>
        <p:nvSpPr>
          <p:cNvPr id="13" name="Google Shape;13;p2"/>
          <p:cNvSpPr txBox="1"/>
          <p:nvPr>
            <p:ph idx="1" type="subTitle"/>
          </p:nvPr>
        </p:nvSpPr>
        <p:spPr>
          <a:xfrm>
            <a:off x="1496160" y="18138400"/>
            <a:ext cx="40898700" cy="50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700"/>
              <a:buNone/>
              <a:defRPr sz="14700"/>
            </a:lvl1pPr>
            <a:lvl2pPr lvl="1" algn="ctr">
              <a:lnSpc>
                <a:spcPct val="100000"/>
              </a:lnSpc>
              <a:spcBef>
                <a:spcPts val="0"/>
              </a:spcBef>
              <a:spcAft>
                <a:spcPts val="0"/>
              </a:spcAft>
              <a:buSzPts val="14700"/>
              <a:buNone/>
              <a:defRPr sz="14700"/>
            </a:lvl2pPr>
            <a:lvl3pPr lvl="2" algn="ctr">
              <a:lnSpc>
                <a:spcPct val="100000"/>
              </a:lnSpc>
              <a:spcBef>
                <a:spcPts val="0"/>
              </a:spcBef>
              <a:spcAft>
                <a:spcPts val="0"/>
              </a:spcAft>
              <a:buSzPts val="14700"/>
              <a:buNone/>
              <a:defRPr sz="14700"/>
            </a:lvl3pPr>
            <a:lvl4pPr lvl="3" algn="ctr">
              <a:lnSpc>
                <a:spcPct val="100000"/>
              </a:lnSpc>
              <a:spcBef>
                <a:spcPts val="0"/>
              </a:spcBef>
              <a:spcAft>
                <a:spcPts val="0"/>
              </a:spcAft>
              <a:buSzPts val="14700"/>
              <a:buNone/>
              <a:defRPr sz="14700"/>
            </a:lvl4pPr>
            <a:lvl5pPr lvl="4" algn="ctr">
              <a:lnSpc>
                <a:spcPct val="100000"/>
              </a:lnSpc>
              <a:spcBef>
                <a:spcPts val="0"/>
              </a:spcBef>
              <a:spcAft>
                <a:spcPts val="0"/>
              </a:spcAft>
              <a:buSzPts val="14700"/>
              <a:buNone/>
              <a:defRPr sz="14700"/>
            </a:lvl5pPr>
            <a:lvl6pPr lvl="5" algn="ctr">
              <a:lnSpc>
                <a:spcPct val="100000"/>
              </a:lnSpc>
              <a:spcBef>
                <a:spcPts val="0"/>
              </a:spcBef>
              <a:spcAft>
                <a:spcPts val="0"/>
              </a:spcAft>
              <a:buSzPts val="14700"/>
              <a:buNone/>
              <a:defRPr sz="14700"/>
            </a:lvl6pPr>
            <a:lvl7pPr lvl="6" algn="ctr">
              <a:lnSpc>
                <a:spcPct val="100000"/>
              </a:lnSpc>
              <a:spcBef>
                <a:spcPts val="0"/>
              </a:spcBef>
              <a:spcAft>
                <a:spcPts val="0"/>
              </a:spcAft>
              <a:buSzPts val="14700"/>
              <a:buNone/>
              <a:defRPr sz="14700"/>
            </a:lvl7pPr>
            <a:lvl8pPr lvl="7" algn="ctr">
              <a:lnSpc>
                <a:spcPct val="100000"/>
              </a:lnSpc>
              <a:spcBef>
                <a:spcPts val="0"/>
              </a:spcBef>
              <a:spcAft>
                <a:spcPts val="0"/>
              </a:spcAft>
              <a:buSzPts val="14700"/>
              <a:buNone/>
              <a:defRPr sz="14700"/>
            </a:lvl8pPr>
            <a:lvl9pPr lvl="8" algn="ctr">
              <a:lnSpc>
                <a:spcPct val="100000"/>
              </a:lnSpc>
              <a:spcBef>
                <a:spcPts val="0"/>
              </a:spcBef>
              <a:spcAft>
                <a:spcPts val="0"/>
              </a:spcAft>
              <a:buSzPts val="14700"/>
              <a:buNone/>
              <a:defRPr sz="14700"/>
            </a:lvl9pPr>
          </a:lstStyle>
          <a:p/>
        </p:txBody>
      </p:sp>
      <p:sp>
        <p:nvSpPr>
          <p:cNvPr id="14" name="Google Shape;14;p2"/>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1496160" y="7079200"/>
            <a:ext cx="40898700" cy="125664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62900"/>
              <a:buChar char="●"/>
              <a:defRPr sz="62900"/>
            </a:lvl1pPr>
            <a:lvl2pPr lvl="1" algn="ctr">
              <a:spcBef>
                <a:spcPts val="0"/>
              </a:spcBef>
              <a:spcAft>
                <a:spcPts val="0"/>
              </a:spcAft>
              <a:buSzPts val="62900"/>
              <a:buChar char="○"/>
              <a:defRPr sz="62900"/>
            </a:lvl2pPr>
            <a:lvl3pPr lvl="2" algn="ctr">
              <a:spcBef>
                <a:spcPts val="0"/>
              </a:spcBef>
              <a:spcAft>
                <a:spcPts val="0"/>
              </a:spcAft>
              <a:buSzPts val="62900"/>
              <a:buChar char="■"/>
              <a:defRPr sz="62900"/>
            </a:lvl3pPr>
            <a:lvl4pPr lvl="3" algn="ctr">
              <a:spcBef>
                <a:spcPts val="0"/>
              </a:spcBef>
              <a:spcAft>
                <a:spcPts val="0"/>
              </a:spcAft>
              <a:buSzPts val="62900"/>
              <a:buChar char="●"/>
              <a:defRPr sz="62900"/>
            </a:lvl4pPr>
            <a:lvl5pPr lvl="4" algn="ctr">
              <a:spcBef>
                <a:spcPts val="0"/>
              </a:spcBef>
              <a:spcAft>
                <a:spcPts val="0"/>
              </a:spcAft>
              <a:buSzPts val="62900"/>
              <a:buChar char="○"/>
              <a:defRPr sz="62900"/>
            </a:lvl5pPr>
            <a:lvl6pPr lvl="5" algn="ctr">
              <a:spcBef>
                <a:spcPts val="0"/>
              </a:spcBef>
              <a:spcAft>
                <a:spcPts val="0"/>
              </a:spcAft>
              <a:buSzPts val="62900"/>
              <a:buChar char="■"/>
              <a:defRPr sz="62900"/>
            </a:lvl6pPr>
            <a:lvl7pPr lvl="6" algn="ctr">
              <a:spcBef>
                <a:spcPts val="0"/>
              </a:spcBef>
              <a:spcAft>
                <a:spcPts val="0"/>
              </a:spcAft>
              <a:buSzPts val="62900"/>
              <a:buChar char="●"/>
              <a:defRPr sz="62900"/>
            </a:lvl7pPr>
            <a:lvl8pPr lvl="7" algn="ctr">
              <a:spcBef>
                <a:spcPts val="0"/>
              </a:spcBef>
              <a:spcAft>
                <a:spcPts val="0"/>
              </a:spcAft>
              <a:buSzPts val="62900"/>
              <a:buChar char="○"/>
              <a:defRPr sz="62900"/>
            </a:lvl8pPr>
            <a:lvl9pPr lvl="8" algn="ctr">
              <a:spcBef>
                <a:spcPts val="0"/>
              </a:spcBef>
              <a:spcAft>
                <a:spcPts val="0"/>
              </a:spcAft>
              <a:buSzPts val="62900"/>
              <a:buChar char="■"/>
              <a:defRPr sz="62900"/>
            </a:lvl9pPr>
          </a:lstStyle>
          <a:p>
            <a:r>
              <a:t>xx%</a:t>
            </a:r>
          </a:p>
        </p:txBody>
      </p:sp>
      <p:sp>
        <p:nvSpPr>
          <p:cNvPr id="48" name="Google Shape;48;p11"/>
          <p:cNvSpPr txBox="1"/>
          <p:nvPr>
            <p:ph idx="1" type="body"/>
          </p:nvPr>
        </p:nvSpPr>
        <p:spPr>
          <a:xfrm>
            <a:off x="1496160" y="20174240"/>
            <a:ext cx="40898700" cy="83253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1496160" y="13765440"/>
            <a:ext cx="40898700" cy="5387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18900"/>
              <a:buChar char="●"/>
              <a:defRPr sz="18900"/>
            </a:lvl1pPr>
            <a:lvl2pPr lvl="1" algn="ctr">
              <a:spcBef>
                <a:spcPts val="0"/>
              </a:spcBef>
              <a:spcAft>
                <a:spcPts val="0"/>
              </a:spcAft>
              <a:buSzPts val="18900"/>
              <a:buChar char="○"/>
              <a:defRPr sz="18900"/>
            </a:lvl2pPr>
            <a:lvl3pPr lvl="2" algn="ctr">
              <a:spcBef>
                <a:spcPts val="0"/>
              </a:spcBef>
              <a:spcAft>
                <a:spcPts val="0"/>
              </a:spcAft>
              <a:buSzPts val="18900"/>
              <a:buChar char="■"/>
              <a:defRPr sz="18900"/>
            </a:lvl3pPr>
            <a:lvl4pPr lvl="3" algn="ctr">
              <a:spcBef>
                <a:spcPts val="0"/>
              </a:spcBef>
              <a:spcAft>
                <a:spcPts val="0"/>
              </a:spcAft>
              <a:buSzPts val="18900"/>
              <a:buChar char="●"/>
              <a:defRPr sz="18900"/>
            </a:lvl4pPr>
            <a:lvl5pPr lvl="4" algn="ctr">
              <a:spcBef>
                <a:spcPts val="0"/>
              </a:spcBef>
              <a:spcAft>
                <a:spcPts val="0"/>
              </a:spcAft>
              <a:buSzPts val="18900"/>
              <a:buChar char="○"/>
              <a:defRPr sz="18900"/>
            </a:lvl5pPr>
            <a:lvl6pPr lvl="5" algn="ctr">
              <a:spcBef>
                <a:spcPts val="0"/>
              </a:spcBef>
              <a:spcAft>
                <a:spcPts val="0"/>
              </a:spcAft>
              <a:buSzPts val="18900"/>
              <a:buChar char="■"/>
              <a:defRPr sz="18900"/>
            </a:lvl6pPr>
            <a:lvl7pPr lvl="6" algn="ctr">
              <a:spcBef>
                <a:spcPts val="0"/>
              </a:spcBef>
              <a:spcAft>
                <a:spcPts val="0"/>
              </a:spcAft>
              <a:buSzPts val="18900"/>
              <a:buChar char="●"/>
              <a:defRPr sz="18900"/>
            </a:lvl7pPr>
            <a:lvl8pPr lvl="7" algn="ctr">
              <a:spcBef>
                <a:spcPts val="0"/>
              </a:spcBef>
              <a:spcAft>
                <a:spcPts val="0"/>
              </a:spcAft>
              <a:buSzPts val="18900"/>
              <a:buChar char="○"/>
              <a:defRPr sz="18900"/>
            </a:lvl8pPr>
            <a:lvl9pPr lvl="8" algn="ctr">
              <a:spcBef>
                <a:spcPts val="0"/>
              </a:spcBef>
              <a:spcAft>
                <a:spcPts val="0"/>
              </a:spcAft>
              <a:buSzPts val="18900"/>
              <a:buChar char="■"/>
              <a:defRPr sz="18900"/>
            </a:lvl9pPr>
          </a:lstStyle>
          <a:p/>
        </p:txBody>
      </p:sp>
      <p:sp>
        <p:nvSpPr>
          <p:cNvPr id="17" name="Google Shape;17;p3"/>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1496160" y="2848160"/>
            <a:ext cx="40898700" cy="36654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0" name="Google Shape;20;p4"/>
          <p:cNvSpPr txBox="1"/>
          <p:nvPr>
            <p:ph idx="1" type="body"/>
          </p:nvPr>
        </p:nvSpPr>
        <p:spPr>
          <a:xfrm>
            <a:off x="1496160" y="7375840"/>
            <a:ext cx="40898700" cy="218652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1496160" y="2848160"/>
            <a:ext cx="40898700" cy="36654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4" name="Google Shape;24;p5"/>
          <p:cNvSpPr txBox="1"/>
          <p:nvPr>
            <p:ph idx="1" type="body"/>
          </p:nvPr>
        </p:nvSpPr>
        <p:spPr>
          <a:xfrm>
            <a:off x="1496160" y="7375840"/>
            <a:ext cx="19199700" cy="21865200"/>
          </a:xfrm>
          <a:prstGeom prst="rect">
            <a:avLst/>
          </a:prstGeom>
          <a:noFill/>
          <a:ln>
            <a:noFill/>
          </a:ln>
        </p:spPr>
        <p:txBody>
          <a:bodyPr anchorCtr="0" anchor="ctr" bIns="91425" lIns="91425" spcFirstLastPara="1" rIns="91425" wrap="square" tIns="91425">
            <a:noAutofit/>
          </a:bodyPr>
          <a:lstStyle>
            <a:lvl1pPr indent="-692150" lvl="0" marL="457200">
              <a:spcBef>
                <a:spcPts val="0"/>
              </a:spcBef>
              <a:spcAft>
                <a:spcPts val="0"/>
              </a:spcAft>
              <a:buSzPts val="7300"/>
              <a:buChar char="●"/>
              <a:defRPr sz="7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25" name="Google Shape;25;p5"/>
          <p:cNvSpPr txBox="1"/>
          <p:nvPr>
            <p:ph idx="2" type="body"/>
          </p:nvPr>
        </p:nvSpPr>
        <p:spPr>
          <a:xfrm>
            <a:off x="23195520" y="7375840"/>
            <a:ext cx="19199700" cy="21865200"/>
          </a:xfrm>
          <a:prstGeom prst="rect">
            <a:avLst/>
          </a:prstGeom>
          <a:noFill/>
          <a:ln>
            <a:noFill/>
          </a:ln>
        </p:spPr>
        <p:txBody>
          <a:bodyPr anchorCtr="0" anchor="ctr" bIns="91425" lIns="91425" spcFirstLastPara="1" rIns="91425" wrap="square" tIns="91425">
            <a:noAutofit/>
          </a:bodyPr>
          <a:lstStyle>
            <a:lvl1pPr indent="-692150" lvl="0" marL="457200">
              <a:spcBef>
                <a:spcPts val="0"/>
              </a:spcBef>
              <a:spcAft>
                <a:spcPts val="0"/>
              </a:spcAft>
              <a:buSzPts val="7300"/>
              <a:buChar char="●"/>
              <a:defRPr sz="7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26" name="Google Shape;26;p5"/>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1496160" y="2848160"/>
            <a:ext cx="40898700" cy="36654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9" name="Google Shape;29;p6"/>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1496160" y="3555840"/>
            <a:ext cx="13478400" cy="4836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12600"/>
              <a:buChar char="●"/>
              <a:defRPr sz="12600"/>
            </a:lvl1pPr>
            <a:lvl2pPr lvl="1">
              <a:spcBef>
                <a:spcPts val="0"/>
              </a:spcBef>
              <a:spcAft>
                <a:spcPts val="0"/>
              </a:spcAft>
              <a:buSzPts val="12600"/>
              <a:buChar char="○"/>
              <a:defRPr sz="12600"/>
            </a:lvl2pPr>
            <a:lvl3pPr lvl="2">
              <a:spcBef>
                <a:spcPts val="0"/>
              </a:spcBef>
              <a:spcAft>
                <a:spcPts val="0"/>
              </a:spcAft>
              <a:buSzPts val="12600"/>
              <a:buChar char="■"/>
              <a:defRPr sz="12600"/>
            </a:lvl3pPr>
            <a:lvl4pPr lvl="3">
              <a:spcBef>
                <a:spcPts val="0"/>
              </a:spcBef>
              <a:spcAft>
                <a:spcPts val="0"/>
              </a:spcAft>
              <a:buSzPts val="12600"/>
              <a:buChar char="●"/>
              <a:defRPr sz="12600"/>
            </a:lvl4pPr>
            <a:lvl5pPr lvl="4">
              <a:spcBef>
                <a:spcPts val="0"/>
              </a:spcBef>
              <a:spcAft>
                <a:spcPts val="0"/>
              </a:spcAft>
              <a:buSzPts val="12600"/>
              <a:buChar char="○"/>
              <a:defRPr sz="12600"/>
            </a:lvl5pPr>
            <a:lvl6pPr lvl="5">
              <a:spcBef>
                <a:spcPts val="0"/>
              </a:spcBef>
              <a:spcAft>
                <a:spcPts val="0"/>
              </a:spcAft>
              <a:buSzPts val="12600"/>
              <a:buChar char="■"/>
              <a:defRPr sz="12600"/>
            </a:lvl6pPr>
            <a:lvl7pPr lvl="6">
              <a:spcBef>
                <a:spcPts val="0"/>
              </a:spcBef>
              <a:spcAft>
                <a:spcPts val="0"/>
              </a:spcAft>
              <a:buSzPts val="12600"/>
              <a:buChar char="●"/>
              <a:defRPr sz="12600"/>
            </a:lvl7pPr>
            <a:lvl8pPr lvl="7">
              <a:spcBef>
                <a:spcPts val="0"/>
              </a:spcBef>
              <a:spcAft>
                <a:spcPts val="0"/>
              </a:spcAft>
              <a:buSzPts val="12600"/>
              <a:buChar char="○"/>
              <a:defRPr sz="12600"/>
            </a:lvl8pPr>
            <a:lvl9pPr lvl="8">
              <a:spcBef>
                <a:spcPts val="0"/>
              </a:spcBef>
              <a:spcAft>
                <a:spcPts val="0"/>
              </a:spcAft>
              <a:buSzPts val="12600"/>
              <a:buChar char="■"/>
              <a:defRPr sz="12600"/>
            </a:lvl9pPr>
          </a:lstStyle>
          <a:p/>
        </p:txBody>
      </p:sp>
      <p:sp>
        <p:nvSpPr>
          <p:cNvPr id="32" name="Google Shape;32;p7"/>
          <p:cNvSpPr txBox="1"/>
          <p:nvPr>
            <p:ph idx="1" type="body"/>
          </p:nvPr>
        </p:nvSpPr>
        <p:spPr>
          <a:xfrm>
            <a:off x="1496160" y="8893440"/>
            <a:ext cx="13478400" cy="20348100"/>
          </a:xfrm>
          <a:prstGeom prst="rect">
            <a:avLst/>
          </a:prstGeom>
          <a:noFill/>
          <a:ln>
            <a:noFill/>
          </a:ln>
        </p:spPr>
        <p:txBody>
          <a:bodyPr anchorCtr="0" anchor="ctr" bIns="91425" lIns="91425" spcFirstLastPara="1" rIns="91425" wrap="square" tIns="91425">
            <a:noAutofit/>
          </a:bodyPr>
          <a:lstStyle>
            <a:lvl1pPr indent="-628650" lvl="0" marL="457200">
              <a:spcBef>
                <a:spcPts val="0"/>
              </a:spcBef>
              <a:spcAft>
                <a:spcPts val="0"/>
              </a:spcAft>
              <a:buSzPts val="6300"/>
              <a:buChar char="●"/>
              <a:defRPr sz="6300"/>
            </a:lvl1pPr>
            <a:lvl2pPr indent="-628650" lvl="1" marL="914400">
              <a:spcBef>
                <a:spcPts val="0"/>
              </a:spcBef>
              <a:spcAft>
                <a:spcPts val="0"/>
              </a:spcAft>
              <a:buSzPts val="6300"/>
              <a:buChar char="○"/>
              <a:defRPr sz="6300"/>
            </a:lvl2pPr>
            <a:lvl3pPr indent="-628650" lvl="2" marL="1371600">
              <a:spcBef>
                <a:spcPts val="0"/>
              </a:spcBef>
              <a:spcAft>
                <a:spcPts val="0"/>
              </a:spcAft>
              <a:buSzPts val="6300"/>
              <a:buChar char="■"/>
              <a:defRPr sz="6300"/>
            </a:lvl3pPr>
            <a:lvl4pPr indent="-628650" lvl="3" marL="1828800">
              <a:spcBef>
                <a:spcPts val="0"/>
              </a:spcBef>
              <a:spcAft>
                <a:spcPts val="0"/>
              </a:spcAft>
              <a:buSzPts val="6300"/>
              <a:buChar char="●"/>
              <a:defRPr sz="6300"/>
            </a:lvl4pPr>
            <a:lvl5pPr indent="-628650" lvl="4" marL="2286000">
              <a:spcBef>
                <a:spcPts val="0"/>
              </a:spcBef>
              <a:spcAft>
                <a:spcPts val="0"/>
              </a:spcAft>
              <a:buSzPts val="6300"/>
              <a:buChar char="○"/>
              <a:defRPr sz="6300"/>
            </a:lvl5pPr>
            <a:lvl6pPr indent="-628650" lvl="5" marL="2743200">
              <a:spcBef>
                <a:spcPts val="0"/>
              </a:spcBef>
              <a:spcAft>
                <a:spcPts val="0"/>
              </a:spcAft>
              <a:buSzPts val="6300"/>
              <a:buChar char="■"/>
              <a:defRPr sz="6300"/>
            </a:lvl6pPr>
            <a:lvl7pPr indent="-628650" lvl="6" marL="3200400">
              <a:spcBef>
                <a:spcPts val="0"/>
              </a:spcBef>
              <a:spcAft>
                <a:spcPts val="0"/>
              </a:spcAft>
              <a:buSzPts val="6300"/>
              <a:buChar char="●"/>
              <a:defRPr sz="6300"/>
            </a:lvl7pPr>
            <a:lvl8pPr indent="-628650" lvl="7" marL="3657600">
              <a:spcBef>
                <a:spcPts val="0"/>
              </a:spcBef>
              <a:spcAft>
                <a:spcPts val="0"/>
              </a:spcAft>
              <a:buSzPts val="6300"/>
              <a:buChar char="○"/>
              <a:defRPr sz="6300"/>
            </a:lvl8pPr>
            <a:lvl9pPr indent="-628650" lvl="8" marL="4114800">
              <a:spcBef>
                <a:spcPts val="0"/>
              </a:spcBef>
              <a:spcAft>
                <a:spcPts val="0"/>
              </a:spcAft>
              <a:buSzPts val="6300"/>
              <a:buChar char="■"/>
              <a:defRPr sz="6300"/>
            </a:lvl9pPr>
          </a:lstStyle>
          <a:p/>
        </p:txBody>
      </p:sp>
      <p:sp>
        <p:nvSpPr>
          <p:cNvPr id="33" name="Google Shape;33;p7"/>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2353200" y="2880960"/>
            <a:ext cx="30565500" cy="261813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25200"/>
              <a:buChar char="●"/>
              <a:defRPr sz="25200"/>
            </a:lvl1pPr>
            <a:lvl2pPr lvl="1">
              <a:spcBef>
                <a:spcPts val="0"/>
              </a:spcBef>
              <a:spcAft>
                <a:spcPts val="0"/>
              </a:spcAft>
              <a:buSzPts val="25200"/>
              <a:buChar char="○"/>
              <a:defRPr sz="25200"/>
            </a:lvl2pPr>
            <a:lvl3pPr lvl="2">
              <a:spcBef>
                <a:spcPts val="0"/>
              </a:spcBef>
              <a:spcAft>
                <a:spcPts val="0"/>
              </a:spcAft>
              <a:buSzPts val="25200"/>
              <a:buChar char="■"/>
              <a:defRPr sz="25200"/>
            </a:lvl3pPr>
            <a:lvl4pPr lvl="3">
              <a:spcBef>
                <a:spcPts val="0"/>
              </a:spcBef>
              <a:spcAft>
                <a:spcPts val="0"/>
              </a:spcAft>
              <a:buSzPts val="25200"/>
              <a:buChar char="●"/>
              <a:defRPr sz="25200"/>
            </a:lvl4pPr>
            <a:lvl5pPr lvl="4">
              <a:spcBef>
                <a:spcPts val="0"/>
              </a:spcBef>
              <a:spcAft>
                <a:spcPts val="0"/>
              </a:spcAft>
              <a:buSzPts val="25200"/>
              <a:buChar char="○"/>
              <a:defRPr sz="25200"/>
            </a:lvl5pPr>
            <a:lvl6pPr lvl="5">
              <a:spcBef>
                <a:spcPts val="0"/>
              </a:spcBef>
              <a:spcAft>
                <a:spcPts val="0"/>
              </a:spcAft>
              <a:buSzPts val="25200"/>
              <a:buChar char="■"/>
              <a:defRPr sz="25200"/>
            </a:lvl6pPr>
            <a:lvl7pPr lvl="6">
              <a:spcBef>
                <a:spcPts val="0"/>
              </a:spcBef>
              <a:spcAft>
                <a:spcPts val="0"/>
              </a:spcAft>
              <a:buSzPts val="25200"/>
              <a:buChar char="●"/>
              <a:defRPr sz="25200"/>
            </a:lvl7pPr>
            <a:lvl8pPr lvl="7">
              <a:spcBef>
                <a:spcPts val="0"/>
              </a:spcBef>
              <a:spcAft>
                <a:spcPts val="0"/>
              </a:spcAft>
              <a:buSzPts val="25200"/>
              <a:buChar char="○"/>
              <a:defRPr sz="25200"/>
            </a:lvl8pPr>
            <a:lvl9pPr lvl="8">
              <a:spcBef>
                <a:spcPts val="0"/>
              </a:spcBef>
              <a:spcAft>
                <a:spcPts val="0"/>
              </a:spcAft>
              <a:buSzPts val="25200"/>
              <a:buChar char="■"/>
              <a:defRPr sz="25200"/>
            </a:lvl9pPr>
          </a:lstStyle>
          <a:p/>
        </p:txBody>
      </p:sp>
      <p:sp>
        <p:nvSpPr>
          <p:cNvPr id="36" name="Google Shape;36;p8"/>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21945600" y="-800"/>
            <a:ext cx="21945600" cy="32918400"/>
          </a:xfrm>
          <a:prstGeom prst="rect">
            <a:avLst/>
          </a:prstGeom>
          <a:solidFill>
            <a:schemeClr val="lt2"/>
          </a:solidFill>
          <a:ln>
            <a:noFill/>
          </a:ln>
        </p:spPr>
        <p:txBody>
          <a:bodyPr anchorCtr="0" anchor="ctr" bIns="479475" lIns="479475" spcFirstLastPara="1" rIns="479475" wrap="square" tIns="47947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1274400" y="7892320"/>
            <a:ext cx="19416900" cy="9486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22000"/>
              <a:buChar char="●"/>
              <a:defRPr sz="22000"/>
            </a:lvl1pPr>
            <a:lvl2pPr lvl="1" algn="ctr">
              <a:spcBef>
                <a:spcPts val="0"/>
              </a:spcBef>
              <a:spcAft>
                <a:spcPts val="0"/>
              </a:spcAft>
              <a:buSzPts val="22000"/>
              <a:buChar char="○"/>
              <a:defRPr sz="22000"/>
            </a:lvl2pPr>
            <a:lvl3pPr lvl="2" algn="ctr">
              <a:spcBef>
                <a:spcPts val="0"/>
              </a:spcBef>
              <a:spcAft>
                <a:spcPts val="0"/>
              </a:spcAft>
              <a:buSzPts val="22000"/>
              <a:buChar char="■"/>
              <a:defRPr sz="22000"/>
            </a:lvl3pPr>
            <a:lvl4pPr lvl="3" algn="ctr">
              <a:spcBef>
                <a:spcPts val="0"/>
              </a:spcBef>
              <a:spcAft>
                <a:spcPts val="0"/>
              </a:spcAft>
              <a:buSzPts val="22000"/>
              <a:buChar char="●"/>
              <a:defRPr sz="22000"/>
            </a:lvl4pPr>
            <a:lvl5pPr lvl="4" algn="ctr">
              <a:spcBef>
                <a:spcPts val="0"/>
              </a:spcBef>
              <a:spcAft>
                <a:spcPts val="0"/>
              </a:spcAft>
              <a:buSzPts val="22000"/>
              <a:buChar char="○"/>
              <a:defRPr sz="22000"/>
            </a:lvl5pPr>
            <a:lvl6pPr lvl="5" algn="ctr">
              <a:spcBef>
                <a:spcPts val="0"/>
              </a:spcBef>
              <a:spcAft>
                <a:spcPts val="0"/>
              </a:spcAft>
              <a:buSzPts val="22000"/>
              <a:buChar char="■"/>
              <a:defRPr sz="22000"/>
            </a:lvl6pPr>
            <a:lvl7pPr lvl="6" algn="ctr">
              <a:spcBef>
                <a:spcPts val="0"/>
              </a:spcBef>
              <a:spcAft>
                <a:spcPts val="0"/>
              </a:spcAft>
              <a:buSzPts val="22000"/>
              <a:buChar char="●"/>
              <a:defRPr sz="22000"/>
            </a:lvl7pPr>
            <a:lvl8pPr lvl="7" algn="ctr">
              <a:spcBef>
                <a:spcPts val="0"/>
              </a:spcBef>
              <a:spcAft>
                <a:spcPts val="0"/>
              </a:spcAft>
              <a:buSzPts val="22000"/>
              <a:buChar char="○"/>
              <a:defRPr sz="22000"/>
            </a:lvl8pPr>
            <a:lvl9pPr lvl="8" algn="ctr">
              <a:spcBef>
                <a:spcPts val="0"/>
              </a:spcBef>
              <a:spcAft>
                <a:spcPts val="0"/>
              </a:spcAft>
              <a:buSzPts val="22000"/>
              <a:buChar char="■"/>
              <a:defRPr sz="22000"/>
            </a:lvl9pPr>
          </a:lstStyle>
          <a:p/>
        </p:txBody>
      </p:sp>
      <p:sp>
        <p:nvSpPr>
          <p:cNvPr id="40" name="Google Shape;40;p9"/>
          <p:cNvSpPr txBox="1"/>
          <p:nvPr>
            <p:ph idx="1" type="subTitle"/>
          </p:nvPr>
        </p:nvSpPr>
        <p:spPr>
          <a:xfrm>
            <a:off x="1274400" y="17939680"/>
            <a:ext cx="19416900" cy="790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1000"/>
              <a:buNone/>
              <a:defRPr sz="11000"/>
            </a:lvl1pPr>
            <a:lvl2pPr lvl="1" algn="ctr">
              <a:lnSpc>
                <a:spcPct val="100000"/>
              </a:lnSpc>
              <a:spcBef>
                <a:spcPts val="0"/>
              </a:spcBef>
              <a:spcAft>
                <a:spcPts val="0"/>
              </a:spcAft>
              <a:buSzPts val="11000"/>
              <a:buNone/>
              <a:defRPr sz="11000"/>
            </a:lvl2pPr>
            <a:lvl3pPr lvl="2" algn="ctr">
              <a:lnSpc>
                <a:spcPct val="100000"/>
              </a:lnSpc>
              <a:spcBef>
                <a:spcPts val="0"/>
              </a:spcBef>
              <a:spcAft>
                <a:spcPts val="0"/>
              </a:spcAft>
              <a:buSzPts val="11000"/>
              <a:buNone/>
              <a:defRPr sz="11000"/>
            </a:lvl3pPr>
            <a:lvl4pPr lvl="3" algn="ctr">
              <a:lnSpc>
                <a:spcPct val="100000"/>
              </a:lnSpc>
              <a:spcBef>
                <a:spcPts val="0"/>
              </a:spcBef>
              <a:spcAft>
                <a:spcPts val="0"/>
              </a:spcAft>
              <a:buSzPts val="11000"/>
              <a:buNone/>
              <a:defRPr sz="11000"/>
            </a:lvl4pPr>
            <a:lvl5pPr lvl="4" algn="ctr">
              <a:lnSpc>
                <a:spcPct val="100000"/>
              </a:lnSpc>
              <a:spcBef>
                <a:spcPts val="0"/>
              </a:spcBef>
              <a:spcAft>
                <a:spcPts val="0"/>
              </a:spcAft>
              <a:buSzPts val="11000"/>
              <a:buNone/>
              <a:defRPr sz="11000"/>
            </a:lvl5pPr>
            <a:lvl6pPr lvl="5" algn="ctr">
              <a:lnSpc>
                <a:spcPct val="100000"/>
              </a:lnSpc>
              <a:spcBef>
                <a:spcPts val="0"/>
              </a:spcBef>
              <a:spcAft>
                <a:spcPts val="0"/>
              </a:spcAft>
              <a:buSzPts val="11000"/>
              <a:buNone/>
              <a:defRPr sz="11000"/>
            </a:lvl6pPr>
            <a:lvl7pPr lvl="6" algn="ctr">
              <a:lnSpc>
                <a:spcPct val="100000"/>
              </a:lnSpc>
              <a:spcBef>
                <a:spcPts val="0"/>
              </a:spcBef>
              <a:spcAft>
                <a:spcPts val="0"/>
              </a:spcAft>
              <a:buSzPts val="11000"/>
              <a:buNone/>
              <a:defRPr sz="11000"/>
            </a:lvl7pPr>
            <a:lvl8pPr lvl="7" algn="ctr">
              <a:lnSpc>
                <a:spcPct val="100000"/>
              </a:lnSpc>
              <a:spcBef>
                <a:spcPts val="0"/>
              </a:spcBef>
              <a:spcAft>
                <a:spcPts val="0"/>
              </a:spcAft>
              <a:buSzPts val="11000"/>
              <a:buNone/>
              <a:defRPr sz="11000"/>
            </a:lvl8pPr>
            <a:lvl9pPr lvl="8" algn="ctr">
              <a:lnSpc>
                <a:spcPct val="100000"/>
              </a:lnSpc>
              <a:spcBef>
                <a:spcPts val="0"/>
              </a:spcBef>
              <a:spcAft>
                <a:spcPts val="0"/>
              </a:spcAft>
              <a:buSzPts val="11000"/>
              <a:buNone/>
              <a:defRPr sz="11000"/>
            </a:lvl9pPr>
          </a:lstStyle>
          <a:p/>
        </p:txBody>
      </p:sp>
      <p:sp>
        <p:nvSpPr>
          <p:cNvPr id="41" name="Google Shape;41;p9"/>
          <p:cNvSpPr txBox="1"/>
          <p:nvPr>
            <p:ph idx="2" type="body"/>
          </p:nvPr>
        </p:nvSpPr>
        <p:spPr>
          <a:xfrm>
            <a:off x="23709600" y="4634080"/>
            <a:ext cx="18417600" cy="236487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1496160" y="27075680"/>
            <a:ext cx="28794300" cy="38727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
        <p:nvSpPr>
          <p:cNvPr id="45" name="Google Shape;45;p10"/>
          <p:cNvSpPr txBox="1"/>
          <p:nvPr>
            <p:ph idx="12" type="sldNum"/>
          </p:nvPr>
        </p:nvSpPr>
        <p:spPr>
          <a:xfrm>
            <a:off x="40667798" y="29844588"/>
            <a:ext cx="2633700" cy="2519100"/>
          </a:xfrm>
          <a:prstGeom prst="rect">
            <a:avLst/>
          </a:prstGeom>
        </p:spPr>
        <p:txBody>
          <a:bodyPr anchorCtr="0" anchor="ctr" bIns="479475" lIns="479475" spcFirstLastPara="1" rIns="479475" wrap="square" tIns="4794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40667798" y="29844588"/>
            <a:ext cx="2633700" cy="2519100"/>
          </a:xfrm>
          <a:prstGeom prst="rect">
            <a:avLst/>
          </a:prstGeom>
          <a:noFill/>
          <a:ln>
            <a:noFill/>
          </a:ln>
        </p:spPr>
        <p:txBody>
          <a:bodyPr anchorCtr="0" anchor="ctr" bIns="479475" lIns="479475" spcFirstLastPara="1" rIns="479475" wrap="square" tIns="479475">
            <a:normAutofit/>
          </a:bodyPr>
          <a:lstStyle>
            <a:lvl1pPr lvl="0" algn="r">
              <a:buNone/>
              <a:defRPr sz="5200">
                <a:solidFill>
                  <a:schemeClr val="dk2"/>
                </a:solidFill>
              </a:defRPr>
            </a:lvl1pPr>
            <a:lvl2pPr lvl="1" algn="r">
              <a:buNone/>
              <a:defRPr sz="5200">
                <a:solidFill>
                  <a:schemeClr val="dk2"/>
                </a:solidFill>
              </a:defRPr>
            </a:lvl2pPr>
            <a:lvl3pPr lvl="2" algn="r">
              <a:buNone/>
              <a:defRPr sz="5200">
                <a:solidFill>
                  <a:schemeClr val="dk2"/>
                </a:solidFill>
              </a:defRPr>
            </a:lvl3pPr>
            <a:lvl4pPr lvl="3" algn="r">
              <a:buNone/>
              <a:defRPr sz="5200">
                <a:solidFill>
                  <a:schemeClr val="dk2"/>
                </a:solidFill>
              </a:defRPr>
            </a:lvl4pPr>
            <a:lvl5pPr lvl="4" algn="r">
              <a:buNone/>
              <a:defRPr sz="5200">
                <a:solidFill>
                  <a:schemeClr val="dk2"/>
                </a:solidFill>
              </a:defRPr>
            </a:lvl5pPr>
            <a:lvl6pPr lvl="5" algn="r">
              <a:buNone/>
              <a:defRPr sz="5200">
                <a:solidFill>
                  <a:schemeClr val="dk2"/>
                </a:solidFill>
              </a:defRPr>
            </a:lvl6pPr>
            <a:lvl7pPr lvl="6" algn="r">
              <a:buNone/>
              <a:defRPr sz="5200">
                <a:solidFill>
                  <a:schemeClr val="dk2"/>
                </a:solidFill>
              </a:defRPr>
            </a:lvl7pPr>
            <a:lvl8pPr lvl="7" algn="r">
              <a:buNone/>
              <a:defRPr sz="5200">
                <a:solidFill>
                  <a:schemeClr val="dk2"/>
                </a:solidFill>
              </a:defRPr>
            </a:lvl8pPr>
            <a:lvl9pPr lvl="8" algn="r">
              <a:buNone/>
              <a:defRPr sz="52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 name="Google Shape;7;p1"/>
          <p:cNvSpPr/>
          <p:nvPr/>
        </p:nvSpPr>
        <p:spPr>
          <a:xfrm>
            <a:off x="43159600" y="0"/>
            <a:ext cx="731700" cy="32918400"/>
          </a:xfrm>
          <a:prstGeom prst="rect">
            <a:avLst/>
          </a:prstGeom>
          <a:solidFill>
            <a:srgbClr val="434343"/>
          </a:solidFill>
          <a:ln>
            <a:noFill/>
          </a:ln>
        </p:spPr>
        <p:txBody>
          <a:bodyPr anchorCtr="0" anchor="ctr" bIns="24475" lIns="48950" spcFirstLastPara="1" rIns="48950" wrap="square" tIns="24475">
            <a:noAutofit/>
          </a:bodyPr>
          <a:lstStyle/>
          <a:p>
            <a:pPr indent="0" lvl="0" marL="0" marR="0" rtl="0" algn="ctr">
              <a:spcBef>
                <a:spcPts val="0"/>
              </a:spcBef>
              <a:spcAft>
                <a:spcPts val="0"/>
              </a:spcAft>
              <a:buNone/>
            </a:pPr>
            <a:r>
              <a:t/>
            </a:r>
            <a:endParaRPr b="0" i="0" sz="4600" u="none" cap="none" strike="noStrike">
              <a:solidFill>
                <a:srgbClr val="FFFFFF"/>
              </a:solidFill>
              <a:latin typeface="Calibri"/>
              <a:ea typeface="Calibri"/>
              <a:cs typeface="Calibri"/>
              <a:sym typeface="Calibri"/>
            </a:endParaRPr>
          </a:p>
        </p:txBody>
      </p:sp>
      <p:sp>
        <p:nvSpPr>
          <p:cNvPr id="8" name="Google Shape;8;p1"/>
          <p:cNvSpPr/>
          <p:nvPr/>
        </p:nvSpPr>
        <p:spPr>
          <a:xfrm>
            <a:off x="0" y="0"/>
            <a:ext cx="731700" cy="32918400"/>
          </a:xfrm>
          <a:prstGeom prst="rect">
            <a:avLst/>
          </a:prstGeom>
          <a:solidFill>
            <a:srgbClr val="434343"/>
          </a:solidFill>
          <a:ln>
            <a:noFill/>
          </a:ln>
        </p:spPr>
        <p:txBody>
          <a:bodyPr anchorCtr="0" anchor="ctr" bIns="24475" lIns="48950" spcFirstLastPara="1" rIns="48950" wrap="square" tIns="24475">
            <a:noAutofit/>
          </a:bodyPr>
          <a:lstStyle/>
          <a:p>
            <a:pPr indent="0" lvl="0" marL="0" marR="0" rtl="0" algn="ctr">
              <a:spcBef>
                <a:spcPts val="0"/>
              </a:spcBef>
              <a:spcAft>
                <a:spcPts val="0"/>
              </a:spcAft>
              <a:buNone/>
            </a:pPr>
            <a:r>
              <a:t/>
            </a:r>
            <a:endParaRPr b="0" i="0" sz="4600" u="none" cap="none" strike="noStrike">
              <a:solidFill>
                <a:srgbClr val="FFFFFF"/>
              </a:solidFill>
              <a:latin typeface="Calibri"/>
              <a:ea typeface="Calibri"/>
              <a:cs typeface="Calibri"/>
              <a:sym typeface="Calibri"/>
            </a:endParaRPr>
          </a:p>
        </p:txBody>
      </p:sp>
      <p:sp>
        <p:nvSpPr>
          <p:cNvPr id="9" name="Google Shape;9;p1"/>
          <p:cNvSpPr/>
          <p:nvPr/>
        </p:nvSpPr>
        <p:spPr>
          <a:xfrm>
            <a:off x="3" y="0"/>
            <a:ext cx="43891200" cy="3657600"/>
          </a:xfrm>
          <a:prstGeom prst="rect">
            <a:avLst/>
          </a:prstGeom>
          <a:solidFill>
            <a:srgbClr val="D2B16D"/>
          </a:solidFill>
          <a:ln>
            <a:noFill/>
          </a:ln>
        </p:spPr>
        <p:txBody>
          <a:bodyPr anchorCtr="0" anchor="ctr" bIns="24475" lIns="48950" spcFirstLastPara="1" rIns="48950" wrap="square" tIns="24475">
            <a:noAutofit/>
          </a:bodyPr>
          <a:lstStyle/>
          <a:p>
            <a:pPr indent="0" lvl="0" marL="0" marR="0" rtl="0" algn="ctr">
              <a:spcBef>
                <a:spcPts val="0"/>
              </a:spcBef>
              <a:spcAft>
                <a:spcPts val="0"/>
              </a:spcAft>
              <a:buNone/>
            </a:pPr>
            <a:r>
              <a:t/>
            </a:r>
            <a:endParaRPr b="0" i="0" sz="4600" u="none" cap="none" strike="noStrike">
              <a:solidFill>
                <a:srgbClr val="FFFFFF"/>
              </a:solidFill>
              <a:latin typeface="Calibri"/>
              <a:ea typeface="Calibri"/>
              <a:cs typeface="Calibri"/>
              <a:sym typeface="Calibri"/>
            </a:endParaRPr>
          </a:p>
        </p:txBody>
      </p:sp>
      <p:pic>
        <p:nvPicPr>
          <p:cNvPr id="10" name="Google Shape;10;p1"/>
          <p:cNvPicPr preferRelativeResize="0"/>
          <p:nvPr/>
        </p:nvPicPr>
        <p:blipFill>
          <a:blip r:embed="rId1">
            <a:alphaModFix/>
          </a:blip>
          <a:stretch>
            <a:fillRect/>
          </a:stretch>
        </p:blipFill>
        <p:spPr>
          <a:xfrm>
            <a:off x="36167002" y="1133344"/>
            <a:ext cx="6808083" cy="13908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8.png"/><Relationship Id="rId9"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nvSpPr>
        <p:spPr>
          <a:xfrm>
            <a:off x="9601200" y="675482"/>
            <a:ext cx="24688800" cy="1233300"/>
          </a:xfrm>
          <a:prstGeom prst="rect">
            <a:avLst/>
          </a:prstGeom>
          <a:noFill/>
          <a:ln>
            <a:noFill/>
          </a:ln>
        </p:spPr>
        <p:txBody>
          <a:bodyPr anchorCtr="0" anchor="ctr" bIns="244850" lIns="97925" spcFirstLastPara="1" rIns="97925" wrap="square" tIns="244850">
            <a:noAutofit/>
          </a:bodyPr>
          <a:lstStyle/>
          <a:p>
            <a:pPr indent="0" lvl="0" marL="0" marR="0" rtl="0" algn="ctr">
              <a:spcBef>
                <a:spcPts val="0"/>
              </a:spcBef>
              <a:spcAft>
                <a:spcPts val="0"/>
              </a:spcAft>
              <a:buNone/>
            </a:pPr>
            <a:r>
              <a:rPr b="1" lang="en" sz="6400">
                <a:solidFill>
                  <a:schemeClr val="dk1"/>
                </a:solidFill>
                <a:latin typeface="Calibri"/>
                <a:ea typeface="Calibri"/>
                <a:cs typeface="Calibri"/>
                <a:sym typeface="Calibri"/>
              </a:rPr>
              <a:t>Continual Learning in News Summarization</a:t>
            </a:r>
            <a:endParaRPr b="1" sz="6400">
              <a:solidFill>
                <a:schemeClr val="dk1"/>
              </a:solidFill>
            </a:endParaRPr>
          </a:p>
        </p:txBody>
      </p:sp>
      <p:sp>
        <p:nvSpPr>
          <p:cNvPr id="57" name="Google Shape;57;p13"/>
          <p:cNvSpPr txBox="1"/>
          <p:nvPr/>
        </p:nvSpPr>
        <p:spPr>
          <a:xfrm>
            <a:off x="9601200" y="1720501"/>
            <a:ext cx="24688800" cy="1143000"/>
          </a:xfrm>
          <a:prstGeom prst="rect">
            <a:avLst/>
          </a:prstGeom>
          <a:noFill/>
          <a:ln>
            <a:noFill/>
          </a:ln>
        </p:spPr>
        <p:txBody>
          <a:bodyPr anchorCtr="0" anchor="ctr" bIns="97925" lIns="97925" spcFirstLastPara="1" rIns="97925" wrap="square" tIns="97925">
            <a:noAutofit/>
          </a:bodyPr>
          <a:lstStyle/>
          <a:p>
            <a:pPr indent="0" lvl="0" marL="0" marR="0" rtl="0" algn="ctr">
              <a:spcBef>
                <a:spcPts val="0"/>
              </a:spcBef>
              <a:spcAft>
                <a:spcPts val="0"/>
              </a:spcAft>
              <a:buNone/>
            </a:pPr>
            <a:r>
              <a:rPr lang="en" sz="4800">
                <a:solidFill>
                  <a:schemeClr val="dk1"/>
                </a:solidFill>
                <a:latin typeface="Calibri"/>
                <a:ea typeface="Calibri"/>
                <a:cs typeface="Calibri"/>
                <a:sym typeface="Calibri"/>
              </a:rPr>
              <a:t>Liam Betts, Jiliang Li, Kangbai Yan, Kun Peng, Kyle Kwon</a:t>
            </a:r>
            <a:endParaRPr sz="4800">
              <a:solidFill>
                <a:schemeClr val="dk1"/>
              </a:solidFill>
            </a:endParaRPr>
          </a:p>
        </p:txBody>
      </p:sp>
      <p:sp>
        <p:nvSpPr>
          <p:cNvPr id="58" name="Google Shape;58;p13"/>
          <p:cNvSpPr txBox="1"/>
          <p:nvPr/>
        </p:nvSpPr>
        <p:spPr>
          <a:xfrm>
            <a:off x="1811650" y="5583125"/>
            <a:ext cx="12409800" cy="5232300"/>
          </a:xfrm>
          <a:prstGeom prst="rect">
            <a:avLst/>
          </a:prstGeom>
          <a:solidFill>
            <a:srgbClr val="FFFFFF"/>
          </a:solidFill>
          <a:ln cap="flat" cmpd="sng" w="12700">
            <a:solidFill>
              <a:srgbClr val="D2B16D"/>
            </a:solidFill>
            <a:prstDash val="solid"/>
            <a:round/>
            <a:headEnd len="sm" w="sm" type="none"/>
            <a:tailEnd len="sm" w="sm" type="none"/>
          </a:ln>
        </p:spPr>
        <p:txBody>
          <a:bodyPr anchorCtr="0" anchor="t" bIns="97925" lIns="97925" spcFirstLastPara="1" rIns="97925" wrap="square" tIns="97925">
            <a:noAutofit/>
          </a:bodyPr>
          <a:lstStyle/>
          <a:p>
            <a:pPr indent="0" lvl="0" marL="0" marR="0" rtl="0" algn="l">
              <a:spcBef>
                <a:spcPts val="0"/>
              </a:spcBef>
              <a:spcAft>
                <a:spcPts val="0"/>
              </a:spcAft>
              <a:buNone/>
            </a:pPr>
            <a:r>
              <a:rPr lang="en" sz="2400">
                <a:solidFill>
                  <a:schemeClr val="dk1"/>
                </a:solidFill>
                <a:latin typeface="Calibri"/>
                <a:ea typeface="Calibri"/>
                <a:cs typeface="Calibri"/>
                <a:sym typeface="Calibri"/>
              </a:rPr>
              <a:t>Our project explores the application of continual learning techniques to a T5-small machine learning model for the purpose of news summarization, addressing the challenge of catastrophic forgetting, where a model loses accuracy on previously learned tasks when trained on new data. This is accomplished by incrementally fine-tuning the model first on the CNN/DailyMail dataset and subsequently on daily news articles sourced from NewsAPI. An interactive web interface developed using Flask enables real-time user interactions for custom news retrieval and summarization tasks.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 sz="2400">
                <a:solidFill>
                  <a:schemeClr val="dk1"/>
                </a:solidFill>
                <a:latin typeface="Calibri"/>
                <a:ea typeface="Calibri"/>
                <a:cs typeface="Calibri"/>
                <a:sym typeface="Calibri"/>
              </a:rPr>
              <a:t>The project evaluates the model's performance using ROUGE scores and employs advanced training methodologies such as Elastic Weight Consolidations and Deep Generative Replay to maintain effectiveness across datasets. Automation and cloud hosting on Google Cloud ensure efficient and scalable data processing, model training, and deployment, making the system robust and user-friendly for real-world applications.</a:t>
            </a:r>
            <a:endParaRPr sz="2400">
              <a:latin typeface="Calibri"/>
              <a:ea typeface="Calibri"/>
              <a:cs typeface="Calibri"/>
              <a:sym typeface="Calibri"/>
            </a:endParaRPr>
          </a:p>
        </p:txBody>
      </p:sp>
      <p:sp>
        <p:nvSpPr>
          <p:cNvPr id="59" name="Google Shape;59;p13"/>
          <p:cNvSpPr/>
          <p:nvPr/>
        </p:nvSpPr>
        <p:spPr>
          <a:xfrm>
            <a:off x="1811650" y="4602675"/>
            <a:ext cx="12409800" cy="980400"/>
          </a:xfrm>
          <a:prstGeom prst="rect">
            <a:avLst/>
          </a:prstGeom>
          <a:solidFill>
            <a:srgbClr val="D2B16D"/>
          </a:solidFill>
          <a:ln cap="flat" cmpd="sng" w="12700">
            <a:solidFill>
              <a:srgbClr val="395E89"/>
            </a:solidFill>
            <a:prstDash val="solid"/>
            <a:round/>
            <a:headEnd len="sm" w="sm" type="none"/>
            <a:tailEnd len="sm" w="sm" type="none"/>
          </a:ln>
        </p:spPr>
        <p:txBody>
          <a:bodyPr anchorCtr="0" anchor="ctr" bIns="24475" lIns="48950" spcFirstLastPara="1" rIns="48950" wrap="square" tIns="24475">
            <a:noAutofit/>
          </a:bodyPr>
          <a:lstStyle/>
          <a:p>
            <a:pPr indent="0" lvl="0" marL="0" marR="0" rtl="0" algn="ctr">
              <a:spcBef>
                <a:spcPts val="0"/>
              </a:spcBef>
              <a:spcAft>
                <a:spcPts val="0"/>
              </a:spcAft>
              <a:buNone/>
            </a:pPr>
            <a:r>
              <a:rPr b="1" lang="en" sz="3400">
                <a:solidFill>
                  <a:schemeClr val="lt1"/>
                </a:solidFill>
                <a:latin typeface="Calibri"/>
                <a:ea typeface="Calibri"/>
                <a:cs typeface="Calibri"/>
                <a:sym typeface="Calibri"/>
              </a:rPr>
              <a:t>Overview</a:t>
            </a:r>
            <a:endParaRPr sz="3400">
              <a:solidFill>
                <a:schemeClr val="lt1"/>
              </a:solidFill>
            </a:endParaRPr>
          </a:p>
        </p:txBody>
      </p:sp>
      <p:sp>
        <p:nvSpPr>
          <p:cNvPr id="60" name="Google Shape;60;p13"/>
          <p:cNvSpPr txBox="1"/>
          <p:nvPr/>
        </p:nvSpPr>
        <p:spPr>
          <a:xfrm>
            <a:off x="15740700" y="5583125"/>
            <a:ext cx="12409800" cy="19465500"/>
          </a:xfrm>
          <a:prstGeom prst="rect">
            <a:avLst/>
          </a:prstGeom>
          <a:solidFill>
            <a:srgbClr val="FFFFFF"/>
          </a:solidFill>
          <a:ln cap="flat" cmpd="sng" w="12700">
            <a:solidFill>
              <a:srgbClr val="D2B16D"/>
            </a:solidFill>
            <a:prstDash val="solid"/>
            <a:round/>
            <a:headEnd len="sm" w="sm" type="none"/>
            <a:tailEnd len="sm" w="sm" type="none"/>
          </a:ln>
        </p:spPr>
        <p:txBody>
          <a:bodyPr anchorCtr="0" anchor="t" bIns="97925" lIns="97925" spcFirstLastPara="1" rIns="97925" wrap="square" tIns="97925">
            <a:noAutofit/>
          </a:bodyPr>
          <a:lstStyle/>
          <a:p>
            <a:pPr indent="0" lvl="0" marL="0" rtl="0" algn="l">
              <a:lnSpc>
                <a:spcPct val="100000"/>
              </a:lnSpc>
              <a:spcBef>
                <a:spcPts val="0"/>
              </a:spcBef>
              <a:spcAft>
                <a:spcPts val="0"/>
              </a:spcAft>
              <a:buNone/>
            </a:pPr>
            <a:r>
              <a:rPr lang="en" sz="2400">
                <a:solidFill>
                  <a:schemeClr val="dk1"/>
                </a:solidFill>
                <a:latin typeface="Calibri"/>
                <a:ea typeface="Calibri"/>
                <a:cs typeface="Calibri"/>
                <a:sym typeface="Calibri"/>
              </a:rPr>
              <a:t>For our model implementation, we selected a pre-trained </a:t>
            </a:r>
            <a:r>
              <a:rPr b="1" lang="en" sz="2400">
                <a:solidFill>
                  <a:schemeClr val="dk1"/>
                </a:solidFill>
                <a:latin typeface="Calibri"/>
                <a:ea typeface="Calibri"/>
                <a:cs typeface="Calibri"/>
                <a:sym typeface="Calibri"/>
              </a:rPr>
              <a:t>T5-small</a:t>
            </a:r>
            <a:r>
              <a:rPr lang="en" sz="2400">
                <a:solidFill>
                  <a:schemeClr val="dk1"/>
                </a:solidFill>
                <a:latin typeface="Calibri"/>
                <a:ea typeface="Calibri"/>
                <a:cs typeface="Calibri"/>
                <a:sym typeface="Calibri"/>
              </a:rPr>
              <a:t> model selected for fine-tuning, balancing efficiency &amp; accuracy. We use the </a:t>
            </a:r>
            <a:r>
              <a:rPr b="1" lang="en" sz="2400">
                <a:solidFill>
                  <a:schemeClr val="dk1"/>
                </a:solidFill>
                <a:latin typeface="Calibri"/>
                <a:ea typeface="Calibri"/>
                <a:cs typeface="Calibri"/>
                <a:sym typeface="Calibri"/>
              </a:rPr>
              <a:t>CNN/DailyMail</a:t>
            </a:r>
            <a:r>
              <a:rPr lang="en" sz="2400">
                <a:solidFill>
                  <a:schemeClr val="dk1"/>
                </a:solidFill>
                <a:latin typeface="Calibri"/>
                <a:ea typeface="Calibri"/>
                <a:cs typeface="Calibri"/>
                <a:sym typeface="Calibri"/>
              </a:rPr>
              <a:t> dataset as the initial fine-tune dataset. Then, on a daily basis, we incrementally fine-tune our T5-small model on the daily news articles pulled from NewsAPI. We use </a:t>
            </a:r>
            <a:r>
              <a:rPr b="1" lang="en" sz="2400">
                <a:solidFill>
                  <a:schemeClr val="dk1"/>
                </a:solidFill>
                <a:latin typeface="Calibri"/>
                <a:ea typeface="Calibri"/>
                <a:cs typeface="Calibri"/>
                <a:sym typeface="Calibri"/>
              </a:rPr>
              <a:t>ROUGE1</a:t>
            </a:r>
            <a:r>
              <a:rPr lang="en" sz="2400">
                <a:solidFill>
                  <a:schemeClr val="dk1"/>
                </a:solidFill>
                <a:latin typeface="Calibri"/>
                <a:ea typeface="Calibri"/>
                <a:cs typeface="Calibri"/>
                <a:sym typeface="Calibri"/>
              </a:rPr>
              <a:t> as our metric for evaluation.</a:t>
            </a:r>
            <a:endParaRPr sz="24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lang="en" sz="2400">
                <a:latin typeface="Calibri"/>
                <a:ea typeface="Calibri"/>
                <a:cs typeface="Calibri"/>
                <a:sym typeface="Calibri"/>
              </a:rPr>
              <a:t>Experimental Design</a:t>
            </a:r>
            <a:r>
              <a:rPr lang="en" sz="2400">
                <a:latin typeface="Calibri"/>
                <a:ea typeface="Calibri"/>
                <a:cs typeface="Calibri"/>
                <a:sym typeface="Calibri"/>
              </a:rPr>
              <a:t>: </a:t>
            </a:r>
            <a:r>
              <a:rPr b="0" lang="en" sz="2400" u="none">
                <a:solidFill>
                  <a:srgbClr val="000000"/>
                </a:solidFill>
                <a:latin typeface="Calibri"/>
                <a:ea typeface="Calibri"/>
                <a:cs typeface="Calibri"/>
                <a:sym typeface="Calibri"/>
              </a:rPr>
              <a:t>   </a:t>
            </a:r>
            <a:endParaRPr sz="2400">
              <a:latin typeface="Calibri"/>
              <a:ea typeface="Calibri"/>
              <a:cs typeface="Calibri"/>
              <a:sym typeface="Calibri"/>
            </a:endParaRPr>
          </a:p>
          <a:p>
            <a:pPr indent="-381000" lvl="0" marL="1371600" marR="0" rtl="0" algn="l">
              <a:lnSpc>
                <a:spcPct val="100000"/>
              </a:lnSpc>
              <a:spcBef>
                <a:spcPts val="0"/>
              </a:spcBef>
              <a:spcAft>
                <a:spcPts val="0"/>
              </a:spcAft>
              <a:buSzPts val="2400"/>
              <a:buFont typeface="Calibri"/>
              <a:buChar char="❏"/>
            </a:pPr>
            <a:r>
              <a:rPr lang="en" sz="2400">
                <a:latin typeface="Calibri"/>
                <a:ea typeface="Calibri"/>
                <a:cs typeface="Calibri"/>
                <a:sym typeface="Calibri"/>
              </a:rPr>
              <a:t>We collected news articles spanning from Feb 13 - Mar 19. We split them into 3 periods: Period-1 (Feb 13 - Feb 24), Period-2 (Feb 25 - Mar 8), and Period-3 (Mar 9 - Mar 19). </a:t>
            </a:r>
            <a:endParaRPr sz="2400">
              <a:latin typeface="Calibri"/>
              <a:ea typeface="Calibri"/>
              <a:cs typeface="Calibri"/>
              <a:sym typeface="Calibri"/>
            </a:endParaRPr>
          </a:p>
          <a:p>
            <a:pPr indent="-381000" lvl="0" marL="1371600" marR="0" rtl="0" algn="l">
              <a:lnSpc>
                <a:spcPct val="100000"/>
              </a:lnSpc>
              <a:spcBef>
                <a:spcPts val="0"/>
              </a:spcBef>
              <a:spcAft>
                <a:spcPts val="0"/>
              </a:spcAft>
              <a:buClr>
                <a:srgbClr val="000000"/>
              </a:buClr>
              <a:buSzPts val="2400"/>
              <a:buFont typeface="Calibri"/>
              <a:buChar char="❏"/>
            </a:pPr>
            <a:r>
              <a:rPr lang="en" sz="2400">
                <a:latin typeface="Calibri"/>
                <a:ea typeface="Calibri"/>
                <a:cs typeface="Calibri"/>
                <a:sym typeface="Calibri"/>
              </a:rPr>
              <a:t>Incrementally train the T5-small model first on the CNN/DailyMail dataset, and consequently on Period-2, Period-2, and period 3 sequentially.</a:t>
            </a:r>
            <a:endParaRPr sz="2400">
              <a:latin typeface="Calibri"/>
              <a:ea typeface="Calibri"/>
              <a:cs typeface="Calibri"/>
              <a:sym typeface="Calibri"/>
            </a:endParaRPr>
          </a:p>
          <a:p>
            <a:pPr indent="0" lvl="0" marL="0" marR="0" rtl="0" algn="l">
              <a:spcBef>
                <a:spcPts val="0"/>
              </a:spcBef>
              <a:spcAft>
                <a:spcPts val="0"/>
              </a:spcAft>
              <a:buNone/>
            </a:pPr>
            <a:r>
              <a:rPr b="0" lang="en" sz="2400" u="none">
                <a:solidFill>
                  <a:srgbClr val="000000"/>
                </a:solidFill>
                <a:latin typeface="Calibri"/>
                <a:ea typeface="Calibri"/>
                <a:cs typeface="Calibri"/>
                <a:sym typeface="Calibri"/>
              </a:rPr>
              <a:t>       </a:t>
            </a:r>
            <a:endParaRPr sz="2400"/>
          </a:p>
        </p:txBody>
      </p:sp>
      <p:sp>
        <p:nvSpPr>
          <p:cNvPr id="61" name="Google Shape;61;p13"/>
          <p:cNvSpPr/>
          <p:nvPr/>
        </p:nvSpPr>
        <p:spPr>
          <a:xfrm>
            <a:off x="15740700" y="4602675"/>
            <a:ext cx="12409800" cy="980400"/>
          </a:xfrm>
          <a:prstGeom prst="rect">
            <a:avLst/>
          </a:prstGeom>
          <a:solidFill>
            <a:srgbClr val="D2B16D"/>
          </a:solidFill>
          <a:ln cap="flat" cmpd="sng" w="12700">
            <a:solidFill>
              <a:srgbClr val="395E89"/>
            </a:solidFill>
            <a:prstDash val="solid"/>
            <a:round/>
            <a:headEnd len="sm" w="sm" type="none"/>
            <a:tailEnd len="sm" w="sm" type="none"/>
          </a:ln>
        </p:spPr>
        <p:txBody>
          <a:bodyPr anchorCtr="0" anchor="ctr" bIns="24475" lIns="48950" spcFirstLastPara="1" rIns="48950" wrap="square" tIns="24475">
            <a:noAutofit/>
          </a:bodyPr>
          <a:lstStyle/>
          <a:p>
            <a:pPr indent="0" lvl="0" marL="0" marR="0" rtl="0" algn="ctr">
              <a:spcBef>
                <a:spcPts val="0"/>
              </a:spcBef>
              <a:spcAft>
                <a:spcPts val="0"/>
              </a:spcAft>
              <a:buNone/>
            </a:pPr>
            <a:r>
              <a:rPr b="1" lang="en" sz="3400">
                <a:solidFill>
                  <a:schemeClr val="lt1"/>
                </a:solidFill>
                <a:latin typeface="Calibri"/>
                <a:ea typeface="Calibri"/>
                <a:cs typeface="Calibri"/>
                <a:sym typeface="Calibri"/>
              </a:rPr>
              <a:t>Experiment</a:t>
            </a:r>
            <a:endParaRPr sz="3400">
              <a:solidFill>
                <a:schemeClr val="lt1"/>
              </a:solidFill>
            </a:endParaRPr>
          </a:p>
        </p:txBody>
      </p:sp>
      <p:sp>
        <p:nvSpPr>
          <p:cNvPr id="62" name="Google Shape;62;p13"/>
          <p:cNvSpPr txBox="1"/>
          <p:nvPr/>
        </p:nvSpPr>
        <p:spPr>
          <a:xfrm>
            <a:off x="29465550" y="27678849"/>
            <a:ext cx="12409800" cy="4853100"/>
          </a:xfrm>
          <a:prstGeom prst="rect">
            <a:avLst/>
          </a:prstGeom>
          <a:solidFill>
            <a:srgbClr val="FFFFFF"/>
          </a:solidFill>
          <a:ln cap="flat" cmpd="sng" w="12700">
            <a:solidFill>
              <a:srgbClr val="D2B16D"/>
            </a:solidFill>
            <a:prstDash val="solid"/>
            <a:round/>
            <a:headEnd len="sm" w="sm" type="none"/>
            <a:tailEnd len="sm" w="sm" type="none"/>
          </a:ln>
        </p:spPr>
        <p:txBody>
          <a:bodyPr anchorCtr="0" anchor="t" bIns="97925" lIns="97925" spcFirstLastPara="1" rIns="97925" wrap="square" tIns="97925">
            <a:noAutofit/>
          </a:bodyPr>
          <a:lstStyle/>
          <a:p>
            <a:pPr indent="-381000" lvl="0" marL="914400" rtl="0" algn="l">
              <a:spcBef>
                <a:spcPts val="0"/>
              </a:spcBef>
              <a:spcAft>
                <a:spcPts val="0"/>
              </a:spcAft>
              <a:buClr>
                <a:schemeClr val="dk1"/>
              </a:buClr>
              <a:buSzPts val="2400"/>
              <a:buFont typeface="Calibri"/>
              <a:buChar char="❏"/>
            </a:pPr>
            <a:r>
              <a:rPr b="1" lang="en" sz="2400">
                <a:solidFill>
                  <a:schemeClr val="dk1"/>
                </a:solidFill>
                <a:latin typeface="Calibri"/>
                <a:ea typeface="Calibri"/>
                <a:cs typeface="Calibri"/>
                <a:sym typeface="Calibri"/>
              </a:rPr>
              <a:t>Interactive Web Interface</a:t>
            </a:r>
            <a:r>
              <a:rPr lang="en" sz="2400">
                <a:solidFill>
                  <a:schemeClr val="dk1"/>
                </a:solidFill>
                <a:latin typeface="Calibri"/>
                <a:ea typeface="Calibri"/>
                <a:cs typeface="Calibri"/>
                <a:sym typeface="Calibri"/>
              </a:rPr>
              <a:t>: The service provides a web interface, accessible via a Flask application, where users can input their preferences to fetch news articles and request summaries directly from the interface.</a:t>
            </a:r>
            <a:endParaRPr sz="2400">
              <a:solidFill>
                <a:schemeClr val="dk1"/>
              </a:solidFill>
              <a:latin typeface="Calibri"/>
              <a:ea typeface="Calibri"/>
              <a:cs typeface="Calibri"/>
              <a:sym typeface="Calibri"/>
            </a:endParaRPr>
          </a:p>
          <a:p>
            <a:pPr indent="-381000" lvl="0" marL="914400" rtl="0" algn="l">
              <a:spcBef>
                <a:spcPts val="0"/>
              </a:spcBef>
              <a:spcAft>
                <a:spcPts val="0"/>
              </a:spcAft>
              <a:buClr>
                <a:schemeClr val="dk1"/>
              </a:buClr>
              <a:buSzPts val="2400"/>
              <a:buFont typeface="Calibri"/>
              <a:buChar char="❏"/>
            </a:pPr>
            <a:r>
              <a:rPr b="1" lang="en" sz="2400">
                <a:solidFill>
                  <a:schemeClr val="dk1"/>
                </a:solidFill>
                <a:latin typeface="Calibri"/>
                <a:ea typeface="Calibri"/>
                <a:cs typeface="Calibri"/>
                <a:sym typeface="Calibri"/>
              </a:rPr>
              <a:t>News Article Retrieval</a:t>
            </a:r>
            <a:r>
              <a:rPr lang="en" sz="2400">
                <a:solidFill>
                  <a:schemeClr val="dk1"/>
                </a:solidFill>
                <a:latin typeface="Calibri"/>
                <a:ea typeface="Calibri"/>
                <a:cs typeface="Calibri"/>
                <a:sym typeface="Calibri"/>
              </a:rPr>
              <a:t>: Utilizes the News API to fetch news articles based on user-provided search queries or fetches random top headlines if no specific query is provided.</a:t>
            </a:r>
            <a:endParaRPr sz="2400">
              <a:solidFill>
                <a:schemeClr val="dk1"/>
              </a:solidFill>
              <a:latin typeface="Calibri"/>
              <a:ea typeface="Calibri"/>
              <a:cs typeface="Calibri"/>
              <a:sym typeface="Calibri"/>
            </a:endParaRPr>
          </a:p>
          <a:p>
            <a:pPr indent="-381000" lvl="0" marL="914400" rtl="0" algn="l">
              <a:spcBef>
                <a:spcPts val="0"/>
              </a:spcBef>
              <a:spcAft>
                <a:spcPts val="0"/>
              </a:spcAft>
              <a:buClr>
                <a:schemeClr val="dk1"/>
              </a:buClr>
              <a:buSzPts val="2400"/>
              <a:buFont typeface="Calibri"/>
              <a:buChar char="❏"/>
            </a:pPr>
            <a:r>
              <a:rPr b="1" lang="en" sz="2400">
                <a:solidFill>
                  <a:schemeClr val="dk1"/>
                </a:solidFill>
                <a:latin typeface="Calibri"/>
                <a:ea typeface="Calibri"/>
                <a:cs typeface="Calibri"/>
                <a:sym typeface="Calibri"/>
              </a:rPr>
              <a:t>Text Summarization</a:t>
            </a:r>
            <a:r>
              <a:rPr lang="en" sz="2400">
                <a:solidFill>
                  <a:schemeClr val="dk1"/>
                </a:solidFill>
                <a:latin typeface="Calibri"/>
                <a:ea typeface="Calibri"/>
                <a:cs typeface="Calibri"/>
                <a:sym typeface="Calibri"/>
              </a:rPr>
              <a:t>: Integrates with the Hugging Face API to query publicly hosted transformer models to summarize the text. These include our daily trained models (with a button to automatically call the latest version) and open source models available through a typable input box.</a:t>
            </a:r>
            <a:endParaRPr sz="2400">
              <a:solidFill>
                <a:schemeClr val="dk1"/>
              </a:solidFill>
              <a:latin typeface="Calibri"/>
              <a:ea typeface="Calibri"/>
              <a:cs typeface="Calibri"/>
              <a:sym typeface="Calibri"/>
            </a:endParaRPr>
          </a:p>
          <a:p>
            <a:pPr indent="-381000" lvl="0" marL="914400" rtl="0" algn="l">
              <a:spcBef>
                <a:spcPts val="0"/>
              </a:spcBef>
              <a:spcAft>
                <a:spcPts val="0"/>
              </a:spcAft>
              <a:buClr>
                <a:schemeClr val="dk1"/>
              </a:buClr>
              <a:buSzPts val="2400"/>
              <a:buFont typeface="Calibri"/>
              <a:buChar char="❏"/>
            </a:pPr>
            <a:r>
              <a:rPr b="1" lang="en" sz="2400">
                <a:solidFill>
                  <a:schemeClr val="dk1"/>
                </a:solidFill>
                <a:latin typeface="Calibri"/>
                <a:ea typeface="Calibri"/>
                <a:cs typeface="Calibri"/>
                <a:sym typeface="Calibri"/>
              </a:rPr>
              <a:t>Performance Metrics</a:t>
            </a:r>
            <a:r>
              <a:rPr lang="en" sz="2400">
                <a:solidFill>
                  <a:schemeClr val="dk1"/>
                </a:solidFill>
                <a:latin typeface="Calibri"/>
                <a:ea typeface="Calibri"/>
                <a:cs typeface="Calibri"/>
                <a:sym typeface="Calibri"/>
              </a:rPr>
              <a:t>: Calculates and provides ROUGE scores (a set of metrics for evaluating automatic text summarization) comparing the generated summaries with the original article highlights, giving an objective measure of the summary's quality.</a:t>
            </a:r>
            <a:endParaRPr sz="2400">
              <a:solidFill>
                <a:schemeClr val="dk1"/>
              </a:solidFill>
              <a:latin typeface="Calibri"/>
              <a:ea typeface="Calibri"/>
              <a:cs typeface="Calibri"/>
              <a:sym typeface="Calibri"/>
            </a:endParaRPr>
          </a:p>
        </p:txBody>
      </p:sp>
      <p:sp>
        <p:nvSpPr>
          <p:cNvPr id="63" name="Google Shape;63;p13"/>
          <p:cNvSpPr/>
          <p:nvPr/>
        </p:nvSpPr>
        <p:spPr>
          <a:xfrm>
            <a:off x="29465562" y="26698400"/>
            <a:ext cx="12409800" cy="980400"/>
          </a:xfrm>
          <a:prstGeom prst="rect">
            <a:avLst/>
          </a:prstGeom>
          <a:solidFill>
            <a:schemeClr val="dk2"/>
          </a:solidFill>
          <a:ln cap="flat" cmpd="sng" w="12700">
            <a:solidFill>
              <a:srgbClr val="395E89"/>
            </a:solidFill>
            <a:prstDash val="solid"/>
            <a:round/>
            <a:headEnd len="sm" w="sm" type="none"/>
            <a:tailEnd len="sm" w="sm" type="none"/>
          </a:ln>
        </p:spPr>
        <p:txBody>
          <a:bodyPr anchorCtr="0" anchor="ctr" bIns="24475" lIns="48950" spcFirstLastPara="1" rIns="48950" wrap="square" tIns="24475">
            <a:noAutofit/>
          </a:bodyPr>
          <a:lstStyle/>
          <a:p>
            <a:pPr indent="0" lvl="0" marL="0" marR="0" rtl="0" algn="ctr">
              <a:spcBef>
                <a:spcPts val="0"/>
              </a:spcBef>
              <a:spcAft>
                <a:spcPts val="0"/>
              </a:spcAft>
              <a:buNone/>
            </a:pPr>
            <a:r>
              <a:rPr b="1" lang="en" sz="3400">
                <a:solidFill>
                  <a:schemeClr val="lt1"/>
                </a:solidFill>
                <a:latin typeface="Calibri"/>
                <a:ea typeface="Calibri"/>
                <a:cs typeface="Calibri"/>
                <a:sym typeface="Calibri"/>
              </a:rPr>
              <a:t>Web Service</a:t>
            </a:r>
            <a:endParaRPr sz="3400">
              <a:solidFill>
                <a:schemeClr val="lt1"/>
              </a:solidFill>
            </a:endParaRPr>
          </a:p>
        </p:txBody>
      </p:sp>
      <p:sp>
        <p:nvSpPr>
          <p:cNvPr id="64" name="Google Shape;64;p13"/>
          <p:cNvSpPr txBox="1"/>
          <p:nvPr/>
        </p:nvSpPr>
        <p:spPr>
          <a:xfrm>
            <a:off x="15740712" y="26861979"/>
            <a:ext cx="12409800" cy="5704500"/>
          </a:xfrm>
          <a:prstGeom prst="rect">
            <a:avLst/>
          </a:prstGeom>
          <a:solidFill>
            <a:srgbClr val="FFFFFF"/>
          </a:solidFill>
          <a:ln cap="flat" cmpd="sng" w="12700">
            <a:solidFill>
              <a:srgbClr val="D2B16D"/>
            </a:solidFill>
            <a:prstDash val="solid"/>
            <a:round/>
            <a:headEnd len="sm" w="sm" type="none"/>
            <a:tailEnd len="sm" w="sm" type="none"/>
          </a:ln>
        </p:spPr>
        <p:txBody>
          <a:bodyPr anchorCtr="0" anchor="t" bIns="97925" lIns="97925" spcFirstLastPara="1" rIns="97925" wrap="square" tIns="97925">
            <a:noAutofit/>
          </a:bodyPr>
          <a:lstStyle/>
          <a:p>
            <a:pPr indent="0" lvl="0" marL="0" marR="0" rtl="0" algn="l">
              <a:spcBef>
                <a:spcPts val="0"/>
              </a:spcBef>
              <a:spcAft>
                <a:spcPts val="0"/>
              </a:spcAft>
              <a:buNone/>
            </a:pPr>
            <a:r>
              <a:rPr lang="en" sz="2400">
                <a:latin typeface="Calibri"/>
                <a:ea typeface="Calibri"/>
                <a:cs typeface="Calibri"/>
                <a:sym typeface="Calibri"/>
              </a:rPr>
              <a:t>1, David Lopez-Paz, &amp; Marc'Aurelio Ranzato (2017). Gradient Episodic Memory for Continuum Learning. CoRR, abs/1706.08840.</a:t>
            </a:r>
            <a:endParaRPr sz="2400">
              <a:latin typeface="Calibri"/>
              <a:ea typeface="Calibri"/>
              <a:cs typeface="Calibri"/>
              <a:sym typeface="Calibri"/>
            </a:endParaRPr>
          </a:p>
          <a:p>
            <a:pPr indent="0" lvl="0" marL="0" marR="0" rtl="0" algn="l">
              <a:spcBef>
                <a:spcPts val="0"/>
              </a:spcBef>
              <a:spcAft>
                <a:spcPts val="0"/>
              </a:spcAft>
              <a:buNone/>
            </a:pPr>
            <a:r>
              <a:rPr lang="en" sz="2400">
                <a:latin typeface="Calibri"/>
                <a:ea typeface="Calibri"/>
                <a:cs typeface="Calibri"/>
                <a:sym typeface="Calibri"/>
              </a:rPr>
              <a:t>2, Hanul Shin, Jung Kwon Lee, Jaehong Kim, &amp; Jiwon Kim (2017). Continual Learning with Deep Generative Replay. CoRR, abs/1705.08690.</a:t>
            </a:r>
            <a:endParaRPr sz="2400">
              <a:latin typeface="Calibri"/>
              <a:ea typeface="Calibri"/>
              <a:cs typeface="Calibri"/>
              <a:sym typeface="Calibri"/>
            </a:endParaRPr>
          </a:p>
          <a:p>
            <a:pPr indent="0" lvl="0" marL="0" marR="0" rtl="0" algn="l">
              <a:spcBef>
                <a:spcPts val="0"/>
              </a:spcBef>
              <a:spcAft>
                <a:spcPts val="0"/>
              </a:spcAft>
              <a:buNone/>
            </a:pPr>
            <a:r>
              <a:rPr lang="en" sz="2400">
                <a:latin typeface="Calibri"/>
                <a:ea typeface="Calibri"/>
                <a:cs typeface="Calibri"/>
                <a:sym typeface="Calibri"/>
              </a:rPr>
              <a:t>3, James Kirkpatrick, Razvan Pascanu, Neil C. Rabinowitz, Joel Veness, Guillaume Desjardins, Andrei A. Rusu, Kieran Milan, John Quan, Tiago Ramalho, Agnieszka Grabska-Barwinska, Demis Hassabis, Claudia Clopath, Dharshan Kumaran, &amp; Raia Hadsell (2016). Overcoming catastrophic forgetting in neural networks. CoRR, abs/1612.00796.</a:t>
            </a:r>
            <a:endParaRPr sz="2400">
              <a:latin typeface="Calibri"/>
              <a:ea typeface="Calibri"/>
              <a:cs typeface="Calibri"/>
              <a:sym typeface="Calibri"/>
            </a:endParaRPr>
          </a:p>
          <a:p>
            <a:pPr indent="0" lvl="0" marL="0" marR="0" rtl="0" algn="l">
              <a:spcBef>
                <a:spcPts val="0"/>
              </a:spcBef>
              <a:spcAft>
                <a:spcPts val="0"/>
              </a:spcAft>
              <a:buNone/>
            </a:pPr>
            <a:r>
              <a:rPr lang="en" sz="2400">
                <a:latin typeface="Calibri"/>
                <a:ea typeface="Calibri"/>
                <a:cs typeface="Calibri"/>
                <a:sym typeface="Calibri"/>
              </a:rPr>
              <a:t>4, Timothée Lesort, Hugo Caselles-Dupre, Michaël Garcia Ortiz, Andrei Stoian, &amp; David Filliat (2018). Generative Models from the perspective of Continual Learning. CoRR, abs/1812.09111.</a:t>
            </a:r>
            <a:endParaRPr sz="2400">
              <a:latin typeface="Calibri"/>
              <a:ea typeface="Calibri"/>
              <a:cs typeface="Calibri"/>
              <a:sym typeface="Calibri"/>
            </a:endParaRPr>
          </a:p>
          <a:p>
            <a:pPr indent="0" lvl="0" marL="0" marR="0" rtl="0" algn="l">
              <a:spcBef>
                <a:spcPts val="0"/>
              </a:spcBef>
              <a:spcAft>
                <a:spcPts val="0"/>
              </a:spcAft>
              <a:buNone/>
            </a:pPr>
            <a:r>
              <a:rPr lang="en" sz="2400">
                <a:latin typeface="Calibri"/>
                <a:ea typeface="Calibri"/>
                <a:cs typeface="Calibri"/>
                <a:sym typeface="Calibri"/>
              </a:rPr>
              <a:t>5, Antonio Carta, Lorenzo Pellegrini, Andrea Cossu, Hamed Hemati, &amp; Vincenzo Lomonaco, "Avalanche: A PyTorch Library for Deep Continual Learning," Journal of Machine Learning Research, vol. 24, no. 363, pp. 1-6, 2023.</a:t>
            </a:r>
            <a:endParaRPr sz="2400">
              <a:latin typeface="Calibri"/>
              <a:ea typeface="Calibri"/>
              <a:cs typeface="Calibri"/>
              <a:sym typeface="Calibri"/>
            </a:endParaRPr>
          </a:p>
          <a:p>
            <a:pPr indent="0" lvl="0" marL="0" marR="0" rtl="0" algn="l">
              <a:spcBef>
                <a:spcPts val="0"/>
              </a:spcBef>
              <a:spcAft>
                <a:spcPts val="0"/>
              </a:spcAft>
              <a:buNone/>
            </a:pPr>
            <a:r>
              <a:rPr lang="en" sz="2400">
                <a:latin typeface="Calibri"/>
                <a:ea typeface="Calibri"/>
                <a:cs typeface="Calibri"/>
                <a:sym typeface="Calibri"/>
              </a:rPr>
              <a:t>6, Martin Wistuba, Martin Ferianc, Lukas Balles, Cedric Archambeau, &amp; Giovanni Zappella, "Renate: A Library for Real-World Continual Learning," 2023, arXiv preprint arXiv:2304.12067.</a:t>
            </a:r>
            <a:endParaRPr sz="2400">
              <a:latin typeface="Calibri"/>
              <a:ea typeface="Calibri"/>
              <a:cs typeface="Calibri"/>
              <a:sym typeface="Calibri"/>
            </a:endParaRPr>
          </a:p>
          <a:p>
            <a:pPr indent="0" lvl="0" marL="0" marR="0" rtl="0" algn="l">
              <a:spcBef>
                <a:spcPts val="0"/>
              </a:spcBef>
              <a:spcAft>
                <a:spcPts val="0"/>
              </a:spcAft>
              <a:buNone/>
            </a:pPr>
            <a:r>
              <a:t/>
            </a:r>
            <a:endParaRPr sz="2900"/>
          </a:p>
          <a:p>
            <a:pPr indent="0" lvl="0" marL="0" marR="0" rtl="0" algn="l">
              <a:spcBef>
                <a:spcPts val="0"/>
              </a:spcBef>
              <a:spcAft>
                <a:spcPts val="0"/>
              </a:spcAft>
              <a:buNone/>
            </a:pPr>
            <a:r>
              <a:t/>
            </a:r>
            <a:endParaRPr sz="2900"/>
          </a:p>
        </p:txBody>
      </p:sp>
      <p:sp>
        <p:nvSpPr>
          <p:cNvPr id="65" name="Google Shape;65;p13"/>
          <p:cNvSpPr/>
          <p:nvPr/>
        </p:nvSpPr>
        <p:spPr>
          <a:xfrm>
            <a:off x="15740712" y="25881525"/>
            <a:ext cx="12409800" cy="980400"/>
          </a:xfrm>
          <a:prstGeom prst="rect">
            <a:avLst/>
          </a:prstGeom>
          <a:solidFill>
            <a:srgbClr val="D2B16D"/>
          </a:solidFill>
          <a:ln cap="flat" cmpd="sng" w="12700">
            <a:solidFill>
              <a:srgbClr val="395E89"/>
            </a:solidFill>
            <a:prstDash val="solid"/>
            <a:round/>
            <a:headEnd len="sm" w="sm" type="none"/>
            <a:tailEnd len="sm" w="sm" type="none"/>
          </a:ln>
        </p:spPr>
        <p:txBody>
          <a:bodyPr anchorCtr="0" anchor="ctr" bIns="24475" lIns="48950" spcFirstLastPara="1" rIns="48950" wrap="square" tIns="24475">
            <a:noAutofit/>
          </a:bodyPr>
          <a:lstStyle/>
          <a:p>
            <a:pPr indent="0" lvl="0" marL="0" marR="0" rtl="0" algn="ctr">
              <a:spcBef>
                <a:spcPts val="0"/>
              </a:spcBef>
              <a:spcAft>
                <a:spcPts val="0"/>
              </a:spcAft>
              <a:buNone/>
            </a:pPr>
            <a:r>
              <a:rPr b="1" lang="en" sz="3400">
                <a:solidFill>
                  <a:schemeClr val="lt1"/>
                </a:solidFill>
                <a:latin typeface="Calibri"/>
                <a:ea typeface="Calibri"/>
                <a:cs typeface="Calibri"/>
                <a:sym typeface="Calibri"/>
              </a:rPr>
              <a:t>References</a:t>
            </a:r>
            <a:endParaRPr sz="3400">
              <a:solidFill>
                <a:schemeClr val="lt1"/>
              </a:solidFill>
            </a:endParaRPr>
          </a:p>
        </p:txBody>
      </p:sp>
      <p:sp>
        <p:nvSpPr>
          <p:cNvPr id="66" name="Google Shape;66;p13"/>
          <p:cNvSpPr txBox="1"/>
          <p:nvPr/>
        </p:nvSpPr>
        <p:spPr>
          <a:xfrm>
            <a:off x="29465575" y="5583125"/>
            <a:ext cx="12409800" cy="4724400"/>
          </a:xfrm>
          <a:prstGeom prst="rect">
            <a:avLst/>
          </a:prstGeom>
          <a:solidFill>
            <a:srgbClr val="FFFFFF"/>
          </a:solidFill>
          <a:ln cap="flat" cmpd="sng" w="12700">
            <a:solidFill>
              <a:srgbClr val="D2B16D"/>
            </a:solidFill>
            <a:prstDash val="solid"/>
            <a:round/>
            <a:headEnd len="sm" w="sm" type="none"/>
            <a:tailEnd len="sm" w="sm" type="none"/>
          </a:ln>
        </p:spPr>
        <p:txBody>
          <a:bodyPr anchorCtr="0" anchor="t" bIns="97925" lIns="97925" spcFirstLastPara="1" rIns="97925" wrap="square" tIns="97925">
            <a:noAutofit/>
          </a:bodyPr>
          <a:lstStyle/>
          <a:p>
            <a:pPr indent="-381000" lvl="0" marL="914400" marR="0" rtl="0" algn="l">
              <a:spcBef>
                <a:spcPts val="0"/>
              </a:spcBef>
              <a:spcAft>
                <a:spcPts val="0"/>
              </a:spcAft>
              <a:buSzPts val="2400"/>
              <a:buFont typeface="Calibri"/>
              <a:buChar char="❏"/>
            </a:pPr>
            <a:r>
              <a:rPr lang="en" sz="2400">
                <a:latin typeface="Calibri"/>
                <a:ea typeface="Calibri"/>
                <a:cs typeface="Calibri"/>
                <a:sym typeface="Calibri"/>
              </a:rPr>
              <a:t>The data pipeline is fully automated and hosted on </a:t>
            </a:r>
            <a:r>
              <a:rPr b="1" lang="en" sz="2400">
                <a:latin typeface="Calibri"/>
                <a:ea typeface="Calibri"/>
                <a:cs typeface="Calibri"/>
                <a:sym typeface="Calibri"/>
              </a:rPr>
              <a:t>Google Cloud</a:t>
            </a:r>
            <a:r>
              <a:rPr lang="en" sz="2400">
                <a:latin typeface="Calibri"/>
                <a:ea typeface="Calibri"/>
                <a:cs typeface="Calibri"/>
                <a:sym typeface="Calibri"/>
              </a:rPr>
              <a:t>. </a:t>
            </a:r>
            <a:endParaRPr sz="2400">
              <a:latin typeface="Calibri"/>
              <a:ea typeface="Calibri"/>
              <a:cs typeface="Calibri"/>
              <a:sym typeface="Calibri"/>
            </a:endParaRPr>
          </a:p>
          <a:p>
            <a:pPr indent="-381000" lvl="0" marL="914400" marR="0" rtl="0" algn="l">
              <a:spcBef>
                <a:spcPts val="0"/>
              </a:spcBef>
              <a:spcAft>
                <a:spcPts val="0"/>
              </a:spcAft>
              <a:buSzPts val="2400"/>
              <a:buFont typeface="Calibri"/>
              <a:buChar char="❏"/>
            </a:pPr>
            <a:r>
              <a:rPr lang="en" sz="2400">
                <a:latin typeface="Calibri"/>
                <a:ea typeface="Calibri"/>
                <a:cs typeface="Calibri"/>
                <a:sym typeface="Calibri"/>
              </a:rPr>
              <a:t>Scheduled to automatically query </a:t>
            </a:r>
            <a:r>
              <a:rPr b="1" lang="en" sz="2400">
                <a:latin typeface="Calibri"/>
                <a:ea typeface="Calibri"/>
                <a:cs typeface="Calibri"/>
                <a:sym typeface="Calibri"/>
              </a:rPr>
              <a:t>NewsAPI</a:t>
            </a:r>
            <a:r>
              <a:rPr lang="en" sz="2400">
                <a:latin typeface="Calibri"/>
                <a:ea typeface="Calibri"/>
                <a:cs typeface="Calibri"/>
                <a:sym typeface="Calibri"/>
              </a:rPr>
              <a:t>, a service that gathers the latest news from numerous sources (NYT, WSJ, etc) and allows them to be queried through API calls. </a:t>
            </a:r>
            <a:endParaRPr sz="2400">
              <a:latin typeface="Calibri"/>
              <a:ea typeface="Calibri"/>
              <a:cs typeface="Calibri"/>
              <a:sym typeface="Calibri"/>
            </a:endParaRPr>
          </a:p>
          <a:p>
            <a:pPr indent="-381000" lvl="0" marL="914400" marR="0" rtl="0" algn="l">
              <a:spcBef>
                <a:spcPts val="0"/>
              </a:spcBef>
              <a:spcAft>
                <a:spcPts val="0"/>
              </a:spcAft>
              <a:buSzPts val="2400"/>
              <a:buFont typeface="Calibri"/>
              <a:buChar char="❏"/>
            </a:pPr>
            <a:r>
              <a:rPr lang="en" sz="2400">
                <a:latin typeface="Calibri"/>
                <a:ea typeface="Calibri"/>
                <a:cs typeface="Calibri"/>
                <a:sym typeface="Calibri"/>
              </a:rPr>
              <a:t>Processes the latest news articles returned from the query, on </a:t>
            </a:r>
            <a:r>
              <a:rPr lang="en" sz="2400">
                <a:latin typeface="Calibri"/>
                <a:ea typeface="Calibri"/>
                <a:cs typeface="Calibri"/>
                <a:sym typeface="Calibri"/>
              </a:rPr>
              <a:t>average</a:t>
            </a:r>
            <a:r>
              <a:rPr lang="en" sz="2400">
                <a:latin typeface="Calibri"/>
                <a:ea typeface="Calibri"/>
                <a:cs typeface="Calibri"/>
                <a:sym typeface="Calibri"/>
              </a:rPr>
              <a:t> numbering </a:t>
            </a:r>
            <a:r>
              <a:rPr b="1" lang="en" sz="2400">
                <a:latin typeface="Calibri"/>
                <a:ea typeface="Calibri"/>
                <a:cs typeface="Calibri"/>
                <a:sym typeface="Calibri"/>
              </a:rPr>
              <a:t>~500 articles / day</a:t>
            </a:r>
            <a:r>
              <a:rPr lang="en" sz="2400">
                <a:latin typeface="Calibri"/>
                <a:ea typeface="Calibri"/>
                <a:cs typeface="Calibri"/>
                <a:sym typeface="Calibri"/>
              </a:rPr>
              <a:t>, and reformats it into workable data for our model. NewsAPI provides a “highlight” for each article, which is used as the summary and the article url is scraped for its content. Then, the summary and content is grouped as data and fed into our model for the incremental learning to take into effect. </a:t>
            </a:r>
            <a:endParaRPr sz="2400">
              <a:latin typeface="Calibri"/>
              <a:ea typeface="Calibri"/>
              <a:cs typeface="Calibri"/>
              <a:sym typeface="Calibri"/>
            </a:endParaRPr>
          </a:p>
          <a:p>
            <a:pPr indent="-381000" lvl="0" marL="914400" marR="0" rtl="0" algn="l">
              <a:spcBef>
                <a:spcPts val="0"/>
              </a:spcBef>
              <a:spcAft>
                <a:spcPts val="0"/>
              </a:spcAft>
              <a:buSzPts val="2400"/>
              <a:buFont typeface="Calibri"/>
              <a:buChar char="❏"/>
            </a:pPr>
            <a:r>
              <a:rPr lang="en" sz="2400">
                <a:latin typeface="Calibri"/>
                <a:ea typeface="Calibri"/>
                <a:cs typeface="Calibri"/>
                <a:sym typeface="Calibri"/>
              </a:rPr>
              <a:t>The</a:t>
            </a:r>
            <a:r>
              <a:rPr lang="en" sz="2400">
                <a:latin typeface="Calibri"/>
                <a:ea typeface="Calibri"/>
                <a:cs typeface="Calibri"/>
                <a:sym typeface="Calibri"/>
              </a:rPr>
              <a:t> news sources our pipeline pulls from were carefully selected, considering the different biases and reputation first, in order to ensure our model gets updated with unbiased data. </a:t>
            </a:r>
            <a:endParaRPr sz="2400">
              <a:latin typeface="Calibri"/>
              <a:ea typeface="Calibri"/>
              <a:cs typeface="Calibri"/>
              <a:sym typeface="Calibri"/>
            </a:endParaRPr>
          </a:p>
          <a:p>
            <a:pPr indent="-381000" lvl="0" marL="914400" marR="0" rtl="0" algn="l">
              <a:spcBef>
                <a:spcPts val="0"/>
              </a:spcBef>
              <a:spcAft>
                <a:spcPts val="0"/>
              </a:spcAft>
              <a:buSzPts val="2400"/>
              <a:buFont typeface="Calibri"/>
              <a:buChar char="❏"/>
            </a:pPr>
            <a:r>
              <a:rPr lang="en" sz="2400">
                <a:latin typeface="Calibri"/>
                <a:ea typeface="Calibri"/>
                <a:cs typeface="Calibri"/>
                <a:sym typeface="Calibri"/>
              </a:rPr>
              <a:t>The pipeline also has built-in error handling, and is able to continue processing data even if faulty links or data is encountered. </a:t>
            </a:r>
            <a:endParaRPr sz="2400">
              <a:latin typeface="Calibri"/>
              <a:ea typeface="Calibri"/>
              <a:cs typeface="Calibri"/>
              <a:sym typeface="Calibri"/>
            </a:endParaRPr>
          </a:p>
        </p:txBody>
      </p:sp>
      <p:sp>
        <p:nvSpPr>
          <p:cNvPr id="67" name="Google Shape;67;p13"/>
          <p:cNvSpPr/>
          <p:nvPr/>
        </p:nvSpPr>
        <p:spPr>
          <a:xfrm>
            <a:off x="29465575" y="4602675"/>
            <a:ext cx="12409800" cy="980400"/>
          </a:xfrm>
          <a:prstGeom prst="rect">
            <a:avLst/>
          </a:prstGeom>
          <a:solidFill>
            <a:schemeClr val="dk2"/>
          </a:solidFill>
          <a:ln cap="flat" cmpd="sng" w="12700">
            <a:solidFill>
              <a:srgbClr val="395E89"/>
            </a:solidFill>
            <a:prstDash val="solid"/>
            <a:round/>
            <a:headEnd len="sm" w="sm" type="none"/>
            <a:tailEnd len="sm" w="sm" type="none"/>
          </a:ln>
        </p:spPr>
        <p:txBody>
          <a:bodyPr anchorCtr="0" anchor="ctr" bIns="24475" lIns="48950" spcFirstLastPara="1" rIns="48950" wrap="square" tIns="24475">
            <a:noAutofit/>
          </a:bodyPr>
          <a:lstStyle/>
          <a:p>
            <a:pPr indent="0" lvl="0" marL="0" marR="0" rtl="0" algn="ctr">
              <a:spcBef>
                <a:spcPts val="0"/>
              </a:spcBef>
              <a:spcAft>
                <a:spcPts val="0"/>
              </a:spcAft>
              <a:buNone/>
            </a:pPr>
            <a:r>
              <a:rPr b="1" lang="en" sz="3400">
                <a:solidFill>
                  <a:schemeClr val="lt1"/>
                </a:solidFill>
                <a:latin typeface="Calibri"/>
                <a:ea typeface="Calibri"/>
                <a:cs typeface="Calibri"/>
                <a:sym typeface="Calibri"/>
              </a:rPr>
              <a:t>Data Pipeline</a:t>
            </a:r>
            <a:endParaRPr sz="3400">
              <a:solidFill>
                <a:schemeClr val="lt1"/>
              </a:solidFill>
            </a:endParaRPr>
          </a:p>
        </p:txBody>
      </p:sp>
      <p:sp>
        <p:nvSpPr>
          <p:cNvPr id="68" name="Google Shape;68;p13"/>
          <p:cNvSpPr txBox="1"/>
          <p:nvPr/>
        </p:nvSpPr>
        <p:spPr>
          <a:xfrm>
            <a:off x="1811650" y="12444226"/>
            <a:ext cx="12409800" cy="8595300"/>
          </a:xfrm>
          <a:prstGeom prst="rect">
            <a:avLst/>
          </a:prstGeom>
          <a:solidFill>
            <a:srgbClr val="FFFFFF"/>
          </a:solidFill>
          <a:ln cap="flat" cmpd="sng" w="12700">
            <a:solidFill>
              <a:srgbClr val="D2B16D"/>
            </a:solidFill>
            <a:prstDash val="solid"/>
            <a:round/>
            <a:headEnd len="sm" w="sm" type="none"/>
            <a:tailEnd len="sm" w="sm" type="none"/>
          </a:ln>
        </p:spPr>
        <p:txBody>
          <a:bodyPr anchorCtr="0" anchor="t" bIns="97925" lIns="97925" spcFirstLastPara="1" rIns="97925" wrap="square" tIns="97925">
            <a:noAutofit/>
          </a:bodyPr>
          <a:lstStyle/>
          <a:p>
            <a:pPr indent="0" lvl="0" marL="0" marR="0" rtl="0" algn="l">
              <a:lnSpc>
                <a:spcPct val="115000"/>
              </a:lnSpc>
              <a:spcBef>
                <a:spcPts val="0"/>
              </a:spcBef>
              <a:spcAft>
                <a:spcPts val="0"/>
              </a:spcAft>
              <a:buNone/>
            </a:pPr>
            <a:r>
              <a:rPr lang="en" sz="2400" u="none">
                <a:solidFill>
                  <a:srgbClr val="000000"/>
                </a:solidFill>
                <a:latin typeface="Calibri"/>
                <a:ea typeface="Calibri"/>
                <a:cs typeface="Calibri"/>
                <a:sym typeface="Calibri"/>
              </a:rPr>
              <a:t> </a:t>
            </a:r>
            <a:r>
              <a:rPr lang="en" sz="2400">
                <a:latin typeface="Calibri"/>
                <a:ea typeface="Calibri"/>
                <a:cs typeface="Calibri"/>
                <a:sym typeface="Calibri"/>
              </a:rPr>
              <a:t>News articles from 2015 is different from news articles today</a:t>
            </a:r>
            <a:endParaRPr sz="2400">
              <a:latin typeface="Calibri"/>
              <a:ea typeface="Calibri"/>
              <a:cs typeface="Calibri"/>
              <a:sym typeface="Calibri"/>
            </a:endParaRPr>
          </a:p>
          <a:p>
            <a:pPr indent="-381000" lvl="0" marL="914400" marR="0" rtl="0" algn="l">
              <a:lnSpc>
                <a:spcPct val="115000"/>
              </a:lnSpc>
              <a:spcBef>
                <a:spcPts val="0"/>
              </a:spcBef>
              <a:spcAft>
                <a:spcPts val="0"/>
              </a:spcAft>
              <a:buSzPts val="2400"/>
              <a:buFont typeface="Calibri"/>
              <a:buChar char="❏"/>
            </a:pPr>
            <a:r>
              <a:rPr lang="en" sz="2400">
                <a:latin typeface="Calibri"/>
                <a:ea typeface="Calibri"/>
                <a:cs typeface="Calibri"/>
                <a:sym typeface="Calibri"/>
              </a:rPr>
              <a:t>New Topics / Keywords</a:t>
            </a:r>
            <a:endParaRPr sz="2400">
              <a:latin typeface="Calibri"/>
              <a:ea typeface="Calibri"/>
              <a:cs typeface="Calibri"/>
              <a:sym typeface="Calibri"/>
            </a:endParaRPr>
          </a:p>
          <a:p>
            <a:pPr indent="-381000" lvl="0" marL="914400" marR="0" rtl="0" algn="l">
              <a:lnSpc>
                <a:spcPct val="115000"/>
              </a:lnSpc>
              <a:spcBef>
                <a:spcPts val="0"/>
              </a:spcBef>
              <a:spcAft>
                <a:spcPts val="0"/>
              </a:spcAft>
              <a:buSzPts val="2400"/>
              <a:buFont typeface="Calibri"/>
              <a:buChar char="❏"/>
            </a:pPr>
            <a:r>
              <a:rPr lang="en" sz="2400">
                <a:latin typeface="Calibri"/>
                <a:ea typeface="Calibri"/>
                <a:cs typeface="Calibri"/>
                <a:sym typeface="Calibri"/>
              </a:rPr>
              <a:t>New Summary / Writing Styles</a:t>
            </a:r>
            <a:endParaRPr sz="2400">
              <a:latin typeface="Calibri"/>
              <a:ea typeface="Calibri"/>
              <a:cs typeface="Calibri"/>
              <a:sym typeface="Calibri"/>
            </a:endParaRPr>
          </a:p>
          <a:p>
            <a:pPr indent="-381000" lvl="0" marL="914400" marR="0" rtl="0" algn="l">
              <a:lnSpc>
                <a:spcPct val="115000"/>
              </a:lnSpc>
              <a:spcBef>
                <a:spcPts val="0"/>
              </a:spcBef>
              <a:spcAft>
                <a:spcPts val="0"/>
              </a:spcAft>
              <a:buSzPts val="2400"/>
              <a:buFont typeface="Calibri"/>
              <a:buChar char="❏"/>
            </a:pPr>
            <a:r>
              <a:rPr lang="en" sz="2400">
                <a:latin typeface="Calibri"/>
                <a:ea typeface="Calibri"/>
                <a:cs typeface="Calibri"/>
                <a:sym typeface="Calibri"/>
              </a:rPr>
              <a:t>New Meanings to words</a:t>
            </a:r>
            <a:endParaRPr sz="2400">
              <a:latin typeface="Calibri"/>
              <a:ea typeface="Calibri"/>
              <a:cs typeface="Calibri"/>
              <a:sym typeface="Calibri"/>
            </a:endParaRPr>
          </a:p>
          <a:p>
            <a:pPr indent="-381000" lvl="0" marL="914400" marR="0" rtl="0" algn="l">
              <a:lnSpc>
                <a:spcPct val="115000"/>
              </a:lnSpc>
              <a:spcBef>
                <a:spcPts val="0"/>
              </a:spcBef>
              <a:spcAft>
                <a:spcPts val="0"/>
              </a:spcAft>
              <a:buSzPts val="2400"/>
              <a:buFont typeface="Calibri"/>
              <a:buChar char="❏"/>
            </a:pPr>
            <a:r>
              <a:rPr lang="en" sz="2400">
                <a:latin typeface="Calibri"/>
                <a:ea typeface="Calibri"/>
                <a:cs typeface="Calibri"/>
                <a:sym typeface="Calibri"/>
              </a:rPr>
              <a:t>etc.</a:t>
            </a:r>
            <a:endParaRPr sz="2400">
              <a:latin typeface="Calibri"/>
              <a:ea typeface="Calibri"/>
              <a:cs typeface="Calibri"/>
              <a:sym typeface="Calibri"/>
            </a:endParaRPr>
          </a:p>
          <a:p>
            <a:pPr indent="0" lvl="0" marL="0" marR="0" rtl="0" algn="l">
              <a:spcBef>
                <a:spcPts val="0"/>
              </a:spcBef>
              <a:spcAft>
                <a:spcPts val="0"/>
              </a:spcAft>
              <a:buNone/>
            </a:pPr>
            <a:r>
              <a:rPr lang="en" sz="2400">
                <a:latin typeface="Calibri"/>
                <a:ea typeface="Calibri"/>
                <a:cs typeface="Calibri"/>
                <a:sym typeface="Calibri"/>
              </a:rPr>
              <a:t>This can be seen from the charts on the right, in which we</a:t>
            </a:r>
            <a:endParaRPr sz="2400">
              <a:latin typeface="Calibri"/>
              <a:ea typeface="Calibri"/>
              <a:cs typeface="Calibri"/>
              <a:sym typeface="Calibri"/>
            </a:endParaRPr>
          </a:p>
          <a:p>
            <a:pPr indent="0" lvl="0" marL="0" marR="0" rtl="0" algn="l">
              <a:spcBef>
                <a:spcPts val="0"/>
              </a:spcBef>
              <a:spcAft>
                <a:spcPts val="0"/>
              </a:spcAft>
              <a:buNone/>
            </a:pPr>
            <a:r>
              <a:rPr lang="en" sz="2400">
                <a:latin typeface="Calibri"/>
                <a:ea typeface="Calibri"/>
                <a:cs typeface="Calibri"/>
                <a:sym typeface="Calibri"/>
              </a:rPr>
              <a:t>conducted an exemplary study on the most-mentioned</a:t>
            </a:r>
            <a:endParaRPr sz="2400">
              <a:latin typeface="Calibri"/>
              <a:ea typeface="Calibri"/>
              <a:cs typeface="Calibri"/>
              <a:sym typeface="Calibri"/>
            </a:endParaRPr>
          </a:p>
          <a:p>
            <a:pPr indent="0" lvl="0" marL="0" marR="0" rtl="0" algn="l">
              <a:spcBef>
                <a:spcPts val="0"/>
              </a:spcBef>
              <a:spcAft>
                <a:spcPts val="0"/>
              </a:spcAft>
              <a:buNone/>
            </a:pPr>
            <a:r>
              <a:rPr lang="en" sz="2400">
                <a:latin typeface="Calibri"/>
                <a:ea typeface="Calibri"/>
                <a:cs typeface="Calibri"/>
                <a:sym typeface="Calibri"/>
              </a:rPr>
              <a:t>person entities in news articles pre-2016 vs. news articles </a:t>
            </a:r>
            <a:endParaRPr sz="2400">
              <a:latin typeface="Calibri"/>
              <a:ea typeface="Calibri"/>
              <a:cs typeface="Calibri"/>
              <a:sym typeface="Calibri"/>
            </a:endParaRPr>
          </a:p>
          <a:p>
            <a:pPr indent="0" lvl="0" marL="0" marR="0" rtl="0" algn="l">
              <a:spcBef>
                <a:spcPts val="0"/>
              </a:spcBef>
              <a:spcAft>
                <a:spcPts val="0"/>
              </a:spcAft>
              <a:buNone/>
            </a:pPr>
            <a:r>
              <a:rPr lang="en" sz="2400">
                <a:latin typeface="Calibri"/>
                <a:ea typeface="Calibri"/>
                <a:cs typeface="Calibri"/>
                <a:sym typeface="Calibri"/>
              </a:rPr>
              <a:t>today. While pre-2016 articles mostly mentioned people</a:t>
            </a:r>
            <a:endParaRPr sz="2400">
              <a:latin typeface="Calibri"/>
              <a:ea typeface="Calibri"/>
              <a:cs typeface="Calibri"/>
              <a:sym typeface="Calibri"/>
            </a:endParaRPr>
          </a:p>
          <a:p>
            <a:pPr indent="0" lvl="0" marL="0" marR="0" rtl="0" algn="l">
              <a:spcBef>
                <a:spcPts val="0"/>
              </a:spcBef>
              <a:spcAft>
                <a:spcPts val="0"/>
              </a:spcAft>
              <a:buNone/>
            </a:pPr>
            <a:r>
              <a:rPr lang="en" sz="2400">
                <a:latin typeface="Calibri"/>
                <a:ea typeface="Calibri"/>
                <a:cs typeface="Calibri"/>
                <a:sym typeface="Calibri"/>
              </a:rPr>
              <a:t>such as Clinton and Obama, articles today have a much more</a:t>
            </a:r>
            <a:endParaRPr sz="2400">
              <a:latin typeface="Calibri"/>
              <a:ea typeface="Calibri"/>
              <a:cs typeface="Calibri"/>
              <a:sym typeface="Calibri"/>
            </a:endParaRPr>
          </a:p>
          <a:p>
            <a:pPr indent="0" lvl="0" marL="0" marR="0" rtl="0" algn="l">
              <a:spcBef>
                <a:spcPts val="0"/>
              </a:spcBef>
              <a:spcAft>
                <a:spcPts val="0"/>
              </a:spcAft>
              <a:buNone/>
            </a:pPr>
            <a:r>
              <a:rPr lang="en" sz="2400">
                <a:latin typeface="Calibri"/>
                <a:ea typeface="Calibri"/>
                <a:cs typeface="Calibri"/>
                <a:sym typeface="Calibri"/>
              </a:rPr>
              <a:t>frequent coverage of Biden and Trump.</a:t>
            </a:r>
            <a:endParaRPr sz="2400">
              <a:latin typeface="Calibri"/>
              <a:ea typeface="Calibri"/>
              <a:cs typeface="Calibri"/>
              <a:sym typeface="Calibri"/>
            </a:endParaRPr>
          </a:p>
          <a:p>
            <a:pPr indent="0" lvl="0" marL="0" marR="0" rtl="0" algn="l">
              <a:spcBef>
                <a:spcPts val="0"/>
              </a:spcBef>
              <a:spcAft>
                <a:spcPts val="0"/>
              </a:spcAft>
              <a:buNone/>
            </a:pPr>
            <a:r>
              <a:t/>
            </a:r>
            <a:endParaRPr sz="2400">
              <a:latin typeface="Calibri"/>
              <a:ea typeface="Calibri"/>
              <a:cs typeface="Calibri"/>
              <a:sym typeface="Calibri"/>
            </a:endParaRPr>
          </a:p>
          <a:p>
            <a:pPr indent="0" lvl="0" marL="0" marR="0" rtl="0" algn="l">
              <a:spcBef>
                <a:spcPts val="0"/>
              </a:spcBef>
              <a:spcAft>
                <a:spcPts val="0"/>
              </a:spcAft>
              <a:buNone/>
            </a:pPr>
            <a:r>
              <a:rPr lang="en" sz="2400">
                <a:latin typeface="Calibri"/>
                <a:ea typeface="Calibri"/>
                <a:cs typeface="Calibri"/>
                <a:sym typeface="Calibri"/>
              </a:rPr>
              <a:t>Consequently, machine learning models trained on older</a:t>
            </a:r>
            <a:endParaRPr sz="2400">
              <a:latin typeface="Calibri"/>
              <a:ea typeface="Calibri"/>
              <a:cs typeface="Calibri"/>
              <a:sym typeface="Calibri"/>
            </a:endParaRPr>
          </a:p>
          <a:p>
            <a:pPr indent="0" lvl="0" marL="0" marR="0" rtl="0" algn="l">
              <a:spcBef>
                <a:spcPts val="0"/>
              </a:spcBef>
              <a:spcAft>
                <a:spcPts val="0"/>
              </a:spcAft>
              <a:buNone/>
            </a:pPr>
            <a:r>
              <a:rPr lang="en" sz="2400">
                <a:latin typeface="Calibri"/>
                <a:ea typeface="Calibri"/>
                <a:cs typeface="Calibri"/>
                <a:sym typeface="Calibri"/>
              </a:rPr>
              <a:t>news articles may not perform well on the new articles.</a:t>
            </a:r>
            <a:endParaRPr sz="2400">
              <a:latin typeface="Calibri"/>
              <a:ea typeface="Calibri"/>
              <a:cs typeface="Calibri"/>
              <a:sym typeface="Calibri"/>
            </a:endParaRPr>
          </a:p>
          <a:p>
            <a:pPr indent="0" lvl="0" marL="0" marR="0" rtl="0" algn="l">
              <a:spcBef>
                <a:spcPts val="0"/>
              </a:spcBef>
              <a:spcAft>
                <a:spcPts val="0"/>
              </a:spcAft>
              <a:buNone/>
            </a:pPr>
            <a:r>
              <a:rPr lang="en" sz="2400">
                <a:latin typeface="Calibri"/>
                <a:ea typeface="Calibri"/>
                <a:cs typeface="Calibri"/>
                <a:sym typeface="Calibri"/>
              </a:rPr>
              <a:t>An exemplary task for language models to perform on such</a:t>
            </a:r>
            <a:endParaRPr sz="2400">
              <a:latin typeface="Calibri"/>
              <a:ea typeface="Calibri"/>
              <a:cs typeface="Calibri"/>
              <a:sym typeface="Calibri"/>
            </a:endParaRPr>
          </a:p>
          <a:p>
            <a:pPr indent="0" lvl="0" marL="0" marR="0" rtl="0" algn="l">
              <a:spcBef>
                <a:spcPts val="0"/>
              </a:spcBef>
              <a:spcAft>
                <a:spcPts val="0"/>
              </a:spcAft>
              <a:buNone/>
            </a:pPr>
            <a:r>
              <a:rPr lang="en" sz="2400">
                <a:latin typeface="Calibri"/>
                <a:ea typeface="Calibri"/>
                <a:cs typeface="Calibri"/>
                <a:sym typeface="Calibri"/>
              </a:rPr>
              <a:t>ever-changing news articles is news summarization, which is</a:t>
            </a:r>
            <a:endParaRPr sz="2400">
              <a:latin typeface="Calibri"/>
              <a:ea typeface="Calibri"/>
              <a:cs typeface="Calibri"/>
              <a:sym typeface="Calibri"/>
            </a:endParaRPr>
          </a:p>
          <a:p>
            <a:pPr indent="0" lvl="0" marL="0" marR="0" rtl="0" algn="l">
              <a:spcBef>
                <a:spcPts val="0"/>
              </a:spcBef>
              <a:spcAft>
                <a:spcPts val="0"/>
              </a:spcAft>
              <a:buNone/>
            </a:pPr>
            <a:r>
              <a:rPr lang="en" sz="2400">
                <a:latin typeface="Calibri"/>
                <a:ea typeface="Calibri"/>
                <a:cs typeface="Calibri"/>
                <a:sym typeface="Calibri"/>
              </a:rPr>
              <a:t>a indicative task for text summarization. In our project, we</a:t>
            </a:r>
            <a:endParaRPr sz="2400">
              <a:latin typeface="Calibri"/>
              <a:ea typeface="Calibri"/>
              <a:cs typeface="Calibri"/>
              <a:sym typeface="Calibri"/>
            </a:endParaRPr>
          </a:p>
          <a:p>
            <a:pPr indent="0" lvl="0" marL="0" marR="0" rtl="0" algn="l">
              <a:spcBef>
                <a:spcPts val="0"/>
              </a:spcBef>
              <a:spcAft>
                <a:spcPts val="0"/>
              </a:spcAft>
              <a:buNone/>
            </a:pPr>
            <a:r>
              <a:rPr lang="en" sz="2400">
                <a:latin typeface="Calibri"/>
                <a:ea typeface="Calibri"/>
                <a:cs typeface="Calibri"/>
                <a:sym typeface="Calibri"/>
              </a:rPr>
              <a:t>aim to investigate and combat concept drift in news articles</a:t>
            </a:r>
            <a:endParaRPr sz="2400">
              <a:latin typeface="Calibri"/>
              <a:ea typeface="Calibri"/>
              <a:cs typeface="Calibri"/>
              <a:sym typeface="Calibri"/>
            </a:endParaRPr>
          </a:p>
          <a:p>
            <a:pPr indent="0" lvl="0" marL="0" marR="0" rtl="0" algn="l">
              <a:spcBef>
                <a:spcPts val="0"/>
              </a:spcBef>
              <a:spcAft>
                <a:spcPts val="0"/>
              </a:spcAft>
              <a:buNone/>
            </a:pPr>
            <a:r>
              <a:rPr lang="en" sz="2400">
                <a:latin typeface="Calibri"/>
                <a:ea typeface="Calibri"/>
                <a:cs typeface="Calibri"/>
                <a:sym typeface="Calibri"/>
              </a:rPr>
              <a:t>via continual learning. Specifically, we hope to leverage </a:t>
            </a:r>
            <a:endParaRPr sz="2400">
              <a:latin typeface="Calibri"/>
              <a:ea typeface="Calibri"/>
              <a:cs typeface="Calibri"/>
              <a:sym typeface="Calibri"/>
            </a:endParaRPr>
          </a:p>
          <a:p>
            <a:pPr indent="0" lvl="0" marL="0" marR="0" rtl="0" algn="l">
              <a:spcBef>
                <a:spcPts val="0"/>
              </a:spcBef>
              <a:spcAft>
                <a:spcPts val="0"/>
              </a:spcAft>
              <a:buNone/>
            </a:pPr>
            <a:r>
              <a:rPr lang="en" sz="2400">
                <a:latin typeface="Calibri"/>
                <a:ea typeface="Calibri"/>
                <a:cs typeface="Calibri"/>
                <a:sym typeface="Calibri"/>
              </a:rPr>
              <a:t>continual model fine-tuning techniques to host a web server</a:t>
            </a:r>
            <a:endParaRPr sz="2400">
              <a:latin typeface="Calibri"/>
              <a:ea typeface="Calibri"/>
              <a:cs typeface="Calibri"/>
              <a:sym typeface="Calibri"/>
            </a:endParaRPr>
          </a:p>
          <a:p>
            <a:pPr indent="0" lvl="0" marL="0" marR="0" rtl="0" algn="l">
              <a:spcBef>
                <a:spcPts val="0"/>
              </a:spcBef>
              <a:spcAft>
                <a:spcPts val="0"/>
              </a:spcAft>
              <a:buNone/>
            </a:pPr>
            <a:r>
              <a:rPr lang="en" sz="2400">
                <a:latin typeface="Calibri"/>
                <a:ea typeface="Calibri"/>
                <a:cs typeface="Calibri"/>
                <a:sym typeface="Calibri"/>
              </a:rPr>
              <a:t>for news summarization, where the language models behind </a:t>
            </a:r>
            <a:endParaRPr sz="2400">
              <a:latin typeface="Calibri"/>
              <a:ea typeface="Calibri"/>
              <a:cs typeface="Calibri"/>
              <a:sym typeface="Calibri"/>
            </a:endParaRPr>
          </a:p>
          <a:p>
            <a:pPr indent="0" lvl="0" marL="0" marR="0" rtl="0" algn="l">
              <a:spcBef>
                <a:spcPts val="0"/>
              </a:spcBef>
              <a:spcAft>
                <a:spcPts val="0"/>
              </a:spcAft>
              <a:buNone/>
            </a:pPr>
            <a:r>
              <a:rPr lang="en" sz="2400">
                <a:latin typeface="Calibri"/>
                <a:ea typeface="Calibri"/>
                <a:cs typeface="Calibri"/>
                <a:sym typeface="Calibri"/>
              </a:rPr>
              <a:t>the service are always up to date with the most recent news.</a:t>
            </a:r>
            <a:endParaRPr sz="2400">
              <a:latin typeface="Calibri"/>
              <a:ea typeface="Calibri"/>
              <a:cs typeface="Calibri"/>
              <a:sym typeface="Calibri"/>
            </a:endParaRPr>
          </a:p>
          <a:p>
            <a:pPr indent="0" lvl="0" marL="0" marR="0" rtl="0" algn="l">
              <a:spcBef>
                <a:spcPts val="0"/>
              </a:spcBef>
              <a:spcAft>
                <a:spcPts val="0"/>
              </a:spcAft>
              <a:buNone/>
            </a:pPr>
            <a:r>
              <a:t/>
            </a:r>
            <a:endParaRPr sz="2400">
              <a:latin typeface="Calibri"/>
              <a:ea typeface="Calibri"/>
              <a:cs typeface="Calibri"/>
              <a:sym typeface="Calibri"/>
            </a:endParaRPr>
          </a:p>
          <a:p>
            <a:pPr indent="0" lvl="0" marL="0" marR="0" rtl="0" algn="l">
              <a:spcBef>
                <a:spcPts val="0"/>
              </a:spcBef>
              <a:spcAft>
                <a:spcPts val="0"/>
              </a:spcAft>
              <a:buNone/>
            </a:pPr>
            <a:r>
              <a:t/>
            </a:r>
            <a:endParaRPr sz="2400">
              <a:latin typeface="Calibri"/>
              <a:ea typeface="Calibri"/>
              <a:cs typeface="Calibri"/>
              <a:sym typeface="Calibri"/>
            </a:endParaRPr>
          </a:p>
          <a:p>
            <a:pPr indent="0" lvl="0" marL="0" marR="0" rtl="0" algn="l">
              <a:spcBef>
                <a:spcPts val="0"/>
              </a:spcBef>
              <a:spcAft>
                <a:spcPts val="0"/>
              </a:spcAft>
              <a:buNone/>
            </a:pPr>
            <a:r>
              <a:rPr lang="en" sz="2400" u="none">
                <a:solidFill>
                  <a:srgbClr val="000000"/>
                </a:solidFill>
                <a:latin typeface="Calibri"/>
                <a:ea typeface="Calibri"/>
                <a:cs typeface="Calibri"/>
                <a:sym typeface="Calibri"/>
              </a:rPr>
              <a:t> </a:t>
            </a:r>
            <a:endParaRPr sz="2400">
              <a:latin typeface="Calibri"/>
              <a:ea typeface="Calibri"/>
              <a:cs typeface="Calibri"/>
              <a:sym typeface="Calibri"/>
            </a:endParaRPr>
          </a:p>
        </p:txBody>
      </p:sp>
      <p:sp>
        <p:nvSpPr>
          <p:cNvPr id="69" name="Google Shape;69;p13"/>
          <p:cNvSpPr/>
          <p:nvPr/>
        </p:nvSpPr>
        <p:spPr>
          <a:xfrm>
            <a:off x="1811650" y="11479113"/>
            <a:ext cx="12409800" cy="980400"/>
          </a:xfrm>
          <a:prstGeom prst="rect">
            <a:avLst/>
          </a:prstGeom>
          <a:solidFill>
            <a:srgbClr val="D2B16D"/>
          </a:solidFill>
          <a:ln cap="flat" cmpd="sng" w="12700">
            <a:solidFill>
              <a:srgbClr val="395E89"/>
            </a:solidFill>
            <a:prstDash val="solid"/>
            <a:round/>
            <a:headEnd len="sm" w="sm" type="none"/>
            <a:tailEnd len="sm" w="sm" type="none"/>
          </a:ln>
        </p:spPr>
        <p:txBody>
          <a:bodyPr anchorCtr="0" anchor="ctr" bIns="24475" lIns="48950" spcFirstLastPara="1" rIns="48950" wrap="square" tIns="24475">
            <a:noAutofit/>
          </a:bodyPr>
          <a:lstStyle/>
          <a:p>
            <a:pPr indent="0" lvl="0" marL="0" marR="0" rtl="0" algn="ctr">
              <a:spcBef>
                <a:spcPts val="0"/>
              </a:spcBef>
              <a:spcAft>
                <a:spcPts val="0"/>
              </a:spcAft>
              <a:buNone/>
            </a:pPr>
            <a:r>
              <a:rPr b="1" lang="en" sz="3400">
                <a:solidFill>
                  <a:schemeClr val="lt1"/>
                </a:solidFill>
                <a:latin typeface="Calibri"/>
                <a:ea typeface="Calibri"/>
                <a:cs typeface="Calibri"/>
                <a:sym typeface="Calibri"/>
              </a:rPr>
              <a:t>Motivation</a:t>
            </a:r>
            <a:endParaRPr sz="3400">
              <a:solidFill>
                <a:schemeClr val="lt1"/>
              </a:solidFill>
            </a:endParaRPr>
          </a:p>
        </p:txBody>
      </p:sp>
      <p:sp>
        <p:nvSpPr>
          <p:cNvPr id="70" name="Google Shape;70;p13"/>
          <p:cNvSpPr txBox="1"/>
          <p:nvPr/>
        </p:nvSpPr>
        <p:spPr>
          <a:xfrm>
            <a:off x="1811650" y="22467699"/>
            <a:ext cx="12409800" cy="10115700"/>
          </a:xfrm>
          <a:prstGeom prst="rect">
            <a:avLst/>
          </a:prstGeom>
          <a:solidFill>
            <a:srgbClr val="FFFFFF"/>
          </a:solidFill>
          <a:ln cap="flat" cmpd="sng" w="12700">
            <a:solidFill>
              <a:srgbClr val="D2B16D"/>
            </a:solidFill>
            <a:prstDash val="solid"/>
            <a:round/>
            <a:headEnd len="sm" w="sm" type="none"/>
            <a:tailEnd len="sm" w="sm" type="none"/>
          </a:ln>
        </p:spPr>
        <p:txBody>
          <a:bodyPr anchorCtr="0" anchor="t" bIns="97925" lIns="97925" spcFirstLastPara="1" rIns="97925" wrap="square" tIns="97925">
            <a:noAutofit/>
          </a:bodyPr>
          <a:lstStyle/>
          <a:p>
            <a:pPr indent="-381000" lvl="0" marL="914400" marR="0" rtl="0" algn="l">
              <a:spcBef>
                <a:spcPts val="0"/>
              </a:spcBef>
              <a:spcAft>
                <a:spcPts val="0"/>
              </a:spcAft>
              <a:buSzPts val="2400"/>
              <a:buFont typeface="Calibri"/>
              <a:buChar char="❏"/>
            </a:pPr>
            <a:r>
              <a:rPr b="1" lang="en" sz="2400">
                <a:latin typeface="Calibri"/>
                <a:ea typeface="Calibri"/>
                <a:cs typeface="Calibri"/>
                <a:sym typeface="Calibri"/>
              </a:rPr>
              <a:t>Continual Learning </a:t>
            </a:r>
            <a:r>
              <a:rPr lang="en" sz="2400">
                <a:latin typeface="Calibri"/>
                <a:ea typeface="Calibri"/>
                <a:cs typeface="Calibri"/>
                <a:sym typeface="Calibri"/>
              </a:rPr>
              <a:t>focus on keep the performance of the model on all learned tasks as it sees new tasks or datasets over time. The main challenge is </a:t>
            </a:r>
            <a:r>
              <a:rPr b="1" lang="en" sz="2400">
                <a:latin typeface="Calibri"/>
                <a:ea typeface="Calibri"/>
                <a:cs typeface="Calibri"/>
                <a:sym typeface="Calibri"/>
              </a:rPr>
              <a:t>Catastrophic Forgetting</a:t>
            </a:r>
            <a:r>
              <a:rPr lang="en" sz="2400">
                <a:latin typeface="Calibri"/>
                <a:ea typeface="Calibri"/>
                <a:cs typeface="Calibri"/>
                <a:sym typeface="Calibri"/>
              </a:rPr>
              <a:t>, which describes the phenomena that the model performs worse on previous datasets/tasks after trained on the new ones. There are several techniques that can be employed to combat this problem, which can be generally classified into two categories: </a:t>
            </a:r>
            <a:r>
              <a:rPr b="1" lang="en" sz="2400">
                <a:latin typeface="Calibri"/>
                <a:ea typeface="Calibri"/>
                <a:cs typeface="Calibri"/>
                <a:sym typeface="Calibri"/>
              </a:rPr>
              <a:t>Regularization and Rehearsal Methods</a:t>
            </a:r>
            <a:r>
              <a:rPr lang="en" sz="2400">
                <a:latin typeface="Calibri"/>
                <a:ea typeface="Calibri"/>
                <a:cs typeface="Calibri"/>
                <a:sym typeface="Calibri"/>
              </a:rPr>
              <a:t>. Regularization methods add a regularization term to the loss functions so that it takes the performance on previous dataset into consideration, while rehearsal methods mixes the current data with the past data during each retraining process. Some of the states-of-the-art methods includes EWC (Elastic Weight Consolidations), Deep Generative Replay, and Gradient Episodic Memory.</a:t>
            </a:r>
            <a:endParaRPr sz="2400">
              <a:latin typeface="Calibri"/>
              <a:ea typeface="Calibri"/>
              <a:cs typeface="Calibri"/>
              <a:sym typeface="Calibri"/>
            </a:endParaRPr>
          </a:p>
          <a:p>
            <a:pPr indent="-381000" lvl="0" marL="914400" marR="0" rtl="0" algn="l">
              <a:spcBef>
                <a:spcPts val="0"/>
              </a:spcBef>
              <a:spcAft>
                <a:spcPts val="0"/>
              </a:spcAft>
              <a:buSzPts val="2400"/>
              <a:buFont typeface="Calibri"/>
              <a:buChar char="❏"/>
            </a:pPr>
            <a:r>
              <a:rPr b="1" lang="en" sz="2400">
                <a:latin typeface="Calibri"/>
                <a:ea typeface="Calibri"/>
                <a:cs typeface="Calibri"/>
                <a:sym typeface="Calibri"/>
              </a:rPr>
              <a:t>Continual Learning on Generative Tasks</a:t>
            </a:r>
            <a:r>
              <a:rPr lang="en" sz="2400">
                <a:latin typeface="Calibri"/>
                <a:ea typeface="Calibri"/>
                <a:cs typeface="Calibri"/>
                <a:sym typeface="Calibri"/>
              </a:rPr>
              <a:t> can be different from that of classification tasks, which is the usual setting for most continual learning research. There has been researchers focusing on the performance of continual learning methods on various generative tasks, and it is shown that usually rehearsal methods outperform regularization-based methods. Replay methods based on generative learning (Deep Generative Replay) can have a low performance on tasks such as NLP due to the complex nature of the tasks.</a:t>
            </a:r>
            <a:endParaRPr sz="2400">
              <a:latin typeface="Calibri"/>
              <a:ea typeface="Calibri"/>
              <a:cs typeface="Calibri"/>
              <a:sym typeface="Calibri"/>
            </a:endParaRPr>
          </a:p>
          <a:p>
            <a:pPr indent="0" lvl="0" marL="1828800" marR="0" rtl="0" algn="l">
              <a:spcBef>
                <a:spcPts val="0"/>
              </a:spcBef>
              <a:spcAft>
                <a:spcPts val="0"/>
              </a:spcAft>
              <a:buNone/>
            </a:pPr>
            <a:r>
              <a:t/>
            </a:r>
            <a:endParaRPr sz="2500">
              <a:latin typeface="Calibri"/>
              <a:ea typeface="Calibri"/>
              <a:cs typeface="Calibri"/>
              <a:sym typeface="Calibri"/>
            </a:endParaRPr>
          </a:p>
        </p:txBody>
      </p:sp>
      <p:sp>
        <p:nvSpPr>
          <p:cNvPr id="71" name="Google Shape;71;p13"/>
          <p:cNvSpPr/>
          <p:nvPr/>
        </p:nvSpPr>
        <p:spPr>
          <a:xfrm>
            <a:off x="1811662" y="21487250"/>
            <a:ext cx="12409800" cy="980400"/>
          </a:xfrm>
          <a:prstGeom prst="rect">
            <a:avLst/>
          </a:prstGeom>
          <a:solidFill>
            <a:srgbClr val="D2B16D"/>
          </a:solidFill>
          <a:ln cap="flat" cmpd="sng" w="12700">
            <a:solidFill>
              <a:srgbClr val="395E89"/>
            </a:solidFill>
            <a:prstDash val="solid"/>
            <a:round/>
            <a:headEnd len="sm" w="sm" type="none"/>
            <a:tailEnd len="sm" w="sm" type="none"/>
          </a:ln>
        </p:spPr>
        <p:txBody>
          <a:bodyPr anchorCtr="0" anchor="ctr" bIns="24475" lIns="48950" spcFirstLastPara="1" rIns="48950" wrap="square" tIns="24475">
            <a:noAutofit/>
          </a:bodyPr>
          <a:lstStyle/>
          <a:p>
            <a:pPr indent="0" lvl="0" marL="0" marR="0" rtl="0" algn="ctr">
              <a:spcBef>
                <a:spcPts val="0"/>
              </a:spcBef>
              <a:spcAft>
                <a:spcPts val="0"/>
              </a:spcAft>
              <a:buNone/>
            </a:pPr>
            <a:r>
              <a:rPr b="1" lang="en" sz="3400">
                <a:solidFill>
                  <a:schemeClr val="lt1"/>
                </a:solidFill>
                <a:latin typeface="Calibri"/>
                <a:ea typeface="Calibri"/>
                <a:cs typeface="Calibri"/>
                <a:sym typeface="Calibri"/>
              </a:rPr>
              <a:t>Related Works</a:t>
            </a:r>
            <a:endParaRPr sz="3400">
              <a:solidFill>
                <a:schemeClr val="lt1"/>
              </a:solidFill>
            </a:endParaRPr>
          </a:p>
        </p:txBody>
      </p:sp>
      <p:pic>
        <p:nvPicPr>
          <p:cNvPr id="72" name="Google Shape;72;p13"/>
          <p:cNvPicPr preferRelativeResize="0"/>
          <p:nvPr/>
        </p:nvPicPr>
        <p:blipFill>
          <a:blip r:embed="rId3">
            <a:alphaModFix/>
          </a:blip>
          <a:stretch>
            <a:fillRect/>
          </a:stretch>
        </p:blipFill>
        <p:spPr>
          <a:xfrm>
            <a:off x="9685725" y="12523038"/>
            <a:ext cx="4269149" cy="2776800"/>
          </a:xfrm>
          <a:prstGeom prst="rect">
            <a:avLst/>
          </a:prstGeom>
          <a:noFill/>
          <a:ln>
            <a:noFill/>
          </a:ln>
        </p:spPr>
      </p:pic>
      <p:pic>
        <p:nvPicPr>
          <p:cNvPr id="73" name="Google Shape;73;p13"/>
          <p:cNvPicPr preferRelativeResize="0"/>
          <p:nvPr/>
        </p:nvPicPr>
        <p:blipFill rotWithShape="1">
          <a:blip r:embed="rId4">
            <a:alphaModFix/>
          </a:blip>
          <a:srcRect b="0" l="7335" r="6360" t="0"/>
          <a:stretch/>
        </p:blipFill>
        <p:spPr>
          <a:xfrm>
            <a:off x="21372499" y="9829126"/>
            <a:ext cx="6345199" cy="4201370"/>
          </a:xfrm>
          <a:prstGeom prst="rect">
            <a:avLst/>
          </a:prstGeom>
          <a:noFill/>
          <a:ln>
            <a:noFill/>
          </a:ln>
        </p:spPr>
      </p:pic>
      <p:pic>
        <p:nvPicPr>
          <p:cNvPr id="74" name="Google Shape;74;p13"/>
          <p:cNvPicPr preferRelativeResize="0"/>
          <p:nvPr/>
        </p:nvPicPr>
        <p:blipFill>
          <a:blip r:embed="rId5">
            <a:alphaModFix/>
          </a:blip>
          <a:stretch>
            <a:fillRect/>
          </a:stretch>
        </p:blipFill>
        <p:spPr>
          <a:xfrm>
            <a:off x="22284300" y="21039550"/>
            <a:ext cx="5217001" cy="3656500"/>
          </a:xfrm>
          <a:prstGeom prst="rect">
            <a:avLst/>
          </a:prstGeom>
          <a:noFill/>
          <a:ln>
            <a:noFill/>
          </a:ln>
        </p:spPr>
      </p:pic>
      <p:sp>
        <p:nvSpPr>
          <p:cNvPr id="75" name="Google Shape;75;p13"/>
          <p:cNvSpPr txBox="1"/>
          <p:nvPr/>
        </p:nvSpPr>
        <p:spPr>
          <a:xfrm>
            <a:off x="16124475" y="21858100"/>
            <a:ext cx="6117600" cy="27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libri"/>
                <a:ea typeface="Calibri"/>
                <a:cs typeface="Calibri"/>
                <a:sym typeface="Calibri"/>
              </a:rPr>
              <a:t>Figure (d) validates the existence of domain shift in recent news articles collected from NewsAPI compared to CNN/DailyMail articles. </a:t>
            </a:r>
            <a:r>
              <a:rPr lang="en" sz="2400">
                <a:latin typeface="Calibri"/>
                <a:ea typeface="Calibri"/>
                <a:cs typeface="Calibri"/>
                <a:sym typeface="Calibri"/>
              </a:rPr>
              <a:t>For all articles, we use the</a:t>
            </a:r>
            <a:r>
              <a:rPr lang="en" sz="2400">
                <a:latin typeface="Calibri"/>
                <a:ea typeface="Calibri"/>
                <a:cs typeface="Calibri"/>
                <a:sym typeface="Calibri"/>
              </a:rPr>
              <a:t> last_hidden_layer of a bart-large-cnn as the embedding  for visualization.</a:t>
            </a:r>
            <a:endParaRPr sz="2400">
              <a:latin typeface="Calibri"/>
              <a:ea typeface="Calibri"/>
              <a:cs typeface="Calibri"/>
              <a:sym typeface="Calibri"/>
            </a:endParaRPr>
          </a:p>
        </p:txBody>
      </p:sp>
      <p:pic>
        <p:nvPicPr>
          <p:cNvPr id="76" name="Google Shape;76;p13"/>
          <p:cNvPicPr preferRelativeResize="0"/>
          <p:nvPr/>
        </p:nvPicPr>
        <p:blipFill>
          <a:blip r:embed="rId6">
            <a:alphaModFix/>
          </a:blip>
          <a:stretch>
            <a:fillRect/>
          </a:stretch>
        </p:blipFill>
        <p:spPr>
          <a:xfrm>
            <a:off x="9688038" y="18443287"/>
            <a:ext cx="4264502" cy="2270690"/>
          </a:xfrm>
          <a:prstGeom prst="rect">
            <a:avLst/>
          </a:prstGeom>
          <a:noFill/>
          <a:ln>
            <a:noFill/>
          </a:ln>
        </p:spPr>
      </p:pic>
      <p:pic>
        <p:nvPicPr>
          <p:cNvPr id="77" name="Google Shape;77;p13"/>
          <p:cNvPicPr preferRelativeResize="0"/>
          <p:nvPr/>
        </p:nvPicPr>
        <p:blipFill>
          <a:blip r:embed="rId7">
            <a:alphaModFix/>
          </a:blip>
          <a:stretch>
            <a:fillRect/>
          </a:stretch>
        </p:blipFill>
        <p:spPr>
          <a:xfrm>
            <a:off x="9685713" y="16073113"/>
            <a:ext cx="4269173" cy="2270700"/>
          </a:xfrm>
          <a:prstGeom prst="rect">
            <a:avLst/>
          </a:prstGeom>
          <a:noFill/>
          <a:ln>
            <a:noFill/>
          </a:ln>
        </p:spPr>
      </p:pic>
      <p:pic>
        <p:nvPicPr>
          <p:cNvPr id="78" name="Google Shape;78;p13"/>
          <p:cNvPicPr preferRelativeResize="0"/>
          <p:nvPr/>
        </p:nvPicPr>
        <p:blipFill rotWithShape="1">
          <a:blip r:embed="rId8">
            <a:alphaModFix/>
          </a:blip>
          <a:srcRect b="0" l="7068" r="5990" t="0"/>
          <a:stretch/>
        </p:blipFill>
        <p:spPr>
          <a:xfrm>
            <a:off x="21372500" y="13848475"/>
            <a:ext cx="6345199" cy="4170326"/>
          </a:xfrm>
          <a:prstGeom prst="rect">
            <a:avLst/>
          </a:prstGeom>
          <a:noFill/>
          <a:ln>
            <a:noFill/>
          </a:ln>
        </p:spPr>
      </p:pic>
      <p:sp>
        <p:nvSpPr>
          <p:cNvPr id="79" name="Google Shape;79;p13"/>
          <p:cNvSpPr txBox="1"/>
          <p:nvPr/>
        </p:nvSpPr>
        <p:spPr>
          <a:xfrm>
            <a:off x="16124475" y="9829125"/>
            <a:ext cx="5247900" cy="7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Figure (a) demonstrates the effect of rehearsal. The dotted horizontal lines indicate the oracle performance of T5-small on the corresponding dataset without incremental learning. The solid blue trend demonstrates that, with rehearsal, the model can retain performance on the old (CNN/DailyMail) dataset. Note that the </a:t>
            </a:r>
            <a:r>
              <a:rPr lang="en" sz="2400">
                <a:latin typeface="Calibri"/>
                <a:ea typeface="Calibri"/>
                <a:cs typeface="Calibri"/>
                <a:sym typeface="Calibri"/>
              </a:rPr>
              <a:t>rehearsal</a:t>
            </a:r>
            <a:r>
              <a:rPr lang="en" sz="2400">
                <a:latin typeface="Calibri"/>
                <a:ea typeface="Calibri"/>
                <a:cs typeface="Calibri"/>
                <a:sym typeface="Calibri"/>
              </a:rPr>
              <a:t> strategy comes at the cost of </a:t>
            </a:r>
            <a:r>
              <a:rPr lang="en" sz="2400">
                <a:latin typeface="Calibri"/>
                <a:ea typeface="Calibri"/>
                <a:cs typeface="Calibri"/>
                <a:sym typeface="Calibri"/>
              </a:rPr>
              <a:t>slightly decreased performances on new tasks, as shown by the gap between the dotted trends and the solid trends.</a:t>
            </a:r>
            <a:endParaRPr sz="2400">
              <a:latin typeface="Calibri"/>
              <a:ea typeface="Calibri"/>
              <a:cs typeface="Calibri"/>
              <a:sym typeface="Calibri"/>
            </a:endParaRPr>
          </a:p>
          <a:p>
            <a:pPr indent="0" lvl="0" marL="0" rtl="0" algn="l">
              <a:spcBef>
                <a:spcPts val="0"/>
              </a:spcBef>
              <a:spcAft>
                <a:spcPts val="0"/>
              </a:spcAft>
              <a:buNone/>
            </a:pPr>
            <a:r>
              <a:rPr lang="en" sz="2400">
                <a:latin typeface="Calibri"/>
                <a:ea typeface="Calibri"/>
                <a:cs typeface="Calibri"/>
                <a:sym typeface="Calibri"/>
              </a:rPr>
              <a:t>Figure (b), compared to Figure (a), illustrates the impact of fewer rehearsal data. In Figure (a), 33% of fine-tuning data comes from previous datasets, whereas in Figure (b), the number is only 16%. With fewer rehearsal data from previous datasets, model performance drops faster on CNN/DailyMail.</a:t>
            </a:r>
            <a:endParaRPr sz="2400">
              <a:latin typeface="Calibri"/>
              <a:ea typeface="Calibri"/>
              <a:cs typeface="Calibri"/>
              <a:sym typeface="Calibri"/>
            </a:endParaRPr>
          </a:p>
        </p:txBody>
      </p:sp>
      <p:sp>
        <p:nvSpPr>
          <p:cNvPr id="80" name="Google Shape;80;p13"/>
          <p:cNvSpPr txBox="1"/>
          <p:nvPr/>
        </p:nvSpPr>
        <p:spPr>
          <a:xfrm>
            <a:off x="22284300" y="18048525"/>
            <a:ext cx="5433300" cy="29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Figure </a:t>
            </a:r>
            <a:r>
              <a:rPr lang="en" sz="2400">
                <a:latin typeface="Calibri"/>
                <a:ea typeface="Calibri"/>
                <a:cs typeface="Calibri"/>
                <a:sym typeface="Calibri"/>
              </a:rPr>
              <a:t>(c) demonstrates the effect of using LoRA fine-tuning under the rehearsal scheme. Although LoRA saves the amount of GPU consumption down from 1764 mb to 938 mb during fine-tuning, it comes at the cost of worse performances on new datasets.</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pic>
        <p:nvPicPr>
          <p:cNvPr descr="No alt text provided for this image" id="81" name="Google Shape;81;p13"/>
          <p:cNvPicPr preferRelativeResize="0"/>
          <p:nvPr/>
        </p:nvPicPr>
        <p:blipFill>
          <a:blip r:embed="rId9">
            <a:alphaModFix/>
          </a:blip>
          <a:stretch>
            <a:fillRect/>
          </a:stretch>
        </p:blipFill>
        <p:spPr>
          <a:xfrm>
            <a:off x="9145575" y="28832500"/>
            <a:ext cx="5000700" cy="2114881"/>
          </a:xfrm>
          <a:prstGeom prst="rect">
            <a:avLst/>
          </a:prstGeom>
          <a:noFill/>
          <a:ln>
            <a:noFill/>
          </a:ln>
        </p:spPr>
      </p:pic>
      <p:sp>
        <p:nvSpPr>
          <p:cNvPr id="82" name="Google Shape;82;p13"/>
          <p:cNvSpPr txBox="1"/>
          <p:nvPr/>
        </p:nvSpPr>
        <p:spPr>
          <a:xfrm>
            <a:off x="1811650" y="28283650"/>
            <a:ext cx="7181100" cy="4248300"/>
          </a:xfrm>
          <a:prstGeom prst="rect">
            <a:avLst/>
          </a:prstGeom>
          <a:noFill/>
          <a:ln>
            <a:noFill/>
          </a:ln>
        </p:spPr>
        <p:txBody>
          <a:bodyPr anchorCtr="0" anchor="t" bIns="91425" lIns="91425" spcFirstLastPara="1" rIns="91425" wrap="square" tIns="91425">
            <a:spAutoFit/>
          </a:bodyPr>
          <a:lstStyle/>
          <a:p>
            <a:pPr indent="-381000" lvl="0" marL="914400" rtl="0" algn="l">
              <a:spcBef>
                <a:spcPts val="0"/>
              </a:spcBef>
              <a:spcAft>
                <a:spcPts val="0"/>
              </a:spcAft>
              <a:buClr>
                <a:schemeClr val="dk1"/>
              </a:buClr>
              <a:buSzPts val="2400"/>
              <a:buFont typeface="Calibri"/>
              <a:buChar char="❏"/>
            </a:pPr>
            <a:r>
              <a:rPr b="1" lang="en" sz="2400">
                <a:solidFill>
                  <a:schemeClr val="dk1"/>
                </a:solidFill>
                <a:latin typeface="Calibri"/>
                <a:ea typeface="Calibri"/>
                <a:cs typeface="Calibri"/>
                <a:sym typeface="Calibri"/>
              </a:rPr>
              <a:t>Large Language Model (LLM) </a:t>
            </a:r>
            <a:r>
              <a:rPr lang="en" sz="2400">
                <a:solidFill>
                  <a:schemeClr val="dk1"/>
                </a:solidFill>
                <a:latin typeface="Calibri"/>
                <a:ea typeface="Calibri"/>
                <a:cs typeface="Calibri"/>
                <a:sym typeface="Calibri"/>
              </a:rPr>
              <a:t>provides very competitive performance on natural language processing tasks with the cost of prolonged training time and high demands on computing resources. </a:t>
            </a:r>
            <a:r>
              <a:rPr b="1" lang="en" sz="2400">
                <a:solidFill>
                  <a:schemeClr val="dk1"/>
                </a:solidFill>
                <a:latin typeface="Calibri"/>
                <a:ea typeface="Calibri"/>
                <a:cs typeface="Calibri"/>
                <a:sym typeface="Calibri"/>
              </a:rPr>
              <a:t>LoRA (Low-Rank Adaptation) </a:t>
            </a:r>
            <a:r>
              <a:rPr lang="en" sz="2400">
                <a:solidFill>
                  <a:schemeClr val="dk1"/>
                </a:solidFill>
                <a:latin typeface="Calibri"/>
                <a:ea typeface="Calibri"/>
                <a:cs typeface="Calibri"/>
                <a:sym typeface="Calibri"/>
              </a:rPr>
              <a:t>is one proposed solution to the problems by freezing the pretrained model weights and injects trainable rank decomposition matrices into each layer of the Transformer architecture, greatly reducing the number of trainable parameters for downstream tasks. </a:t>
            </a:r>
            <a:endParaRPr sz="1300"/>
          </a:p>
        </p:txBody>
      </p:sp>
      <p:sp>
        <p:nvSpPr>
          <p:cNvPr id="83" name="Google Shape;83;p13"/>
          <p:cNvSpPr txBox="1"/>
          <p:nvPr/>
        </p:nvSpPr>
        <p:spPr>
          <a:xfrm>
            <a:off x="10327125" y="31236550"/>
            <a:ext cx="2637600" cy="48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Visual Illustration of LoRA </a:t>
            </a:r>
            <a:endParaRPr sz="2400"/>
          </a:p>
        </p:txBody>
      </p:sp>
      <p:sp>
        <p:nvSpPr>
          <p:cNvPr id="84" name="Google Shape;84;p13"/>
          <p:cNvSpPr txBox="1"/>
          <p:nvPr/>
        </p:nvSpPr>
        <p:spPr>
          <a:xfrm>
            <a:off x="26894100" y="9697950"/>
            <a:ext cx="552900" cy="5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(a)</a:t>
            </a:r>
            <a:endParaRPr sz="2400">
              <a:latin typeface="Calibri"/>
              <a:ea typeface="Calibri"/>
              <a:cs typeface="Calibri"/>
              <a:sym typeface="Calibri"/>
            </a:endParaRPr>
          </a:p>
        </p:txBody>
      </p:sp>
      <p:sp>
        <p:nvSpPr>
          <p:cNvPr id="85" name="Google Shape;85;p13"/>
          <p:cNvSpPr txBox="1"/>
          <p:nvPr/>
        </p:nvSpPr>
        <p:spPr>
          <a:xfrm>
            <a:off x="26894100" y="13807138"/>
            <a:ext cx="552900" cy="5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(b)</a:t>
            </a:r>
            <a:endParaRPr sz="2400">
              <a:latin typeface="Calibri"/>
              <a:ea typeface="Calibri"/>
              <a:cs typeface="Calibri"/>
              <a:sym typeface="Calibri"/>
            </a:endParaRPr>
          </a:p>
        </p:txBody>
      </p:sp>
      <p:pic>
        <p:nvPicPr>
          <p:cNvPr id="86" name="Google Shape;86;p13"/>
          <p:cNvPicPr preferRelativeResize="0"/>
          <p:nvPr/>
        </p:nvPicPr>
        <p:blipFill rotWithShape="1">
          <a:blip r:embed="rId10">
            <a:alphaModFix/>
          </a:blip>
          <a:srcRect b="0" l="6967" r="5497" t="0"/>
          <a:stretch/>
        </p:blipFill>
        <p:spPr>
          <a:xfrm>
            <a:off x="15896762" y="17687750"/>
            <a:ext cx="6345199" cy="4142330"/>
          </a:xfrm>
          <a:prstGeom prst="rect">
            <a:avLst/>
          </a:prstGeom>
          <a:noFill/>
          <a:ln>
            <a:noFill/>
          </a:ln>
        </p:spPr>
      </p:pic>
      <p:sp>
        <p:nvSpPr>
          <p:cNvPr id="87" name="Google Shape;87;p13"/>
          <p:cNvSpPr txBox="1"/>
          <p:nvPr/>
        </p:nvSpPr>
        <p:spPr>
          <a:xfrm>
            <a:off x="16200625" y="17501013"/>
            <a:ext cx="552900" cy="5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(c)</a:t>
            </a:r>
            <a:endParaRPr sz="2400">
              <a:latin typeface="Calibri"/>
              <a:ea typeface="Calibri"/>
              <a:cs typeface="Calibri"/>
              <a:sym typeface="Calibri"/>
            </a:endParaRPr>
          </a:p>
        </p:txBody>
      </p:sp>
      <p:sp>
        <p:nvSpPr>
          <p:cNvPr id="88" name="Google Shape;88;p13"/>
          <p:cNvSpPr txBox="1"/>
          <p:nvPr/>
        </p:nvSpPr>
        <p:spPr>
          <a:xfrm>
            <a:off x="26894100" y="20492038"/>
            <a:ext cx="552900" cy="5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libri"/>
                <a:ea typeface="Calibri"/>
                <a:cs typeface="Calibri"/>
                <a:sym typeface="Calibri"/>
              </a:rPr>
              <a:t>(d)</a:t>
            </a:r>
            <a:endParaRPr sz="2400">
              <a:latin typeface="Calibri"/>
              <a:ea typeface="Calibri"/>
              <a:cs typeface="Calibri"/>
              <a:sym typeface="Calibri"/>
            </a:endParaRPr>
          </a:p>
        </p:txBody>
      </p:sp>
      <p:sp>
        <p:nvSpPr>
          <p:cNvPr id="89" name="Google Shape;89;p13"/>
          <p:cNvSpPr txBox="1"/>
          <p:nvPr/>
        </p:nvSpPr>
        <p:spPr>
          <a:xfrm>
            <a:off x="29465550" y="11795875"/>
            <a:ext cx="12409800" cy="3711600"/>
          </a:xfrm>
          <a:prstGeom prst="rect">
            <a:avLst/>
          </a:prstGeom>
          <a:solidFill>
            <a:srgbClr val="FFFFFF"/>
          </a:solidFill>
          <a:ln cap="flat" cmpd="sng" w="12700">
            <a:solidFill>
              <a:srgbClr val="D2B16D"/>
            </a:solidFill>
            <a:prstDash val="solid"/>
            <a:round/>
            <a:headEnd len="sm" w="sm" type="none"/>
            <a:tailEnd len="sm" w="sm" type="none"/>
          </a:ln>
        </p:spPr>
        <p:txBody>
          <a:bodyPr anchorCtr="0" anchor="t" bIns="97925" lIns="97925" spcFirstLastPara="1" rIns="97925" wrap="square" tIns="97925">
            <a:noAutofit/>
          </a:bodyPr>
          <a:lstStyle/>
          <a:p>
            <a:pPr indent="-381000" lvl="0" marL="914400" rtl="0" algn="l">
              <a:spcBef>
                <a:spcPts val="0"/>
              </a:spcBef>
              <a:spcAft>
                <a:spcPts val="0"/>
              </a:spcAft>
              <a:buClr>
                <a:schemeClr val="dk1"/>
              </a:buClr>
              <a:buSzPts val="2400"/>
              <a:buFont typeface="Calibri"/>
              <a:buChar char="❏"/>
            </a:pPr>
            <a:r>
              <a:rPr b="1" lang="en" sz="2400">
                <a:solidFill>
                  <a:schemeClr val="dk1"/>
                </a:solidFill>
                <a:latin typeface="Calibri"/>
                <a:ea typeface="Calibri"/>
                <a:cs typeface="Calibri"/>
                <a:sym typeface="Calibri"/>
              </a:rPr>
              <a:t>Model Training and Evaluation</a:t>
            </a:r>
            <a:r>
              <a:rPr lang="en" sz="2400">
                <a:solidFill>
                  <a:schemeClr val="dk1"/>
                </a:solidFill>
                <a:latin typeface="Calibri"/>
                <a:ea typeface="Calibri"/>
                <a:cs typeface="Calibri"/>
                <a:sym typeface="Calibri"/>
              </a:rPr>
              <a:t>: Sets up training arguments tailored for sequence-to-sequence learning, using custom metrics based on the ROUGE score to evaluate the quality of text summarization.</a:t>
            </a:r>
            <a:endParaRPr sz="2400">
              <a:solidFill>
                <a:schemeClr val="dk1"/>
              </a:solidFill>
              <a:latin typeface="Calibri"/>
              <a:ea typeface="Calibri"/>
              <a:cs typeface="Calibri"/>
              <a:sym typeface="Calibri"/>
            </a:endParaRPr>
          </a:p>
          <a:p>
            <a:pPr indent="-381000" lvl="0" marL="914400" rtl="0" algn="l">
              <a:spcBef>
                <a:spcPts val="0"/>
              </a:spcBef>
              <a:spcAft>
                <a:spcPts val="0"/>
              </a:spcAft>
              <a:buClr>
                <a:schemeClr val="dk1"/>
              </a:buClr>
              <a:buSzPts val="2400"/>
              <a:buFont typeface="Calibri"/>
              <a:buChar char="❏"/>
            </a:pPr>
            <a:r>
              <a:rPr b="1" lang="en" sz="2400">
                <a:solidFill>
                  <a:schemeClr val="dk1"/>
                </a:solidFill>
                <a:latin typeface="Calibri"/>
                <a:ea typeface="Calibri"/>
                <a:cs typeface="Calibri"/>
                <a:sym typeface="Calibri"/>
              </a:rPr>
              <a:t>Model Saving</a:t>
            </a:r>
            <a:r>
              <a:rPr lang="en" sz="2400">
                <a:solidFill>
                  <a:schemeClr val="dk1"/>
                </a:solidFill>
                <a:latin typeface="Calibri"/>
                <a:ea typeface="Calibri"/>
                <a:cs typeface="Calibri"/>
                <a:sym typeface="Calibri"/>
              </a:rPr>
              <a:t>: Uses Colab for </a:t>
            </a:r>
            <a:r>
              <a:rPr lang="en" sz="2400">
                <a:solidFill>
                  <a:schemeClr val="dk1"/>
                </a:solidFill>
                <a:latin typeface="Calibri"/>
                <a:ea typeface="Calibri"/>
                <a:cs typeface="Calibri"/>
                <a:sym typeface="Calibri"/>
              </a:rPr>
              <a:t>scheduled</a:t>
            </a:r>
            <a:r>
              <a:rPr lang="en" sz="2400">
                <a:solidFill>
                  <a:schemeClr val="dk1"/>
                </a:solidFill>
                <a:latin typeface="Calibri"/>
                <a:ea typeface="Calibri"/>
                <a:cs typeface="Calibri"/>
                <a:sym typeface="Calibri"/>
              </a:rPr>
              <a:t> daily training. The model is saved and versioned with a unique timestamp, facilitating tracking of performance over time.</a:t>
            </a:r>
            <a:endParaRPr sz="2400">
              <a:solidFill>
                <a:schemeClr val="dk1"/>
              </a:solidFill>
              <a:latin typeface="Calibri"/>
              <a:ea typeface="Calibri"/>
              <a:cs typeface="Calibri"/>
              <a:sym typeface="Calibri"/>
            </a:endParaRPr>
          </a:p>
          <a:p>
            <a:pPr indent="-381000" lvl="0" marL="914400" rtl="0" algn="l">
              <a:spcBef>
                <a:spcPts val="0"/>
              </a:spcBef>
              <a:spcAft>
                <a:spcPts val="0"/>
              </a:spcAft>
              <a:buClr>
                <a:schemeClr val="dk1"/>
              </a:buClr>
              <a:buSzPts val="2400"/>
              <a:buFont typeface="Calibri"/>
              <a:buChar char="❏"/>
            </a:pPr>
            <a:r>
              <a:rPr b="1" lang="en" sz="2400">
                <a:solidFill>
                  <a:schemeClr val="dk1"/>
                </a:solidFill>
                <a:latin typeface="Calibri"/>
                <a:ea typeface="Calibri"/>
                <a:cs typeface="Calibri"/>
                <a:sym typeface="Calibri"/>
              </a:rPr>
              <a:t>Integration with Hugging Face</a:t>
            </a:r>
            <a:r>
              <a:rPr lang="en" sz="2400">
                <a:solidFill>
                  <a:schemeClr val="dk1"/>
                </a:solidFill>
                <a:latin typeface="Calibri"/>
                <a:ea typeface="Calibri"/>
                <a:cs typeface="Calibri"/>
                <a:sym typeface="Calibri"/>
              </a:rPr>
              <a:t>: Uploads the newly trained model to the Hugging Face Hub under the user's account, promoting easy sharing and accessibility for web interface.</a:t>
            </a:r>
            <a:endParaRPr sz="2400">
              <a:solidFill>
                <a:schemeClr val="dk1"/>
              </a:solidFill>
              <a:latin typeface="Calibri"/>
              <a:ea typeface="Calibri"/>
              <a:cs typeface="Calibri"/>
              <a:sym typeface="Calibri"/>
            </a:endParaRPr>
          </a:p>
          <a:p>
            <a:pPr indent="-381000" lvl="0" marL="914400" rtl="0" algn="l">
              <a:spcBef>
                <a:spcPts val="0"/>
              </a:spcBef>
              <a:spcAft>
                <a:spcPts val="0"/>
              </a:spcAft>
              <a:buClr>
                <a:schemeClr val="dk1"/>
              </a:buClr>
              <a:buSzPts val="2400"/>
              <a:buFont typeface="Calibri"/>
              <a:buChar char="❏"/>
            </a:pPr>
            <a:r>
              <a:rPr b="1" lang="en" sz="2400">
                <a:solidFill>
                  <a:schemeClr val="dk1"/>
                </a:solidFill>
                <a:latin typeface="Calibri"/>
                <a:ea typeface="Calibri"/>
                <a:cs typeface="Calibri"/>
                <a:sym typeface="Calibri"/>
              </a:rPr>
              <a:t>Resource Management</a:t>
            </a:r>
            <a:r>
              <a:rPr lang="en" sz="2400">
                <a:solidFill>
                  <a:schemeClr val="dk1"/>
                </a:solidFill>
                <a:latin typeface="Calibri"/>
                <a:ea typeface="Calibri"/>
                <a:cs typeface="Calibri"/>
                <a:sym typeface="Calibri"/>
              </a:rPr>
              <a:t>: Ensures efficient use of computational resources by cleaning up local model directories after the models are uploaded.</a:t>
            </a:r>
            <a:endParaRPr sz="2400">
              <a:solidFill>
                <a:schemeClr val="dk1"/>
              </a:solidFill>
              <a:latin typeface="Calibri"/>
              <a:ea typeface="Calibri"/>
              <a:cs typeface="Calibri"/>
              <a:sym typeface="Calibri"/>
            </a:endParaRPr>
          </a:p>
        </p:txBody>
      </p:sp>
      <p:sp>
        <p:nvSpPr>
          <p:cNvPr id="90" name="Google Shape;90;p13"/>
          <p:cNvSpPr/>
          <p:nvPr/>
        </p:nvSpPr>
        <p:spPr>
          <a:xfrm>
            <a:off x="29465562" y="10815425"/>
            <a:ext cx="12409800" cy="980400"/>
          </a:xfrm>
          <a:prstGeom prst="rect">
            <a:avLst/>
          </a:prstGeom>
          <a:solidFill>
            <a:schemeClr val="dk2"/>
          </a:solidFill>
          <a:ln cap="flat" cmpd="sng" w="12700">
            <a:solidFill>
              <a:srgbClr val="395E89"/>
            </a:solidFill>
            <a:prstDash val="solid"/>
            <a:round/>
            <a:headEnd len="sm" w="sm" type="none"/>
            <a:tailEnd len="sm" w="sm" type="none"/>
          </a:ln>
        </p:spPr>
        <p:txBody>
          <a:bodyPr anchorCtr="0" anchor="ctr" bIns="24475" lIns="48950" spcFirstLastPara="1" rIns="48950" wrap="square" tIns="24475">
            <a:noAutofit/>
          </a:bodyPr>
          <a:lstStyle/>
          <a:p>
            <a:pPr indent="0" lvl="0" marL="0" marR="0" rtl="0" algn="ctr">
              <a:spcBef>
                <a:spcPts val="0"/>
              </a:spcBef>
              <a:spcAft>
                <a:spcPts val="0"/>
              </a:spcAft>
              <a:buNone/>
            </a:pPr>
            <a:r>
              <a:rPr b="1" lang="en" sz="3400">
                <a:solidFill>
                  <a:schemeClr val="lt1"/>
                </a:solidFill>
                <a:latin typeface="Calibri"/>
                <a:ea typeface="Calibri"/>
                <a:cs typeface="Calibri"/>
                <a:sym typeface="Calibri"/>
              </a:rPr>
              <a:t>Continual Fine-tuning Script</a:t>
            </a:r>
            <a:endParaRPr sz="3400">
              <a:solidFill>
                <a:schemeClr val="lt1"/>
              </a:solidFill>
            </a:endParaRPr>
          </a:p>
        </p:txBody>
      </p:sp>
      <p:pic>
        <p:nvPicPr>
          <p:cNvPr id="91" name="Google Shape;91;p13"/>
          <p:cNvPicPr preferRelativeResize="0"/>
          <p:nvPr/>
        </p:nvPicPr>
        <p:blipFill rotWithShape="1">
          <a:blip r:embed="rId11">
            <a:alphaModFix/>
          </a:blip>
          <a:srcRect b="7539" l="5778" r="3927" t="4586"/>
          <a:stretch/>
        </p:blipFill>
        <p:spPr>
          <a:xfrm>
            <a:off x="29489900" y="16045100"/>
            <a:ext cx="12361100" cy="10115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