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ca9167c5f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cca9167c5f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2c0a36d0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12c0a36d01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2c0a36d01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12c0a36d01_5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2c0a36d0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12c0a36d01_5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8d92829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08d928297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2c0a36d0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2c0a36d0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ca9167c5f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cca9167c5f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d5aad39bb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cd5aad39bb_6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ca9167c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cca9167c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2c0a36d0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12c0a36d01_6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2c0a36d0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12c0a36d01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8d92829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08d928297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2ba81bb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12ba81bb5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8d92829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08d928297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2c0a36d0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2c0a36d0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2ba81bb5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12ba81bb5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9" name="Google Shape;6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74" name="Google Shape;7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670025" y="1204031"/>
            <a:ext cx="7456500" cy="155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60"/>
              <a:buNone/>
            </a:pPr>
            <a:r>
              <a:rPr lang="zh-CN" sz="4160"/>
              <a:t>Network Analysis of Resting-State Functional MRI</a:t>
            </a:r>
            <a:endParaRPr sz="4160"/>
          </a:p>
        </p:txBody>
      </p:sp>
      <p:sp>
        <p:nvSpPr>
          <p:cNvPr id="112" name="Google Shape;112;p2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429"/>
              <a:buNone/>
            </a:pPr>
            <a:r>
              <a:rPr lang="zh-CN"/>
              <a:t>Kun Peng, Jules Zou, Yan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11700" y="3048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Methods</a:t>
            </a:r>
            <a:endParaRPr/>
          </a:p>
        </p:txBody>
      </p:sp>
      <p:sp>
        <p:nvSpPr>
          <p:cNvPr id="173" name="Google Shape;173;p34"/>
          <p:cNvSpPr txBox="1"/>
          <p:nvPr>
            <p:ph idx="1" type="body"/>
          </p:nvPr>
        </p:nvSpPr>
        <p:spPr>
          <a:xfrm>
            <a:off x="-237350" y="1068700"/>
            <a:ext cx="9258300" cy="4510500"/>
          </a:xfrm>
          <a:prstGeom prst="rect">
            <a:avLst/>
          </a:prstGeom>
          <a:noFill/>
          <a:ln>
            <a:noFill/>
          </a:ln>
        </p:spPr>
        <p:txBody>
          <a:bodyPr anchorCtr="0" anchor="t" bIns="91425" lIns="91425" spcFirstLastPara="1" rIns="91425" wrap="square" tIns="91425">
            <a:noAutofit/>
          </a:bodyPr>
          <a:lstStyle/>
          <a:p>
            <a:pPr indent="-355600" lvl="1" marL="914400" rtl="0" algn="l">
              <a:lnSpc>
                <a:spcPct val="100000"/>
              </a:lnSpc>
              <a:spcBef>
                <a:spcPts val="1200"/>
              </a:spcBef>
              <a:spcAft>
                <a:spcPts val="0"/>
              </a:spcAft>
              <a:buSzPts val="2000"/>
              <a:buChar char="○"/>
            </a:pPr>
            <a:r>
              <a:rPr lang="zh-CN" sz="1800"/>
              <a:t>Define Regions of Interest (ROIs) &amp; Extract Time Series</a:t>
            </a:r>
            <a:endParaRPr sz="2000"/>
          </a:p>
          <a:p>
            <a:pPr indent="-330200" lvl="2" marL="1371600" rtl="0" algn="l">
              <a:lnSpc>
                <a:spcPct val="100000"/>
              </a:lnSpc>
              <a:spcBef>
                <a:spcPts val="1200"/>
              </a:spcBef>
              <a:spcAft>
                <a:spcPts val="0"/>
              </a:spcAft>
              <a:buSzPts val="1600"/>
              <a:buChar char="■"/>
            </a:pPr>
            <a:r>
              <a:rPr lang="zh-CN" sz="1600"/>
              <a:t>Break down the brain into specific anatomical areas for more focused study</a:t>
            </a:r>
            <a:endParaRPr sz="1600"/>
          </a:p>
          <a:p>
            <a:pPr indent="-330200" lvl="2" marL="1371600" rtl="0" algn="l">
              <a:lnSpc>
                <a:spcPct val="100000"/>
              </a:lnSpc>
              <a:spcBef>
                <a:spcPts val="1200"/>
              </a:spcBef>
              <a:spcAft>
                <a:spcPts val="0"/>
              </a:spcAft>
              <a:buSzPts val="1600"/>
              <a:buChar char="■"/>
            </a:pPr>
            <a:r>
              <a:rPr lang="zh-CN" sz="1600"/>
              <a:t>So far, we use the AAL (Automated Anatomical Labeling) atlas to define our ROIs. This atlas segments the brain into about 90 regions.</a:t>
            </a:r>
            <a:endParaRPr sz="1600"/>
          </a:p>
          <a:p>
            <a:pPr indent="-355600" lvl="1" marL="914400" rtl="0" algn="l">
              <a:lnSpc>
                <a:spcPct val="100000"/>
              </a:lnSpc>
              <a:spcBef>
                <a:spcPts val="1200"/>
              </a:spcBef>
              <a:spcAft>
                <a:spcPts val="0"/>
              </a:spcAft>
              <a:buSzPts val="2000"/>
              <a:buChar char="○"/>
            </a:pPr>
            <a:r>
              <a:rPr lang="zh-CN" sz="1800"/>
              <a:t>Compute Functional Connectivity Matrix</a:t>
            </a:r>
            <a:endParaRPr sz="1800"/>
          </a:p>
          <a:p>
            <a:pPr indent="-330200" lvl="2" marL="1371600" rtl="0" algn="l">
              <a:lnSpc>
                <a:spcPct val="100000"/>
              </a:lnSpc>
              <a:spcBef>
                <a:spcPts val="1200"/>
              </a:spcBef>
              <a:spcAft>
                <a:spcPts val="0"/>
              </a:spcAft>
              <a:buSzPts val="1600"/>
              <a:buChar char="■"/>
            </a:pPr>
            <a:r>
              <a:rPr lang="zh-CN" sz="1600"/>
              <a:t>For each pair of ROIs, we compute the Pearson correlation between their time series data</a:t>
            </a:r>
            <a:endParaRPr sz="1600"/>
          </a:p>
          <a:p>
            <a:pPr indent="-330200" lvl="2" marL="1371600" rtl="0" algn="l">
              <a:lnSpc>
                <a:spcPct val="100000"/>
              </a:lnSpc>
              <a:spcBef>
                <a:spcPts val="1200"/>
              </a:spcBef>
              <a:spcAft>
                <a:spcPts val="0"/>
              </a:spcAft>
              <a:buSzPts val="1600"/>
              <a:buChar char="■"/>
            </a:pPr>
            <a:r>
              <a:rPr lang="zh-CN" sz="1600"/>
              <a:t>The resulting matrix is symmetric and square—with each row and column representing one ROI.</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Methods</a:t>
            </a:r>
            <a:endParaRPr/>
          </a:p>
        </p:txBody>
      </p:sp>
      <p:sp>
        <p:nvSpPr>
          <p:cNvPr id="179" name="Google Shape;179;p35"/>
          <p:cNvSpPr txBox="1"/>
          <p:nvPr>
            <p:ph idx="1" type="body"/>
          </p:nvPr>
        </p:nvSpPr>
        <p:spPr>
          <a:xfrm>
            <a:off x="-237350" y="763900"/>
            <a:ext cx="9258300" cy="4510500"/>
          </a:xfrm>
          <a:prstGeom prst="rect">
            <a:avLst/>
          </a:prstGeom>
          <a:noFill/>
          <a:ln>
            <a:noFill/>
          </a:ln>
        </p:spPr>
        <p:txBody>
          <a:bodyPr anchorCtr="0" anchor="t" bIns="91425" lIns="91425" spcFirstLastPara="1" rIns="91425" wrap="square" tIns="91425">
            <a:noAutofit/>
          </a:bodyPr>
          <a:lstStyle/>
          <a:p>
            <a:pPr indent="-355600" lvl="1" marL="914400" rtl="0" algn="l">
              <a:lnSpc>
                <a:spcPct val="100000"/>
              </a:lnSpc>
              <a:spcBef>
                <a:spcPts val="1200"/>
              </a:spcBef>
              <a:spcAft>
                <a:spcPts val="0"/>
              </a:spcAft>
              <a:buSzPts val="2000"/>
              <a:buChar char="○"/>
            </a:pPr>
            <a:r>
              <a:rPr lang="zh-CN" sz="1800"/>
              <a:t>Threshold and Binarize</a:t>
            </a:r>
            <a:endParaRPr sz="2000"/>
          </a:p>
          <a:p>
            <a:pPr indent="-330200" lvl="2" marL="1371600" rtl="0" algn="l">
              <a:lnSpc>
                <a:spcPct val="100000"/>
              </a:lnSpc>
              <a:spcBef>
                <a:spcPts val="1200"/>
              </a:spcBef>
              <a:spcAft>
                <a:spcPts val="0"/>
              </a:spcAft>
              <a:buSzPts val="1600"/>
              <a:buChar char="■"/>
            </a:pPr>
            <a:r>
              <a:rPr lang="zh-CN" sz="1600"/>
              <a:t>We applied a threshold of 0.1 to the functional connectivity matrix, meaning that only connections with a correlation of 0.1 or higher are retained.</a:t>
            </a:r>
            <a:endParaRPr sz="1600"/>
          </a:p>
          <a:p>
            <a:pPr indent="-330200" lvl="2" marL="1371600" rtl="0" algn="l">
              <a:lnSpc>
                <a:spcPct val="100000"/>
              </a:lnSpc>
              <a:spcBef>
                <a:spcPts val="1200"/>
              </a:spcBef>
              <a:spcAft>
                <a:spcPts val="0"/>
              </a:spcAft>
              <a:buSzPts val="1600"/>
              <a:buChar char="■"/>
            </a:pPr>
            <a:r>
              <a:rPr lang="zh-CN" sz="1600"/>
              <a:t>W</a:t>
            </a:r>
            <a:r>
              <a:rPr lang="zh-CN" sz="1600"/>
              <a:t>e binarize the matrix, converting all remaining connections to 1.</a:t>
            </a:r>
            <a:endParaRPr sz="1600"/>
          </a:p>
          <a:p>
            <a:pPr indent="-355600" lvl="1" marL="914400" rtl="0" algn="l">
              <a:lnSpc>
                <a:spcPct val="100000"/>
              </a:lnSpc>
              <a:spcBef>
                <a:spcPts val="1200"/>
              </a:spcBef>
              <a:spcAft>
                <a:spcPts val="0"/>
              </a:spcAft>
              <a:buSzPts val="2000"/>
              <a:buChar char="○"/>
            </a:pPr>
            <a:r>
              <a:rPr lang="zh-CN" sz="1800"/>
              <a:t>Network Construction &amp; Analysis</a:t>
            </a:r>
            <a:endParaRPr sz="1800"/>
          </a:p>
          <a:p>
            <a:pPr indent="-330200" lvl="2" marL="1371600" rtl="0" algn="l">
              <a:lnSpc>
                <a:spcPct val="100000"/>
              </a:lnSpc>
              <a:spcBef>
                <a:spcPts val="1200"/>
              </a:spcBef>
              <a:spcAft>
                <a:spcPts val="0"/>
              </a:spcAft>
              <a:buSzPts val="1600"/>
              <a:buChar char="■"/>
            </a:pPr>
            <a:r>
              <a:rPr lang="zh-CN" sz="1600"/>
              <a:t>So far, we have constructed separate networks for each of the 33 participants.</a:t>
            </a:r>
            <a:endParaRPr sz="1600"/>
          </a:p>
          <a:p>
            <a:pPr indent="-330200" lvl="2" marL="1371600" rtl="0" algn="l">
              <a:lnSpc>
                <a:spcPct val="100000"/>
              </a:lnSpc>
              <a:spcBef>
                <a:spcPts val="1200"/>
              </a:spcBef>
              <a:spcAft>
                <a:spcPts val="0"/>
              </a:spcAft>
              <a:buSzPts val="1600"/>
              <a:buChar char="■"/>
            </a:pPr>
            <a:r>
              <a:rPr lang="zh-CN" sz="1600"/>
              <a:t>Nodes: predefined Regions of Interest (ROIs) in the brain</a:t>
            </a:r>
            <a:endParaRPr sz="1600"/>
          </a:p>
          <a:p>
            <a:pPr indent="-330200" lvl="2" marL="1371600" rtl="0" algn="l">
              <a:lnSpc>
                <a:spcPct val="100000"/>
              </a:lnSpc>
              <a:spcBef>
                <a:spcPts val="1200"/>
              </a:spcBef>
              <a:spcAft>
                <a:spcPts val="0"/>
              </a:spcAft>
              <a:buSzPts val="1600"/>
              <a:buChar char="■"/>
            </a:pPr>
            <a:r>
              <a:rPr lang="zh-CN" sz="1600"/>
              <a:t>Edges: Indicate strong connections (correlations) between these regions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Methods</a:t>
            </a:r>
            <a:endParaRPr/>
          </a:p>
        </p:txBody>
      </p:sp>
      <p:pic>
        <p:nvPicPr>
          <p:cNvPr id="185" name="Google Shape;185;p36"/>
          <p:cNvPicPr preferRelativeResize="0"/>
          <p:nvPr/>
        </p:nvPicPr>
        <p:blipFill>
          <a:blip r:embed="rId3">
            <a:alphaModFix/>
          </a:blip>
          <a:stretch>
            <a:fillRect/>
          </a:stretch>
        </p:blipFill>
        <p:spPr>
          <a:xfrm>
            <a:off x="141100" y="1040000"/>
            <a:ext cx="3702400" cy="3702400"/>
          </a:xfrm>
          <a:prstGeom prst="rect">
            <a:avLst/>
          </a:prstGeom>
          <a:noFill/>
          <a:ln>
            <a:noFill/>
          </a:ln>
        </p:spPr>
      </p:pic>
      <p:sp>
        <p:nvSpPr>
          <p:cNvPr id="186" name="Google Shape;186;p36"/>
          <p:cNvSpPr txBox="1"/>
          <p:nvPr/>
        </p:nvSpPr>
        <p:spPr>
          <a:xfrm>
            <a:off x="311700" y="707400"/>
            <a:ext cx="8421900" cy="70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zh-CN" sz="1800">
                <a:solidFill>
                  <a:schemeClr val="dk2"/>
                </a:solidFill>
                <a:latin typeface="Open Sans"/>
                <a:ea typeface="Open Sans"/>
                <a:cs typeface="Open Sans"/>
                <a:sym typeface="Open Sans"/>
              </a:rPr>
              <a:t>Example of networks</a:t>
            </a:r>
            <a:endParaRPr sz="1800">
              <a:solidFill>
                <a:schemeClr val="dk2"/>
              </a:solidFill>
              <a:latin typeface="Open Sans"/>
              <a:ea typeface="Open Sans"/>
              <a:cs typeface="Open Sans"/>
              <a:sym typeface="Open Sans"/>
            </a:endParaRPr>
          </a:p>
        </p:txBody>
      </p:sp>
      <p:sp>
        <p:nvSpPr>
          <p:cNvPr id="187" name="Google Shape;187;p36"/>
          <p:cNvSpPr txBox="1"/>
          <p:nvPr/>
        </p:nvSpPr>
        <p:spPr>
          <a:xfrm>
            <a:off x="813900" y="4544550"/>
            <a:ext cx="26454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2"/>
                </a:solidFill>
                <a:latin typeface="Open Sans"/>
                <a:ea typeface="Open Sans"/>
                <a:cs typeface="Open Sans"/>
                <a:sym typeface="Open Sans"/>
              </a:rPr>
              <a:t>Network of participant 5</a:t>
            </a:r>
            <a:endParaRPr>
              <a:solidFill>
                <a:schemeClr val="dk2"/>
              </a:solidFill>
              <a:latin typeface="Open Sans"/>
              <a:ea typeface="Open Sans"/>
              <a:cs typeface="Open Sans"/>
              <a:sym typeface="Open Sans"/>
            </a:endParaRPr>
          </a:p>
        </p:txBody>
      </p:sp>
      <p:sp>
        <p:nvSpPr>
          <p:cNvPr id="188" name="Google Shape;188;p36"/>
          <p:cNvSpPr txBox="1"/>
          <p:nvPr/>
        </p:nvSpPr>
        <p:spPr>
          <a:xfrm>
            <a:off x="4249200" y="1408200"/>
            <a:ext cx="4894800" cy="305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Open Sans"/>
              <a:buChar char="●"/>
            </a:pPr>
            <a:r>
              <a:rPr lang="zh-CN" sz="1600">
                <a:solidFill>
                  <a:schemeClr val="dk2"/>
                </a:solidFill>
                <a:latin typeface="Open Sans"/>
                <a:ea typeface="Open Sans"/>
                <a:cs typeface="Open Sans"/>
                <a:sym typeface="Open Sans"/>
              </a:rPr>
              <a:t>Undirected &amp; One mode network</a:t>
            </a:r>
            <a:endParaRPr sz="16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zh-CN" sz="1600">
                <a:solidFill>
                  <a:schemeClr val="dk2"/>
                </a:solidFill>
                <a:latin typeface="Open Sans"/>
                <a:ea typeface="Open Sans"/>
                <a:cs typeface="Open Sans"/>
                <a:sym typeface="Open Sans"/>
              </a:rPr>
              <a:t>Many edges: indicating a high level of connectivity between brain regions at rest</a:t>
            </a:r>
            <a:endParaRPr sz="16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zh-CN" sz="1600">
                <a:solidFill>
                  <a:schemeClr val="dk2"/>
                </a:solidFill>
                <a:latin typeface="Open Sans"/>
                <a:ea typeface="Open Sans"/>
                <a:cs typeface="Open Sans"/>
                <a:sym typeface="Open Sans"/>
              </a:rPr>
              <a:t>Dense structure:  various brain regions remain functionally connected even without performing a task</a:t>
            </a:r>
            <a:endParaRPr sz="16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6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N</a:t>
            </a:r>
            <a:r>
              <a:rPr lang="zh-CN"/>
              <a:t>etwork Metrics</a:t>
            </a:r>
            <a:endParaRPr/>
          </a:p>
        </p:txBody>
      </p:sp>
      <p:sp>
        <p:nvSpPr>
          <p:cNvPr id="194" name="Google Shape;194;p37"/>
          <p:cNvSpPr txBox="1"/>
          <p:nvPr>
            <p:ph idx="1" type="body"/>
          </p:nvPr>
        </p:nvSpPr>
        <p:spPr>
          <a:xfrm>
            <a:off x="311700" y="1266325"/>
            <a:ext cx="8448300" cy="3308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zh-CN"/>
              <a:t>Degree: a high degree indicates that a brain region is highly connected to other regions, possibly acting as a hub for information flow within the brain.</a:t>
            </a:r>
            <a:endParaRPr/>
          </a:p>
          <a:p>
            <a:pPr indent="-342900" lvl="0" marL="457200" rtl="0" algn="l">
              <a:lnSpc>
                <a:spcPct val="150000"/>
              </a:lnSpc>
              <a:spcBef>
                <a:spcPts val="0"/>
              </a:spcBef>
              <a:spcAft>
                <a:spcPts val="0"/>
              </a:spcAft>
              <a:buSzPts val="1800"/>
              <a:buChar char="●"/>
            </a:pPr>
            <a:r>
              <a:rPr lang="zh-CN"/>
              <a:t>Clustering Coefficient: represents the extent to which a node’s neighbors are also connected to each other, forming a “cluster.” A high clustering coefficient in brain networks suggests local integration and specialized processing within specific brain regions, often seen in functional modules.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Network Metrics</a:t>
            </a:r>
            <a:endParaRPr/>
          </a:p>
        </p:txBody>
      </p:sp>
      <p:sp>
        <p:nvSpPr>
          <p:cNvPr id="200" name="Google Shape;200;p38"/>
          <p:cNvSpPr txBox="1"/>
          <p:nvPr>
            <p:ph idx="1" type="body"/>
          </p:nvPr>
        </p:nvSpPr>
        <p:spPr>
          <a:xfrm>
            <a:off x="311700" y="1266325"/>
            <a:ext cx="8520600" cy="36393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zh-CN"/>
              <a:t>Characteristic Path Length (average shortest path between nodes):This is the average shortest path between all pairs of nodes in the network. It reflects the efficiency of information transfer across the entire network. A shorter characteristic path length indicates that information can travel quickly across brain regions.</a:t>
            </a:r>
            <a:endParaRPr/>
          </a:p>
          <a:p>
            <a:pPr indent="-334327" lvl="0" marL="457200" rtl="0" algn="l">
              <a:lnSpc>
                <a:spcPct val="150000"/>
              </a:lnSpc>
              <a:spcBef>
                <a:spcPts val="0"/>
              </a:spcBef>
              <a:spcAft>
                <a:spcPts val="0"/>
              </a:spcAft>
              <a:buSzPct val="100000"/>
              <a:buChar char="●"/>
            </a:pPr>
            <a:r>
              <a:rPr lang="zh-CN"/>
              <a:t>Small-World Properties: Small-world networks are characterized by a high clustering coefficient and a short characteristic path length. This combination enables both local specialization and efficient global integration, which is a prominent feature in brain networks and supports both segregated and integrated information 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275550" y="1398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Future Work</a:t>
            </a:r>
            <a:endParaRPr/>
          </a:p>
        </p:txBody>
      </p:sp>
      <p:sp>
        <p:nvSpPr>
          <p:cNvPr id="206" name="Google Shape;206;p39"/>
          <p:cNvSpPr txBox="1"/>
          <p:nvPr>
            <p:ph idx="1" type="body"/>
          </p:nvPr>
        </p:nvSpPr>
        <p:spPr>
          <a:xfrm>
            <a:off x="183900" y="917400"/>
            <a:ext cx="8960100" cy="33087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SzPts val="1800"/>
              <a:buChar char="●"/>
            </a:pPr>
            <a:r>
              <a:rPr lang="zh-CN"/>
              <a:t>C</a:t>
            </a:r>
            <a:r>
              <a:rPr lang="zh-CN"/>
              <a:t>ombine the data from all 33 participants into a single network and create a group-level network that represents the shared functional connectivity structure in the resting brain.</a:t>
            </a:r>
            <a:endParaRPr/>
          </a:p>
          <a:p>
            <a:pPr indent="-342900" lvl="0" marL="457200" rtl="0" algn="l">
              <a:lnSpc>
                <a:spcPct val="130000"/>
              </a:lnSpc>
              <a:spcBef>
                <a:spcPts val="0"/>
              </a:spcBef>
              <a:spcAft>
                <a:spcPts val="0"/>
              </a:spcAft>
              <a:buSzPts val="1800"/>
              <a:buChar char="●"/>
            </a:pPr>
            <a:r>
              <a:rPr lang="zh-CN"/>
              <a:t>Apply network metrics to analyze the structural properties of the group-level network.</a:t>
            </a:r>
            <a:endParaRPr/>
          </a:p>
          <a:p>
            <a:pPr indent="-342900" lvl="0" marL="457200" rtl="0" algn="l">
              <a:lnSpc>
                <a:spcPct val="80000"/>
              </a:lnSpc>
              <a:spcBef>
                <a:spcPts val="1200"/>
              </a:spcBef>
              <a:spcAft>
                <a:spcPts val="0"/>
              </a:spcAft>
              <a:buSzPts val="1800"/>
              <a:buChar char="●"/>
            </a:pPr>
            <a:r>
              <a:rPr lang="zh-CN"/>
              <a:t>Try other brain atlas and compare the results.</a:t>
            </a:r>
            <a:endParaRPr/>
          </a:p>
          <a:p>
            <a:pPr indent="0" lvl="0" marL="457200" rtl="0" algn="l">
              <a:lnSpc>
                <a:spcPct val="80000"/>
              </a:lnSpc>
              <a:spcBef>
                <a:spcPts val="1200"/>
              </a:spcBef>
              <a:spcAft>
                <a:spcPts val="0"/>
              </a:spcAft>
              <a:buSzPts val="1018"/>
              <a:buNone/>
            </a:pPr>
            <a:r>
              <a:t/>
            </a:r>
            <a:endParaRPr/>
          </a:p>
          <a:p>
            <a:pPr indent="-342900" lvl="0" marL="457200" rtl="0" algn="l">
              <a:lnSpc>
                <a:spcPct val="130000"/>
              </a:lnSpc>
              <a:spcBef>
                <a:spcPts val="0"/>
              </a:spcBef>
              <a:spcAft>
                <a:spcPts val="0"/>
              </a:spcAft>
              <a:buSzPts val="1800"/>
              <a:buChar char="●"/>
            </a:pPr>
            <a:r>
              <a:rPr lang="zh-CN"/>
              <a:t>If possible, integrate fMRI and EEG data to see combined insights.</a:t>
            </a:r>
            <a:endParaRPr/>
          </a:p>
          <a:p>
            <a:pPr indent="0" lvl="0" marL="457200" rtl="0" algn="l">
              <a:lnSpc>
                <a:spcPct val="95000"/>
              </a:lnSpc>
              <a:spcBef>
                <a:spcPts val="0"/>
              </a:spcBef>
              <a:spcAft>
                <a:spcPts val="0"/>
              </a:spcAft>
              <a:buSzPts val="1018"/>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76250" y="19916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CN" sz="720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zh-CN"/>
              <a:t>Background</a:t>
            </a:r>
            <a:endParaRPr/>
          </a:p>
        </p:txBody>
      </p:sp>
      <p:sp>
        <p:nvSpPr>
          <p:cNvPr id="118" name="Google Shape;118;p26"/>
          <p:cNvSpPr txBox="1"/>
          <p:nvPr>
            <p:ph idx="1" type="body"/>
          </p:nvPr>
        </p:nvSpPr>
        <p:spPr>
          <a:xfrm>
            <a:off x="183025" y="923825"/>
            <a:ext cx="8520600" cy="3877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200"/>
              </a:spcBef>
              <a:spcAft>
                <a:spcPts val="0"/>
              </a:spcAft>
              <a:buSzPts val="2200"/>
              <a:buChar char="●"/>
            </a:pPr>
            <a:r>
              <a:rPr lang="zh-CN" sz="2200"/>
              <a:t>Functional </a:t>
            </a:r>
            <a:r>
              <a:rPr lang="zh-CN" sz="2200"/>
              <a:t>connectivity</a:t>
            </a:r>
            <a:r>
              <a:rPr lang="zh-CN" sz="2200"/>
              <a:t> in the brain</a:t>
            </a:r>
            <a:endParaRPr sz="2200"/>
          </a:p>
          <a:p>
            <a:pPr indent="-355600" lvl="1" marL="914400" rtl="0" algn="l">
              <a:lnSpc>
                <a:spcPct val="150000"/>
              </a:lnSpc>
              <a:spcBef>
                <a:spcPts val="0"/>
              </a:spcBef>
              <a:spcAft>
                <a:spcPts val="0"/>
              </a:spcAft>
              <a:buSzPts val="2000"/>
              <a:buChar char="○"/>
            </a:pPr>
            <a:r>
              <a:rPr lang="zh-CN" sz="2000"/>
              <a:t>Reflects synchronized activity between brain regions</a:t>
            </a:r>
            <a:endParaRPr sz="2000"/>
          </a:p>
          <a:p>
            <a:pPr indent="-355600" lvl="1" marL="914400" rtl="0" algn="l">
              <a:lnSpc>
                <a:spcPct val="150000"/>
              </a:lnSpc>
              <a:spcBef>
                <a:spcPts val="0"/>
              </a:spcBef>
              <a:spcAft>
                <a:spcPts val="0"/>
              </a:spcAft>
              <a:buSzPts val="2000"/>
              <a:buChar char="○"/>
            </a:pPr>
            <a:r>
              <a:rPr lang="zh-CN" sz="2000"/>
              <a:t>Provides insights into neural networks and cognitive functions</a:t>
            </a:r>
            <a:endParaRPr sz="2000"/>
          </a:p>
          <a:p>
            <a:pPr indent="-368300" lvl="0" marL="457200" rtl="0" algn="l">
              <a:lnSpc>
                <a:spcPct val="150000"/>
              </a:lnSpc>
              <a:spcBef>
                <a:spcPts val="0"/>
              </a:spcBef>
              <a:spcAft>
                <a:spcPts val="0"/>
              </a:spcAft>
              <a:buSzPts val="2200"/>
              <a:buChar char="●"/>
            </a:pPr>
            <a:r>
              <a:rPr lang="zh-CN" sz="2200"/>
              <a:t>Resting-state fMRI (rs-fMRI)</a:t>
            </a:r>
            <a:endParaRPr sz="2200"/>
          </a:p>
          <a:p>
            <a:pPr indent="-355600" lvl="1" marL="914400" rtl="0" algn="l">
              <a:lnSpc>
                <a:spcPct val="150000"/>
              </a:lnSpc>
              <a:spcBef>
                <a:spcPts val="0"/>
              </a:spcBef>
              <a:spcAft>
                <a:spcPts val="0"/>
              </a:spcAft>
              <a:buSzPts val="2000"/>
              <a:buChar char="○"/>
            </a:pPr>
            <a:r>
              <a:rPr lang="zh-CN" sz="2000"/>
              <a:t>Standard tool for assessing intrinsic brain networks</a:t>
            </a:r>
            <a:endParaRPr sz="2000"/>
          </a:p>
          <a:p>
            <a:pPr indent="-355600" lvl="1" marL="914400" rtl="0" algn="l">
              <a:lnSpc>
                <a:spcPct val="150000"/>
              </a:lnSpc>
              <a:spcBef>
                <a:spcPts val="0"/>
              </a:spcBef>
              <a:spcAft>
                <a:spcPts val="0"/>
              </a:spcAft>
              <a:buSzPts val="2000"/>
              <a:buChar char="○"/>
            </a:pPr>
            <a:r>
              <a:rPr lang="zh-CN" sz="2000"/>
              <a:t>Captures spontaneous fluctuations in BOLD signals </a:t>
            </a:r>
            <a:endParaRPr sz="2000"/>
          </a:p>
          <a:p>
            <a:pPr indent="-355600" lvl="1" marL="914400" rtl="0" algn="l">
              <a:lnSpc>
                <a:spcPct val="150000"/>
              </a:lnSpc>
              <a:spcBef>
                <a:spcPts val="0"/>
              </a:spcBef>
              <a:spcAft>
                <a:spcPts val="0"/>
              </a:spcAft>
              <a:buSzPts val="2000"/>
              <a:buChar char="○"/>
            </a:pPr>
            <a:r>
              <a:rPr lang="zh-CN" sz="2000"/>
              <a:t>Helps observe baseline neural activity and brain organization at rest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zh-CN"/>
              <a:t>Research Question</a:t>
            </a:r>
            <a:endParaRPr/>
          </a:p>
        </p:txBody>
      </p:sp>
      <p:sp>
        <p:nvSpPr>
          <p:cNvPr id="124" name="Google Shape;124;p27"/>
          <p:cNvSpPr txBox="1"/>
          <p:nvPr>
            <p:ph idx="1" type="body"/>
          </p:nvPr>
        </p:nvSpPr>
        <p:spPr>
          <a:xfrm>
            <a:off x="195675" y="923825"/>
            <a:ext cx="8520600" cy="3877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200"/>
              </a:spcBef>
              <a:spcAft>
                <a:spcPts val="0"/>
              </a:spcAft>
              <a:buSzPts val="2200"/>
              <a:buChar char="●"/>
            </a:pPr>
            <a:r>
              <a:rPr lang="zh-CN" sz="2200"/>
              <a:t>What are the network characteristics of brain functional connectivity in resting state? </a:t>
            </a:r>
            <a:endParaRPr sz="2200"/>
          </a:p>
          <a:p>
            <a:pPr indent="-368300" lvl="0" marL="457200" rtl="0" algn="l">
              <a:lnSpc>
                <a:spcPct val="150000"/>
              </a:lnSpc>
              <a:spcBef>
                <a:spcPts val="0"/>
              </a:spcBef>
              <a:spcAft>
                <a:spcPts val="0"/>
              </a:spcAft>
              <a:buSzPts val="2200"/>
              <a:buChar char="●"/>
            </a:pPr>
            <a:r>
              <a:rPr lang="zh-CN" sz="2200"/>
              <a:t>How do these characteristics reveal patterns of connectivity and network organization?</a:t>
            </a:r>
            <a:endParaRPr sz="2200"/>
          </a:p>
          <a:p>
            <a:pPr indent="-368300" lvl="0" marL="457200" rtl="0" algn="l">
              <a:lnSpc>
                <a:spcPct val="150000"/>
              </a:lnSpc>
              <a:spcBef>
                <a:spcPts val="0"/>
              </a:spcBef>
              <a:spcAft>
                <a:spcPts val="0"/>
              </a:spcAft>
              <a:buSzPts val="2200"/>
              <a:buChar char="●"/>
            </a:pPr>
            <a:r>
              <a:rPr lang="zh-CN" sz="2200"/>
              <a:t>How do network metrics characterize the brain's functional connectivity?</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zh-CN"/>
              <a:t>Objective</a:t>
            </a:r>
            <a:endParaRPr/>
          </a:p>
        </p:txBody>
      </p:sp>
      <p:sp>
        <p:nvSpPr>
          <p:cNvPr id="130" name="Google Shape;130;p28"/>
          <p:cNvSpPr txBox="1"/>
          <p:nvPr>
            <p:ph idx="1" type="body"/>
          </p:nvPr>
        </p:nvSpPr>
        <p:spPr>
          <a:xfrm>
            <a:off x="195675" y="923825"/>
            <a:ext cx="8520600" cy="3877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1200"/>
              </a:spcBef>
              <a:spcAft>
                <a:spcPts val="0"/>
              </a:spcAft>
              <a:buSzPts val="2400"/>
              <a:buChar char="●"/>
            </a:pPr>
            <a:r>
              <a:rPr lang="zh-CN" sz="2400"/>
              <a:t>Construct functional brain connectivity networks</a:t>
            </a:r>
            <a:endParaRPr sz="2400"/>
          </a:p>
          <a:p>
            <a:pPr indent="-381000" lvl="0" marL="457200" rtl="0" algn="l">
              <a:lnSpc>
                <a:spcPct val="150000"/>
              </a:lnSpc>
              <a:spcBef>
                <a:spcPts val="0"/>
              </a:spcBef>
              <a:spcAft>
                <a:spcPts val="0"/>
              </a:spcAft>
              <a:buSzPts val="2400"/>
              <a:buChar char="●"/>
            </a:pPr>
            <a:r>
              <a:rPr lang="zh-CN" sz="2400"/>
              <a:t>Investigate functional connectivity patterns and network characteristics in the resting brain</a:t>
            </a:r>
            <a:endParaRPr sz="2400"/>
          </a:p>
          <a:p>
            <a:pPr indent="-381000" lvl="0" marL="457200" rtl="0" algn="l">
              <a:lnSpc>
                <a:spcPct val="150000"/>
              </a:lnSpc>
              <a:spcBef>
                <a:spcPts val="0"/>
              </a:spcBef>
              <a:spcAft>
                <a:spcPts val="0"/>
              </a:spcAft>
              <a:buSzPts val="2400"/>
              <a:buChar char="●"/>
            </a:pPr>
            <a:r>
              <a:rPr lang="zh-CN" sz="2400"/>
              <a:t>Explore and experiment on various tools and methods in the field of neuroimaging</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zh-CN"/>
              <a:t>Materials</a:t>
            </a:r>
            <a:endParaRPr/>
          </a:p>
        </p:txBody>
      </p:sp>
      <p:sp>
        <p:nvSpPr>
          <p:cNvPr id="136" name="Google Shape;136;p29"/>
          <p:cNvSpPr txBox="1"/>
          <p:nvPr>
            <p:ph idx="1" type="body"/>
          </p:nvPr>
        </p:nvSpPr>
        <p:spPr>
          <a:xfrm>
            <a:off x="171475" y="847625"/>
            <a:ext cx="8770200" cy="3877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SzPts val="1800"/>
              <a:buChar char="●"/>
            </a:pPr>
            <a:r>
              <a:rPr lang="zh-CN"/>
              <a:t>This study includes resting-state fMRI data from 33 healthy participants. Participants underwent an anatomical scan and a 10-minute resting-state fMRI session while at rest.</a:t>
            </a:r>
            <a:endParaRPr/>
          </a:p>
          <a:p>
            <a:pPr indent="-342900" lvl="0" marL="457200" rtl="0" algn="l">
              <a:lnSpc>
                <a:spcPct val="150000"/>
              </a:lnSpc>
              <a:spcBef>
                <a:spcPts val="1200"/>
              </a:spcBef>
              <a:spcAft>
                <a:spcPts val="0"/>
              </a:spcAft>
              <a:buSzPts val="1800"/>
              <a:buChar char="●"/>
            </a:pPr>
            <a:r>
              <a:rPr lang="zh-CN"/>
              <a:t>Blood oxygenation level-dependent (BOLD) fMRI data were collected at a 3T scanner with a resolution of 80 × 80 × 35 voxels and approximately 286 time points per scan.</a:t>
            </a:r>
            <a:endParaRPr/>
          </a:p>
          <a:p>
            <a:pPr indent="-310197" lvl="1" marL="914400" rtl="0" algn="l">
              <a:lnSpc>
                <a:spcPct val="150000"/>
              </a:lnSpc>
              <a:spcBef>
                <a:spcPts val="1200"/>
              </a:spcBef>
              <a:spcAft>
                <a:spcPts val="0"/>
              </a:spcAft>
              <a:buSzPts val="1285"/>
              <a:buChar char="○"/>
            </a:pPr>
            <a:r>
              <a:rPr lang="zh-CN" sz="1600"/>
              <a:t>Each slice has an 80 x 80 grid of small 3D units(3mm * 3mm in slice, 4mm between slices), capturing average signal intensity in tiny brain regions. The 35 slices cover the brain from bottom to top, allowing detailed observation of activity across different areas over time.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zh-CN"/>
              <a:t>Materials</a:t>
            </a:r>
            <a:endParaRPr/>
          </a:p>
        </p:txBody>
      </p:sp>
      <p:pic>
        <p:nvPicPr>
          <p:cNvPr id="142" name="Google Shape;142;p30"/>
          <p:cNvPicPr preferRelativeResize="0"/>
          <p:nvPr/>
        </p:nvPicPr>
        <p:blipFill>
          <a:blip r:embed="rId3">
            <a:alphaModFix/>
          </a:blip>
          <a:stretch>
            <a:fillRect/>
          </a:stretch>
        </p:blipFill>
        <p:spPr>
          <a:xfrm>
            <a:off x="2631675" y="1300025"/>
            <a:ext cx="3880626" cy="3441775"/>
          </a:xfrm>
          <a:prstGeom prst="rect">
            <a:avLst/>
          </a:prstGeom>
          <a:noFill/>
          <a:ln>
            <a:noFill/>
          </a:ln>
        </p:spPr>
      </p:pic>
      <p:sp>
        <p:nvSpPr>
          <p:cNvPr id="143" name="Google Shape;143;p30"/>
          <p:cNvSpPr txBox="1"/>
          <p:nvPr/>
        </p:nvSpPr>
        <p:spPr>
          <a:xfrm>
            <a:off x="-79125" y="1435650"/>
            <a:ext cx="2848800" cy="118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zh-CN" sz="1800">
                <a:solidFill>
                  <a:schemeClr val="dk2"/>
                </a:solidFill>
                <a:latin typeface="Open Sans"/>
                <a:ea typeface="Open Sans"/>
                <a:cs typeface="Open Sans"/>
                <a:sym typeface="Open Sans"/>
              </a:rPr>
              <a:t>axial view</a:t>
            </a:r>
            <a:endParaRPr sz="1800">
              <a:solidFill>
                <a:schemeClr val="dk2"/>
              </a:solidFill>
              <a:latin typeface="Open Sans"/>
              <a:ea typeface="Open Sans"/>
              <a:cs typeface="Open Sans"/>
              <a:sym typeface="Open Sans"/>
            </a:endParaRPr>
          </a:p>
          <a:p>
            <a:pPr indent="-342900" lvl="1" marL="914400" rtl="0" algn="l">
              <a:spcBef>
                <a:spcPts val="0"/>
              </a:spcBef>
              <a:spcAft>
                <a:spcPts val="0"/>
              </a:spcAft>
              <a:buClr>
                <a:schemeClr val="dk2"/>
              </a:buClr>
              <a:buSzPts val="1800"/>
              <a:buFont typeface="Open Sans"/>
              <a:buChar char="○"/>
            </a:pPr>
            <a:r>
              <a:rPr lang="zh-CN" sz="1600">
                <a:solidFill>
                  <a:schemeClr val="dk2"/>
                </a:solidFill>
                <a:latin typeface="Open Sans"/>
                <a:ea typeface="Open Sans"/>
                <a:cs typeface="Open Sans"/>
                <a:sym typeface="Open Sans"/>
              </a:rPr>
              <a:t>a horizontal slice from the top</a:t>
            </a:r>
            <a:endParaRPr sz="1600">
              <a:solidFill>
                <a:schemeClr val="dk2"/>
              </a:solidFill>
              <a:latin typeface="Open Sans"/>
              <a:ea typeface="Open Sans"/>
              <a:cs typeface="Open Sans"/>
              <a:sym typeface="Open Sans"/>
            </a:endParaRPr>
          </a:p>
        </p:txBody>
      </p:sp>
      <p:sp>
        <p:nvSpPr>
          <p:cNvPr id="144" name="Google Shape;144;p30"/>
          <p:cNvSpPr txBox="1"/>
          <p:nvPr/>
        </p:nvSpPr>
        <p:spPr>
          <a:xfrm>
            <a:off x="6398100" y="1435650"/>
            <a:ext cx="2745900" cy="118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zh-CN" sz="1800">
                <a:solidFill>
                  <a:schemeClr val="dk2"/>
                </a:solidFill>
                <a:latin typeface="Open Sans"/>
                <a:ea typeface="Open Sans"/>
                <a:cs typeface="Open Sans"/>
                <a:sym typeface="Open Sans"/>
              </a:rPr>
              <a:t>sagittal view</a:t>
            </a:r>
            <a:endParaRPr sz="1800">
              <a:solidFill>
                <a:schemeClr val="dk2"/>
              </a:solidFill>
              <a:latin typeface="Open Sans"/>
              <a:ea typeface="Open Sans"/>
              <a:cs typeface="Open Sans"/>
              <a:sym typeface="Open Sans"/>
            </a:endParaRPr>
          </a:p>
          <a:p>
            <a:pPr indent="-342900" lvl="1" marL="914400" rtl="0" algn="l">
              <a:spcBef>
                <a:spcPts val="0"/>
              </a:spcBef>
              <a:spcAft>
                <a:spcPts val="0"/>
              </a:spcAft>
              <a:buClr>
                <a:schemeClr val="dk2"/>
              </a:buClr>
              <a:buSzPts val="1800"/>
              <a:buFont typeface="Open Sans"/>
              <a:buChar char="○"/>
            </a:pPr>
            <a:r>
              <a:rPr lang="zh-CN" sz="1600">
                <a:solidFill>
                  <a:schemeClr val="dk2"/>
                </a:solidFill>
                <a:latin typeface="Open Sans"/>
                <a:ea typeface="Open Sans"/>
                <a:cs typeface="Open Sans"/>
                <a:sym typeface="Open Sans"/>
              </a:rPr>
              <a:t>a side view along the midline of the brain</a:t>
            </a:r>
            <a:endParaRPr sz="1600">
              <a:solidFill>
                <a:schemeClr val="dk2"/>
              </a:solidFill>
              <a:latin typeface="Open Sans"/>
              <a:ea typeface="Open Sans"/>
              <a:cs typeface="Open Sans"/>
              <a:sym typeface="Open Sans"/>
            </a:endParaRPr>
          </a:p>
        </p:txBody>
      </p:sp>
      <p:sp>
        <p:nvSpPr>
          <p:cNvPr id="145" name="Google Shape;145;p30"/>
          <p:cNvSpPr txBox="1"/>
          <p:nvPr/>
        </p:nvSpPr>
        <p:spPr>
          <a:xfrm>
            <a:off x="6398100" y="3269925"/>
            <a:ext cx="2745900" cy="118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zh-CN" sz="1800">
                <a:solidFill>
                  <a:schemeClr val="dk2"/>
                </a:solidFill>
                <a:latin typeface="Open Sans"/>
                <a:ea typeface="Open Sans"/>
                <a:cs typeface="Open Sans"/>
                <a:sym typeface="Open Sans"/>
              </a:rPr>
              <a:t>coronal</a:t>
            </a:r>
            <a:r>
              <a:rPr lang="zh-CN" sz="1800">
                <a:solidFill>
                  <a:schemeClr val="dk2"/>
                </a:solidFill>
                <a:latin typeface="Open Sans"/>
                <a:ea typeface="Open Sans"/>
                <a:cs typeface="Open Sans"/>
                <a:sym typeface="Open Sans"/>
              </a:rPr>
              <a:t> view</a:t>
            </a:r>
            <a:endParaRPr sz="1800">
              <a:solidFill>
                <a:schemeClr val="dk2"/>
              </a:solidFill>
              <a:latin typeface="Open Sans"/>
              <a:ea typeface="Open Sans"/>
              <a:cs typeface="Open Sans"/>
              <a:sym typeface="Open Sans"/>
            </a:endParaRPr>
          </a:p>
          <a:p>
            <a:pPr indent="-342900" lvl="1" marL="914400" rtl="0" algn="l">
              <a:spcBef>
                <a:spcPts val="0"/>
              </a:spcBef>
              <a:spcAft>
                <a:spcPts val="0"/>
              </a:spcAft>
              <a:buClr>
                <a:schemeClr val="dk2"/>
              </a:buClr>
              <a:buSzPts val="1800"/>
              <a:buFont typeface="Open Sans"/>
              <a:buChar char="○"/>
            </a:pPr>
            <a:r>
              <a:rPr lang="zh-CN" sz="1600">
                <a:solidFill>
                  <a:schemeClr val="dk2"/>
                </a:solidFill>
                <a:latin typeface="Open Sans"/>
                <a:ea typeface="Open Sans"/>
                <a:cs typeface="Open Sans"/>
                <a:sym typeface="Open Sans"/>
              </a:rPr>
              <a:t>a front-to-back slice</a:t>
            </a:r>
            <a:endParaRPr sz="16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1071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Methods</a:t>
            </a:r>
            <a:endParaRPr/>
          </a:p>
        </p:txBody>
      </p:sp>
      <p:sp>
        <p:nvSpPr>
          <p:cNvPr id="151" name="Google Shape;151;p31"/>
          <p:cNvSpPr txBox="1"/>
          <p:nvPr>
            <p:ph idx="1" type="body"/>
          </p:nvPr>
        </p:nvSpPr>
        <p:spPr>
          <a:xfrm>
            <a:off x="255175" y="633000"/>
            <a:ext cx="8771100" cy="45105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200"/>
              </a:spcBef>
              <a:spcAft>
                <a:spcPts val="0"/>
              </a:spcAft>
              <a:buSzPts val="1900"/>
              <a:buChar char="●"/>
            </a:pPr>
            <a:r>
              <a:rPr lang="zh-CN" sz="1900"/>
              <a:t>Workflow</a:t>
            </a:r>
            <a:endParaRPr sz="1900"/>
          </a:p>
          <a:p>
            <a:pPr indent="-336550" lvl="1" marL="914400" rtl="0" algn="l">
              <a:lnSpc>
                <a:spcPct val="150000"/>
              </a:lnSpc>
              <a:spcBef>
                <a:spcPts val="1200"/>
              </a:spcBef>
              <a:spcAft>
                <a:spcPts val="0"/>
              </a:spcAft>
              <a:buSzPts val="1700"/>
              <a:buChar char="○"/>
            </a:pPr>
            <a:r>
              <a:rPr lang="zh-CN" sz="1700"/>
              <a:t>Data Preprocessing</a:t>
            </a:r>
            <a:endParaRPr sz="1700"/>
          </a:p>
          <a:p>
            <a:pPr indent="-323850" lvl="2" marL="1371600" rtl="0" algn="l">
              <a:lnSpc>
                <a:spcPct val="150000"/>
              </a:lnSpc>
              <a:spcBef>
                <a:spcPts val="1200"/>
              </a:spcBef>
              <a:spcAft>
                <a:spcPts val="0"/>
              </a:spcAft>
              <a:buSzPts val="1500"/>
              <a:buChar char="■"/>
            </a:pPr>
            <a:r>
              <a:rPr lang="zh-CN" sz="1500"/>
              <a:t>Performing spatial normalization to MNI space, saptial smoothing</a:t>
            </a:r>
            <a:endParaRPr sz="1500"/>
          </a:p>
          <a:p>
            <a:pPr indent="-336550" lvl="1" marL="914400" rtl="0" algn="l">
              <a:lnSpc>
                <a:spcPct val="150000"/>
              </a:lnSpc>
              <a:spcBef>
                <a:spcPts val="1200"/>
              </a:spcBef>
              <a:spcAft>
                <a:spcPts val="0"/>
              </a:spcAft>
              <a:buSzPts val="1700"/>
              <a:buChar char="○"/>
            </a:pPr>
            <a:r>
              <a:rPr lang="zh-CN" sz="1700"/>
              <a:t>Define Regions of Interest (</a:t>
            </a:r>
            <a:r>
              <a:rPr lang="zh-CN" sz="1700"/>
              <a:t>ROIs</a:t>
            </a:r>
            <a:r>
              <a:rPr lang="zh-CN" sz="1700"/>
              <a:t>) &amp; Extract Time Series</a:t>
            </a:r>
            <a:endParaRPr sz="1700"/>
          </a:p>
          <a:p>
            <a:pPr indent="-323850" lvl="2" marL="1371600" rtl="0" algn="l">
              <a:lnSpc>
                <a:spcPct val="150000"/>
              </a:lnSpc>
              <a:spcBef>
                <a:spcPts val="1200"/>
              </a:spcBef>
              <a:spcAft>
                <a:spcPts val="0"/>
              </a:spcAft>
              <a:buSzPts val="1500"/>
              <a:buChar char="■"/>
            </a:pPr>
            <a:r>
              <a:rPr lang="zh-CN" sz="1500"/>
              <a:t>Choose a </a:t>
            </a:r>
            <a:r>
              <a:rPr lang="zh-CN" sz="1500"/>
              <a:t>brain atlas</a:t>
            </a:r>
            <a:r>
              <a:rPr lang="zh-CN" sz="1500"/>
              <a:t>, transform the data to atlas space and</a:t>
            </a:r>
            <a:r>
              <a:rPr lang="zh-CN" sz="1500"/>
              <a:t> segment the brain into predefined regions for analysis (may compare different atlases)</a:t>
            </a:r>
            <a:endParaRPr sz="1500"/>
          </a:p>
          <a:p>
            <a:pPr indent="-336550" lvl="1" marL="914400" rtl="0" algn="l">
              <a:lnSpc>
                <a:spcPct val="150000"/>
              </a:lnSpc>
              <a:spcBef>
                <a:spcPts val="1200"/>
              </a:spcBef>
              <a:spcAft>
                <a:spcPts val="0"/>
              </a:spcAft>
              <a:buSzPts val="1700"/>
              <a:buChar char="○"/>
            </a:pPr>
            <a:r>
              <a:rPr lang="zh-CN" sz="1700"/>
              <a:t>Compute Functional Connectivity Matrix</a:t>
            </a:r>
            <a:endParaRPr sz="1700"/>
          </a:p>
          <a:p>
            <a:pPr indent="-323850" lvl="2" marL="1371600" rtl="0" algn="l">
              <a:lnSpc>
                <a:spcPct val="150000"/>
              </a:lnSpc>
              <a:spcBef>
                <a:spcPts val="1200"/>
              </a:spcBef>
              <a:spcAft>
                <a:spcPts val="0"/>
              </a:spcAft>
              <a:buSzPts val="1500"/>
              <a:buChar char="■"/>
            </a:pPr>
            <a:r>
              <a:rPr lang="zh-CN" sz="1500"/>
              <a:t>Calculate the correlation between time series of each pair of ROIs to construct connectivity matrix</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142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Methods</a:t>
            </a:r>
            <a:endParaRPr/>
          </a:p>
        </p:txBody>
      </p:sp>
      <p:sp>
        <p:nvSpPr>
          <p:cNvPr id="157" name="Google Shape;157;p32"/>
          <p:cNvSpPr txBox="1"/>
          <p:nvPr>
            <p:ph idx="1" type="body"/>
          </p:nvPr>
        </p:nvSpPr>
        <p:spPr>
          <a:xfrm>
            <a:off x="311700" y="930125"/>
            <a:ext cx="8520600" cy="3302700"/>
          </a:xfrm>
          <a:prstGeom prst="rect">
            <a:avLst/>
          </a:prstGeom>
        </p:spPr>
        <p:txBody>
          <a:bodyPr anchorCtr="0" anchor="t" bIns="91425" lIns="91425" spcFirstLastPara="1" rIns="91425" wrap="square" tIns="91425">
            <a:normAutofit fontScale="92500"/>
          </a:bodyPr>
          <a:lstStyle/>
          <a:p>
            <a:pPr indent="-340201" lvl="0" marL="457200" rtl="0" algn="l">
              <a:lnSpc>
                <a:spcPct val="150000"/>
              </a:lnSpc>
              <a:spcBef>
                <a:spcPts val="1200"/>
              </a:spcBef>
              <a:spcAft>
                <a:spcPts val="0"/>
              </a:spcAft>
              <a:buSzPct val="100000"/>
              <a:buChar char="●"/>
            </a:pPr>
            <a:r>
              <a:rPr lang="zh-CN" sz="1900"/>
              <a:t>Workflow</a:t>
            </a:r>
            <a:endParaRPr sz="1900"/>
          </a:p>
          <a:p>
            <a:pPr indent="-335756" lvl="1" marL="914400" rtl="0" algn="l">
              <a:lnSpc>
                <a:spcPct val="150000"/>
              </a:lnSpc>
              <a:spcBef>
                <a:spcPts val="1200"/>
              </a:spcBef>
              <a:spcAft>
                <a:spcPts val="0"/>
              </a:spcAft>
              <a:buSzPct val="100000"/>
              <a:buChar char="○"/>
            </a:pPr>
            <a:r>
              <a:rPr lang="zh-CN" sz="1824"/>
              <a:t>Threshold and Binarize</a:t>
            </a:r>
            <a:endParaRPr sz="1824"/>
          </a:p>
          <a:p>
            <a:pPr indent="-322580" lvl="2" marL="1371600" rtl="0" algn="l">
              <a:lnSpc>
                <a:spcPct val="150000"/>
              </a:lnSpc>
              <a:spcBef>
                <a:spcPts val="1200"/>
              </a:spcBef>
              <a:spcAft>
                <a:spcPts val="0"/>
              </a:spcAft>
              <a:buSzPct val="100000"/>
              <a:buChar char="■"/>
            </a:pPr>
            <a:r>
              <a:rPr lang="zh-CN" sz="1600"/>
              <a:t>Apply a threshold to the connectivity matrix to create a binary matrix, which helps visualize and simplify the network structure. We may compare different thresholds to the weighted and fully-connected network</a:t>
            </a:r>
            <a:endParaRPr sz="1600"/>
          </a:p>
          <a:p>
            <a:pPr indent="-334327" lvl="1" marL="914400" rtl="0" algn="l">
              <a:lnSpc>
                <a:spcPct val="150000"/>
              </a:lnSpc>
              <a:spcBef>
                <a:spcPts val="1200"/>
              </a:spcBef>
              <a:spcAft>
                <a:spcPts val="0"/>
              </a:spcAft>
              <a:buSzPct val="100000"/>
              <a:buChar char="○"/>
            </a:pPr>
            <a:r>
              <a:rPr lang="zh-CN" sz="1800"/>
              <a:t>Network Construction &amp; Analysis</a:t>
            </a:r>
            <a:endParaRPr sz="1800"/>
          </a:p>
          <a:p>
            <a:pPr indent="-322580" lvl="2" marL="1371600" rtl="0" algn="l">
              <a:lnSpc>
                <a:spcPct val="150000"/>
              </a:lnSpc>
              <a:spcBef>
                <a:spcPts val="1200"/>
              </a:spcBef>
              <a:spcAft>
                <a:spcPts val="0"/>
              </a:spcAft>
              <a:buSzPct val="100000"/>
              <a:buChar char="■"/>
            </a:pPr>
            <a:r>
              <a:rPr lang="zh-CN" sz="1600"/>
              <a:t>Use the connectivity matrix to construct the network and analyze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762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Methods</a:t>
            </a:r>
            <a:endParaRPr/>
          </a:p>
        </p:txBody>
      </p:sp>
      <p:sp>
        <p:nvSpPr>
          <p:cNvPr id="163" name="Google Shape;163;p33"/>
          <p:cNvSpPr txBox="1"/>
          <p:nvPr>
            <p:ph idx="1" type="body"/>
          </p:nvPr>
        </p:nvSpPr>
        <p:spPr>
          <a:xfrm>
            <a:off x="-371975" y="562400"/>
            <a:ext cx="8771100" cy="4510500"/>
          </a:xfrm>
          <a:prstGeom prst="rect">
            <a:avLst/>
          </a:prstGeom>
          <a:noFill/>
          <a:ln>
            <a:noFill/>
          </a:ln>
        </p:spPr>
        <p:txBody>
          <a:bodyPr anchorCtr="0" anchor="t" bIns="91425" lIns="91425" spcFirstLastPara="1" rIns="91425" wrap="square" tIns="91425">
            <a:noAutofit/>
          </a:bodyPr>
          <a:lstStyle/>
          <a:p>
            <a:pPr indent="-342900" lvl="1" marL="914400" rtl="0" algn="l">
              <a:lnSpc>
                <a:spcPct val="100000"/>
              </a:lnSpc>
              <a:spcBef>
                <a:spcPts val="1200"/>
              </a:spcBef>
              <a:spcAft>
                <a:spcPts val="0"/>
              </a:spcAft>
              <a:buSzPts val="1800"/>
              <a:buChar char="○"/>
            </a:pPr>
            <a:r>
              <a:rPr lang="zh-CN" sz="1800"/>
              <a:t>Data Preprocessing</a:t>
            </a:r>
            <a:endParaRPr sz="1600"/>
          </a:p>
          <a:p>
            <a:pPr indent="-330200" lvl="2" marL="1371600" rtl="0" algn="l">
              <a:lnSpc>
                <a:spcPct val="100000"/>
              </a:lnSpc>
              <a:spcBef>
                <a:spcPts val="1200"/>
              </a:spcBef>
              <a:spcAft>
                <a:spcPts val="0"/>
              </a:spcAft>
              <a:buSzPts val="1600"/>
              <a:buChar char="■"/>
            </a:pPr>
            <a:r>
              <a:rPr lang="zh-CN" sz="1600"/>
              <a:t>Spatial Normalization to MNI Space: To standardize the data, we align each scan to the standard MNI (Montreal Neurological Institute) space with a 3mm voxel size.</a:t>
            </a:r>
            <a:endParaRPr sz="1600"/>
          </a:p>
          <a:p>
            <a:pPr indent="-330200" lvl="2" marL="1371600" rtl="0" algn="l">
              <a:lnSpc>
                <a:spcPct val="100000"/>
              </a:lnSpc>
              <a:spcBef>
                <a:spcPts val="1200"/>
              </a:spcBef>
              <a:spcAft>
                <a:spcPts val="0"/>
              </a:spcAft>
              <a:buSzPts val="1600"/>
              <a:buChar char="■"/>
            </a:pPr>
            <a:r>
              <a:rPr lang="zh-CN" sz="1600"/>
              <a:t>Spatial Smoothing: To reduce noise and improve signal quality, we apply a Gaussian smoothing filter with a 4mm full-width half-maximum (FWHM)</a:t>
            </a:r>
            <a:endParaRPr sz="1600"/>
          </a:p>
        </p:txBody>
      </p:sp>
      <p:pic>
        <p:nvPicPr>
          <p:cNvPr id="164" name="Google Shape;164;p33"/>
          <p:cNvPicPr preferRelativeResize="0"/>
          <p:nvPr/>
        </p:nvPicPr>
        <p:blipFill>
          <a:blip r:embed="rId3">
            <a:alphaModFix/>
          </a:blip>
          <a:stretch>
            <a:fillRect/>
          </a:stretch>
        </p:blipFill>
        <p:spPr>
          <a:xfrm>
            <a:off x="4894000" y="2437000"/>
            <a:ext cx="2430820" cy="2231874"/>
          </a:xfrm>
          <a:prstGeom prst="rect">
            <a:avLst/>
          </a:prstGeom>
          <a:noFill/>
          <a:ln>
            <a:noFill/>
          </a:ln>
        </p:spPr>
      </p:pic>
      <p:pic>
        <p:nvPicPr>
          <p:cNvPr id="165" name="Google Shape;165;p33"/>
          <p:cNvPicPr preferRelativeResize="0"/>
          <p:nvPr/>
        </p:nvPicPr>
        <p:blipFill>
          <a:blip r:embed="rId4">
            <a:alphaModFix/>
          </a:blip>
          <a:stretch>
            <a:fillRect/>
          </a:stretch>
        </p:blipFill>
        <p:spPr>
          <a:xfrm>
            <a:off x="1208775" y="2437012"/>
            <a:ext cx="2516425" cy="2231852"/>
          </a:xfrm>
          <a:prstGeom prst="rect">
            <a:avLst/>
          </a:prstGeom>
          <a:noFill/>
          <a:ln>
            <a:noFill/>
          </a:ln>
        </p:spPr>
      </p:pic>
      <p:sp>
        <p:nvSpPr>
          <p:cNvPr id="166" name="Google Shape;166;p33"/>
          <p:cNvSpPr txBox="1"/>
          <p:nvPr/>
        </p:nvSpPr>
        <p:spPr>
          <a:xfrm>
            <a:off x="2102600" y="4668875"/>
            <a:ext cx="13677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2"/>
                </a:solidFill>
                <a:latin typeface="Open Sans"/>
                <a:ea typeface="Open Sans"/>
                <a:cs typeface="Open Sans"/>
                <a:sym typeface="Open Sans"/>
              </a:rPr>
              <a:t>Before</a:t>
            </a:r>
            <a:endParaRPr>
              <a:solidFill>
                <a:schemeClr val="dk2"/>
              </a:solidFill>
              <a:latin typeface="Open Sans"/>
              <a:ea typeface="Open Sans"/>
              <a:cs typeface="Open Sans"/>
              <a:sym typeface="Open Sans"/>
            </a:endParaRPr>
          </a:p>
        </p:txBody>
      </p:sp>
      <p:sp>
        <p:nvSpPr>
          <p:cNvPr id="167" name="Google Shape;167;p33"/>
          <p:cNvSpPr txBox="1"/>
          <p:nvPr/>
        </p:nvSpPr>
        <p:spPr>
          <a:xfrm>
            <a:off x="5883700" y="4668875"/>
            <a:ext cx="13677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2"/>
                </a:solidFill>
                <a:latin typeface="Open Sans"/>
                <a:ea typeface="Open Sans"/>
                <a:cs typeface="Open Sans"/>
                <a:sym typeface="Open Sans"/>
              </a:rPr>
              <a:t>After</a:t>
            </a:r>
            <a:endParaRPr>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