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73" r:id="rId8"/>
    <p:sldId id="276" r:id="rId9"/>
    <p:sldId id="260" r:id="rId10"/>
    <p:sldId id="277" r:id="rId11"/>
    <p:sldId id="263" r:id="rId12"/>
    <p:sldId id="278" r:id="rId13"/>
    <p:sldId id="264" r:id="rId14"/>
    <p:sldId id="279" r:id="rId15"/>
    <p:sldId id="274" r:id="rId16"/>
    <p:sldId id="280" r:id="rId17"/>
    <p:sldId id="275" r:id="rId18"/>
    <p:sldId id="281" r:id="rId19"/>
    <p:sldId id="265" r:id="rId20"/>
    <p:sldId id="282" r:id="rId21"/>
    <p:sldId id="266" r:id="rId22"/>
    <p:sldId id="283" r:id="rId23"/>
    <p:sldId id="267" r:id="rId24"/>
    <p:sldId id="284" r:id="rId25"/>
    <p:sldId id="268" r:id="rId26"/>
    <p:sldId id="269" r:id="rId27"/>
    <p:sldId id="270" r:id="rId28"/>
    <p:sldId id="271" r:id="rId29"/>
    <p:sldId id="272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9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0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4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1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6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55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8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1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8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1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7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09A8D-B7FB-4FA7-8728-857C53BAE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r="24952" b="-1"/>
          <a:stretch/>
        </p:blipFill>
        <p:spPr bwMode="auto"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Freeform: Shape 72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50" name="Freeform: Shape 74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51" name="Freeform: Shape 7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61F289-33BB-4641-8400-A8AB77837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78" y="1207175"/>
            <a:ext cx="5805151" cy="354413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4200" dirty="0"/>
              <a:t>Modelos de </a:t>
            </a:r>
            <a:r>
              <a:rPr lang="pt-BR" sz="4200" dirty="0" err="1"/>
              <a:t>Machine</a:t>
            </a:r>
            <a:r>
              <a:rPr lang="pt-BR" sz="4200" dirty="0"/>
              <a:t> Learning para risco de crédito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A097D0-9787-4275-AD92-ACC6D579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459" y="4612569"/>
            <a:ext cx="4162357" cy="1576188"/>
          </a:xfrm>
        </p:spPr>
        <p:txBody>
          <a:bodyPr anchor="b">
            <a:normAutofit/>
          </a:bodyPr>
          <a:lstStyle/>
          <a:p>
            <a:r>
              <a:rPr lang="pt-BR" dirty="0"/>
              <a:t>Eric Ribeiro Fernandes</a:t>
            </a:r>
          </a:p>
        </p:txBody>
      </p:sp>
    </p:spTree>
    <p:extLst>
      <p:ext uri="{BB962C8B-B14F-4D97-AF65-F5344CB8AC3E}">
        <p14:creationId xmlns:p14="http://schemas.microsoft.com/office/powerpoint/2010/main" val="198220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3CD9866-CB14-4BC5-8C75-5867699EC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7E4A749-53AD-4BEA-83B3-4B249058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88435" y="-3688281"/>
            <a:ext cx="4815131" cy="12191694"/>
          </a:xfrm>
          <a:custGeom>
            <a:avLst/>
            <a:gdLst>
              <a:gd name="connsiteX0" fmla="*/ 0 w 4815131"/>
              <a:gd name="connsiteY0" fmla="*/ 12191694 h 12191694"/>
              <a:gd name="connsiteX1" fmla="*/ 0 w 4815131"/>
              <a:gd name="connsiteY1" fmla="*/ 0 h 12191694"/>
              <a:gd name="connsiteX2" fmla="*/ 4133875 w 4815131"/>
              <a:gd name="connsiteY2" fmla="*/ 0 h 12191694"/>
              <a:gd name="connsiteX3" fmla="*/ 4233733 w 4815131"/>
              <a:gd name="connsiteY3" fmla="*/ 405214 h 12191694"/>
              <a:gd name="connsiteX4" fmla="*/ 4815131 w 4815131"/>
              <a:gd name="connsiteY4" fmla="*/ 6524671 h 12191694"/>
              <a:gd name="connsiteX5" fmla="*/ 3672285 w 4815131"/>
              <a:gd name="connsiteY5" fmla="*/ 12017160 h 12191694"/>
              <a:gd name="connsiteX6" fmla="*/ 3599462 w 4815131"/>
              <a:gd name="connsiteY6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5131" h="12191694">
                <a:moveTo>
                  <a:pt x="0" y="12191694"/>
                </a:moveTo>
                <a:lnTo>
                  <a:pt x="0" y="0"/>
                </a:lnTo>
                <a:lnTo>
                  <a:pt x="4133875" y="0"/>
                </a:lnTo>
                <a:lnTo>
                  <a:pt x="4233733" y="405214"/>
                </a:lnTo>
                <a:cubicBezTo>
                  <a:pt x="4611549" y="2048162"/>
                  <a:pt x="4815131" y="4186552"/>
                  <a:pt x="4815131" y="6524671"/>
                </a:cubicBezTo>
                <a:cubicBezTo>
                  <a:pt x="4815131" y="9148090"/>
                  <a:pt x="4281321" y="10555570"/>
                  <a:pt x="3672285" y="12017160"/>
                </a:cubicBezTo>
                <a:lnTo>
                  <a:pt x="3599462" y="12191694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91218" y="-1739015"/>
            <a:ext cx="1209563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4576" y="-2058232"/>
            <a:ext cx="1102849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21" name="Espaço Reservado para Conteúdo 3">
            <a:extLst>
              <a:ext uri="{FF2B5EF4-FFF2-40B4-BE49-F238E27FC236}">
                <a16:creationId xmlns:a16="http://schemas.microsoft.com/office/drawing/2014/main" id="{5114EB79-B1EC-4FE5-834B-458E500E9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021766"/>
              </p:ext>
            </p:extLst>
          </p:nvPr>
        </p:nvGraphicFramePr>
        <p:xfrm>
          <a:off x="1711321" y="476406"/>
          <a:ext cx="8769355" cy="1729725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663953">
                  <a:extLst>
                    <a:ext uri="{9D8B030D-6E8A-4147-A177-3AD203B41FA5}">
                      <a16:colId xmlns:a16="http://schemas.microsoft.com/office/drawing/2014/main" val="2095115980"/>
                    </a:ext>
                  </a:extLst>
                </a:gridCol>
                <a:gridCol w="450874">
                  <a:extLst>
                    <a:ext uri="{9D8B030D-6E8A-4147-A177-3AD203B41FA5}">
                      <a16:colId xmlns:a16="http://schemas.microsoft.com/office/drawing/2014/main" val="312395276"/>
                    </a:ext>
                  </a:extLst>
                </a:gridCol>
                <a:gridCol w="773148">
                  <a:extLst>
                    <a:ext uri="{9D8B030D-6E8A-4147-A177-3AD203B41FA5}">
                      <a16:colId xmlns:a16="http://schemas.microsoft.com/office/drawing/2014/main" val="985381735"/>
                    </a:ext>
                  </a:extLst>
                </a:gridCol>
                <a:gridCol w="1663495">
                  <a:extLst>
                    <a:ext uri="{9D8B030D-6E8A-4147-A177-3AD203B41FA5}">
                      <a16:colId xmlns:a16="http://schemas.microsoft.com/office/drawing/2014/main" val="3847955046"/>
                    </a:ext>
                  </a:extLst>
                </a:gridCol>
                <a:gridCol w="836873">
                  <a:extLst>
                    <a:ext uri="{9D8B030D-6E8A-4147-A177-3AD203B41FA5}">
                      <a16:colId xmlns:a16="http://schemas.microsoft.com/office/drawing/2014/main" val="1221417623"/>
                    </a:ext>
                  </a:extLst>
                </a:gridCol>
                <a:gridCol w="895138">
                  <a:extLst>
                    <a:ext uri="{9D8B030D-6E8A-4147-A177-3AD203B41FA5}">
                      <a16:colId xmlns:a16="http://schemas.microsoft.com/office/drawing/2014/main" val="1109649561"/>
                    </a:ext>
                  </a:extLst>
                </a:gridCol>
                <a:gridCol w="691214">
                  <a:extLst>
                    <a:ext uri="{9D8B030D-6E8A-4147-A177-3AD203B41FA5}">
                      <a16:colId xmlns:a16="http://schemas.microsoft.com/office/drawing/2014/main" val="845219446"/>
                    </a:ext>
                  </a:extLst>
                </a:gridCol>
                <a:gridCol w="957044">
                  <a:extLst>
                    <a:ext uri="{9D8B030D-6E8A-4147-A177-3AD203B41FA5}">
                      <a16:colId xmlns:a16="http://schemas.microsoft.com/office/drawing/2014/main" val="3371450220"/>
                    </a:ext>
                  </a:extLst>
                </a:gridCol>
                <a:gridCol w="1281138">
                  <a:extLst>
                    <a:ext uri="{9D8B030D-6E8A-4147-A177-3AD203B41FA5}">
                      <a16:colId xmlns:a16="http://schemas.microsoft.com/office/drawing/2014/main" val="776686126"/>
                    </a:ext>
                  </a:extLst>
                </a:gridCol>
                <a:gridCol w="556478">
                  <a:extLst>
                    <a:ext uri="{9D8B030D-6E8A-4147-A177-3AD203B41FA5}">
                      <a16:colId xmlns:a16="http://schemas.microsoft.com/office/drawing/2014/main" val="1990213049"/>
                    </a:ext>
                  </a:extLst>
                </a:gridCol>
              </a:tblGrid>
              <a:tr h="297772">
                <a:tc gridSpan="10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Finalidade do empréstimo</a:t>
                      </a:r>
                      <a:endParaRPr lang="pt-B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17393" marT="39131" marB="39131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36368"/>
                  </a:ext>
                </a:extLst>
              </a:tr>
              <a:tr h="48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262" marR="117393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Car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radio/Tv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Furniture</a:t>
                      </a:r>
                      <a:endParaRPr lang="pt-B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pt-BR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equipament</a:t>
                      </a:r>
                      <a:endParaRPr lang="pt-B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business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education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repairs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domestic appliances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vacation/others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extLst>
                  <a:ext uri="{0D108BD9-81ED-4DB2-BD59-A6C34878D82A}">
                    <a16:rowId xmlns:a16="http://schemas.microsoft.com/office/drawing/2014/main" val="3138999486"/>
                  </a:ext>
                </a:extLst>
              </a:tr>
              <a:tr h="297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good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17393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231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218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123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63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700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extLst>
                  <a:ext uri="{0D108BD9-81ED-4DB2-BD59-A6C34878D82A}">
                    <a16:rowId xmlns:a16="http://schemas.microsoft.com/office/drawing/2014/main" val="4242287198"/>
                  </a:ext>
                </a:extLst>
              </a:tr>
              <a:tr h="297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bad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17393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106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62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58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34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300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extLst>
                  <a:ext uri="{0D108BD9-81ED-4DB2-BD59-A6C34878D82A}">
                    <a16:rowId xmlns:a16="http://schemas.microsoft.com/office/drawing/2014/main" val="142411175"/>
                  </a:ext>
                </a:extLst>
              </a:tr>
              <a:tr h="297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17393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337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280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181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  <a:endParaRPr lang="pt-BR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1000</a:t>
                      </a:r>
                      <a:endParaRPr lang="pt-B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262" marR="19022" marT="39131" marB="39131" anchor="b"/>
                </a:tc>
                <a:extLst>
                  <a:ext uri="{0D108BD9-81ED-4DB2-BD59-A6C34878D82A}">
                    <a16:rowId xmlns:a16="http://schemas.microsoft.com/office/drawing/2014/main" val="1336504276"/>
                  </a:ext>
                </a:extLst>
              </a:tr>
            </a:tbl>
          </a:graphicData>
        </a:graphic>
      </p:graphicFrame>
      <p:pic>
        <p:nvPicPr>
          <p:cNvPr id="17" name="Imagem 16">
            <a:extLst>
              <a:ext uri="{FF2B5EF4-FFF2-40B4-BE49-F238E27FC236}">
                <a16:creationId xmlns:a16="http://schemas.microsoft.com/office/drawing/2014/main" id="{7BC864CA-91BB-4417-A4D0-3788AFA43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5363" y="2407566"/>
            <a:ext cx="8101269" cy="40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0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D9F1546-4864-4DAB-8F96-D48EC744B5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5760" y="731520"/>
            <a:ext cx="8422640" cy="46499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218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22304" y="967066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3AE20EA-C46C-4F82-843A-B849C16BC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332893"/>
              </p:ext>
            </p:extLst>
          </p:nvPr>
        </p:nvGraphicFramePr>
        <p:xfrm>
          <a:off x="1067672" y="2312681"/>
          <a:ext cx="5076828" cy="2278985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102077">
                  <a:extLst>
                    <a:ext uri="{9D8B030D-6E8A-4147-A177-3AD203B41FA5}">
                      <a16:colId xmlns:a16="http://schemas.microsoft.com/office/drawing/2014/main" val="59099891"/>
                    </a:ext>
                  </a:extLst>
                </a:gridCol>
                <a:gridCol w="983198">
                  <a:extLst>
                    <a:ext uri="{9D8B030D-6E8A-4147-A177-3AD203B41FA5}">
                      <a16:colId xmlns:a16="http://schemas.microsoft.com/office/drawing/2014/main" val="3710148526"/>
                    </a:ext>
                  </a:extLst>
                </a:gridCol>
                <a:gridCol w="944739">
                  <a:extLst>
                    <a:ext uri="{9D8B030D-6E8A-4147-A177-3AD203B41FA5}">
                      <a16:colId xmlns:a16="http://schemas.microsoft.com/office/drawing/2014/main" val="3781768454"/>
                    </a:ext>
                  </a:extLst>
                </a:gridCol>
                <a:gridCol w="944737">
                  <a:extLst>
                    <a:ext uri="{9D8B030D-6E8A-4147-A177-3AD203B41FA5}">
                      <a16:colId xmlns:a16="http://schemas.microsoft.com/office/drawing/2014/main" val="3290737166"/>
                    </a:ext>
                  </a:extLst>
                </a:gridCol>
                <a:gridCol w="1102077">
                  <a:extLst>
                    <a:ext uri="{9D8B030D-6E8A-4147-A177-3AD203B41FA5}">
                      <a16:colId xmlns:a16="http://schemas.microsoft.com/office/drawing/2014/main" val="649747761"/>
                    </a:ext>
                  </a:extLst>
                </a:gridCol>
              </a:tblGrid>
              <a:tr h="45579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Tipo de moradia</a:t>
                      </a:r>
                      <a:endParaRPr lang="pt-BR" sz="2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67088"/>
                  </a:ext>
                </a:extLst>
              </a:tr>
              <a:tr h="455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2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own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rent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free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Total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extLst>
                  <a:ext uri="{0D108BD9-81ED-4DB2-BD59-A6C34878D82A}">
                    <a16:rowId xmlns:a16="http://schemas.microsoft.com/office/drawing/2014/main" val="2897490861"/>
                  </a:ext>
                </a:extLst>
              </a:tr>
              <a:tr h="455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good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527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109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64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700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extLst>
                  <a:ext uri="{0D108BD9-81ED-4DB2-BD59-A6C34878D82A}">
                    <a16:rowId xmlns:a16="http://schemas.microsoft.com/office/drawing/2014/main" val="24405974"/>
                  </a:ext>
                </a:extLst>
              </a:tr>
              <a:tr h="455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bad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186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70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44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300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extLst>
                  <a:ext uri="{0D108BD9-81ED-4DB2-BD59-A6C34878D82A}">
                    <a16:rowId xmlns:a16="http://schemas.microsoft.com/office/drawing/2014/main" val="3937021794"/>
                  </a:ext>
                </a:extLst>
              </a:tr>
              <a:tr h="455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Total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713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179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</a:rPr>
                        <a:t>108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</a:rPr>
                        <a:t>1000</a:t>
                      </a:r>
                      <a:endParaRPr lang="pt-BR" sz="2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900" marR="97900" marT="0" marB="0" anchor="b"/>
                </a:tc>
                <a:extLst>
                  <a:ext uri="{0D108BD9-81ED-4DB2-BD59-A6C34878D82A}">
                    <a16:rowId xmlns:a16="http://schemas.microsoft.com/office/drawing/2014/main" val="1366905571"/>
                  </a:ext>
                </a:extLst>
              </a:tr>
            </a:tbl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9F32E409-0495-42DA-940C-15465D489D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31873" y="1838631"/>
            <a:ext cx="3309985" cy="25465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4C08AD-FB27-411C-9F6A-FDEDC08AD6B6}"/>
              </a:ext>
            </a:extLst>
          </p:cNvPr>
          <p:cNvSpPr txBox="1"/>
          <p:nvPr/>
        </p:nvSpPr>
        <p:spPr>
          <a:xfrm>
            <a:off x="1069093" y="685221"/>
            <a:ext cx="518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Chi-Quadrado</a:t>
            </a:r>
          </a:p>
        </p:txBody>
      </p:sp>
    </p:spTree>
    <p:extLst>
      <p:ext uri="{BB962C8B-B14F-4D97-AF65-F5344CB8AC3E}">
        <p14:creationId xmlns:p14="http://schemas.microsoft.com/office/powerpoint/2010/main" val="337117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36F0F93-EEBF-4032-A271-131EB6CB72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0938" y="1374193"/>
            <a:ext cx="7560860" cy="4007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673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B0116F9-62DD-4865-BADD-C5A9BA082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113143"/>
              </p:ext>
            </p:extLst>
          </p:nvPr>
        </p:nvGraphicFramePr>
        <p:xfrm>
          <a:off x="6893487" y="2213124"/>
          <a:ext cx="4304986" cy="243175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722623">
                  <a:extLst>
                    <a:ext uri="{9D8B030D-6E8A-4147-A177-3AD203B41FA5}">
                      <a16:colId xmlns:a16="http://schemas.microsoft.com/office/drawing/2014/main" val="3007602403"/>
                    </a:ext>
                  </a:extLst>
                </a:gridCol>
                <a:gridCol w="718577">
                  <a:extLst>
                    <a:ext uri="{9D8B030D-6E8A-4147-A177-3AD203B41FA5}">
                      <a16:colId xmlns:a16="http://schemas.microsoft.com/office/drawing/2014/main" val="3305894596"/>
                    </a:ext>
                  </a:extLst>
                </a:gridCol>
                <a:gridCol w="1353804">
                  <a:extLst>
                    <a:ext uri="{9D8B030D-6E8A-4147-A177-3AD203B41FA5}">
                      <a16:colId xmlns:a16="http://schemas.microsoft.com/office/drawing/2014/main" val="2868569689"/>
                    </a:ext>
                  </a:extLst>
                </a:gridCol>
                <a:gridCol w="676094">
                  <a:extLst>
                    <a:ext uri="{9D8B030D-6E8A-4147-A177-3AD203B41FA5}">
                      <a16:colId xmlns:a16="http://schemas.microsoft.com/office/drawing/2014/main" val="4156627568"/>
                    </a:ext>
                  </a:extLst>
                </a:gridCol>
                <a:gridCol w="833888">
                  <a:extLst>
                    <a:ext uri="{9D8B030D-6E8A-4147-A177-3AD203B41FA5}">
                      <a16:colId xmlns:a16="http://schemas.microsoft.com/office/drawing/2014/main" val="1882584143"/>
                    </a:ext>
                  </a:extLst>
                </a:gridCol>
              </a:tblGrid>
              <a:tr h="516518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b="1" cap="all" spc="60">
                          <a:solidFill>
                            <a:schemeClr val="tx1"/>
                          </a:solidFill>
                          <a:effectLst/>
                        </a:rPr>
                        <a:t>Valor em conta</a:t>
                      </a:r>
                      <a:endParaRPr lang="pt-BR" sz="15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116526" marB="116526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902161"/>
                  </a:ext>
                </a:extLst>
              </a:tr>
              <a:tr h="478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5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little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moderate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rich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extLst>
                  <a:ext uri="{0D108BD9-81ED-4DB2-BD59-A6C34878D82A}">
                    <a16:rowId xmlns:a16="http://schemas.microsoft.com/office/drawing/2014/main" val="818059251"/>
                  </a:ext>
                </a:extLst>
              </a:tr>
              <a:tr h="478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b="1" cap="none" spc="0">
                          <a:solidFill>
                            <a:schemeClr val="tx1"/>
                          </a:solidFill>
                          <a:effectLst/>
                        </a:rPr>
                        <a:t>good</a:t>
                      </a:r>
                      <a:endParaRPr lang="pt-BR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139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164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352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extLst>
                  <a:ext uri="{0D108BD9-81ED-4DB2-BD59-A6C34878D82A}">
                    <a16:rowId xmlns:a16="http://schemas.microsoft.com/office/drawing/2014/main" val="3849618963"/>
                  </a:ext>
                </a:extLst>
              </a:tr>
              <a:tr h="478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b="1" cap="none" spc="0">
                          <a:solidFill>
                            <a:schemeClr val="tx1"/>
                          </a:solidFill>
                          <a:effectLst/>
                        </a:rPr>
                        <a:t>bad</a:t>
                      </a:r>
                      <a:endParaRPr lang="pt-BR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135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105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254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extLst>
                  <a:ext uri="{0D108BD9-81ED-4DB2-BD59-A6C34878D82A}">
                    <a16:rowId xmlns:a16="http://schemas.microsoft.com/office/drawing/2014/main" val="1561651217"/>
                  </a:ext>
                </a:extLst>
              </a:tr>
              <a:tr h="478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500" b="1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274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269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 dirty="0">
                          <a:solidFill>
                            <a:schemeClr val="tx1"/>
                          </a:solidFill>
                          <a:effectLst/>
                        </a:rPr>
                        <a:t>606</a:t>
                      </a:r>
                      <a:endParaRPr lang="pt-BR" sz="2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645" marR="56645" marT="0" marB="116526" anchor="b"/>
                </a:tc>
                <a:extLst>
                  <a:ext uri="{0D108BD9-81ED-4DB2-BD59-A6C34878D82A}">
                    <a16:rowId xmlns:a16="http://schemas.microsoft.com/office/drawing/2014/main" val="3603017354"/>
                  </a:ext>
                </a:extLst>
              </a:tr>
            </a:tbl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7AE59DC6-423D-4291-8718-A1FAD93594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6525" y="2075045"/>
            <a:ext cx="3868462" cy="272330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AD4D846-BAEC-43B7-90ED-A0366B8DB617}"/>
              </a:ext>
            </a:extLst>
          </p:cNvPr>
          <p:cNvSpPr txBox="1"/>
          <p:nvPr/>
        </p:nvSpPr>
        <p:spPr>
          <a:xfrm>
            <a:off x="6893487" y="991156"/>
            <a:ext cx="518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Chi-Quadrado</a:t>
            </a:r>
          </a:p>
        </p:txBody>
      </p:sp>
    </p:spTree>
    <p:extLst>
      <p:ext uri="{BB962C8B-B14F-4D97-AF65-F5344CB8AC3E}">
        <p14:creationId xmlns:p14="http://schemas.microsoft.com/office/powerpoint/2010/main" val="264281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6114957-0D8A-44B3-9F13-4DC364850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207" y="1096632"/>
            <a:ext cx="8598591" cy="46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5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1E9B74C-9FF9-4BD6-B95B-DE034104B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578017"/>
              </p:ext>
            </p:extLst>
          </p:nvPr>
        </p:nvGraphicFramePr>
        <p:xfrm>
          <a:off x="979684" y="1772194"/>
          <a:ext cx="4943235" cy="331458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996456">
                  <a:extLst>
                    <a:ext uri="{9D8B030D-6E8A-4147-A177-3AD203B41FA5}">
                      <a16:colId xmlns:a16="http://schemas.microsoft.com/office/drawing/2014/main" val="2568100835"/>
                    </a:ext>
                  </a:extLst>
                </a:gridCol>
                <a:gridCol w="645895">
                  <a:extLst>
                    <a:ext uri="{9D8B030D-6E8A-4147-A177-3AD203B41FA5}">
                      <a16:colId xmlns:a16="http://schemas.microsoft.com/office/drawing/2014/main" val="3757014903"/>
                    </a:ext>
                  </a:extLst>
                </a:gridCol>
                <a:gridCol w="788817">
                  <a:extLst>
                    <a:ext uri="{9D8B030D-6E8A-4147-A177-3AD203B41FA5}">
                      <a16:colId xmlns:a16="http://schemas.microsoft.com/office/drawing/2014/main" val="462367847"/>
                    </a:ext>
                  </a:extLst>
                </a:gridCol>
                <a:gridCol w="788817">
                  <a:extLst>
                    <a:ext uri="{9D8B030D-6E8A-4147-A177-3AD203B41FA5}">
                      <a16:colId xmlns:a16="http://schemas.microsoft.com/office/drawing/2014/main" val="2390408818"/>
                    </a:ext>
                  </a:extLst>
                </a:gridCol>
                <a:gridCol w="788817">
                  <a:extLst>
                    <a:ext uri="{9D8B030D-6E8A-4147-A177-3AD203B41FA5}">
                      <a16:colId xmlns:a16="http://schemas.microsoft.com/office/drawing/2014/main" val="3165834254"/>
                    </a:ext>
                  </a:extLst>
                </a:gridCol>
                <a:gridCol w="934433">
                  <a:extLst>
                    <a:ext uri="{9D8B030D-6E8A-4147-A177-3AD203B41FA5}">
                      <a16:colId xmlns:a16="http://schemas.microsoft.com/office/drawing/2014/main" val="2783021400"/>
                    </a:ext>
                  </a:extLst>
                </a:gridCol>
              </a:tblGrid>
              <a:tr h="746966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700" b="1" cap="none" spc="0">
                          <a:solidFill>
                            <a:schemeClr val="tx1"/>
                          </a:solidFill>
                          <a:effectLst/>
                        </a:rPr>
                        <a:t>Tipo de emprego</a:t>
                      </a:r>
                      <a:endParaRPr lang="pt-BR" sz="2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97043"/>
                  </a:ext>
                </a:extLst>
              </a:tr>
              <a:tr h="641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20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extLst>
                  <a:ext uri="{0D108BD9-81ED-4DB2-BD59-A6C34878D82A}">
                    <a16:rowId xmlns:a16="http://schemas.microsoft.com/office/drawing/2014/main" val="797932770"/>
                  </a:ext>
                </a:extLst>
              </a:tr>
              <a:tr h="641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cap="none" spc="0">
                          <a:solidFill>
                            <a:schemeClr val="tx1"/>
                          </a:solidFill>
                          <a:effectLst/>
                        </a:rPr>
                        <a:t>good</a:t>
                      </a:r>
                      <a:endParaRPr lang="pt-BR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144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444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97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extLst>
                  <a:ext uri="{0D108BD9-81ED-4DB2-BD59-A6C34878D82A}">
                    <a16:rowId xmlns:a16="http://schemas.microsoft.com/office/drawing/2014/main" val="99042719"/>
                  </a:ext>
                </a:extLst>
              </a:tr>
              <a:tr h="641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cap="none" spc="0">
                          <a:solidFill>
                            <a:schemeClr val="tx1"/>
                          </a:solidFill>
                          <a:effectLst/>
                        </a:rPr>
                        <a:t>bad</a:t>
                      </a:r>
                      <a:endParaRPr lang="pt-BR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186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extLst>
                  <a:ext uri="{0D108BD9-81ED-4DB2-BD59-A6C34878D82A}">
                    <a16:rowId xmlns:a16="http://schemas.microsoft.com/office/drawing/2014/main" val="1347423733"/>
                  </a:ext>
                </a:extLst>
              </a:tr>
              <a:tr h="641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630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  <a:effectLst/>
                        </a:rPr>
                        <a:t>148</a:t>
                      </a:r>
                      <a:endParaRPr lang="pt-BR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cap="none" spc="0" dirty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pt-BR" sz="2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728" marR="75505" marT="31065" marB="232988" anchor="b"/>
                </a:tc>
                <a:extLst>
                  <a:ext uri="{0D108BD9-81ED-4DB2-BD59-A6C34878D82A}">
                    <a16:rowId xmlns:a16="http://schemas.microsoft.com/office/drawing/2014/main" val="1145336189"/>
                  </a:ext>
                </a:extLst>
              </a:tr>
            </a:tbl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9807BB91-6CBF-4D27-B97E-C3ED4A4384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02244" y="1976865"/>
            <a:ext cx="3970140" cy="27735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5104BF-5369-40C9-B82A-F65D0BD2A30E}"/>
              </a:ext>
            </a:extLst>
          </p:cNvPr>
          <p:cNvSpPr txBox="1"/>
          <p:nvPr/>
        </p:nvSpPr>
        <p:spPr>
          <a:xfrm>
            <a:off x="903673" y="703112"/>
            <a:ext cx="518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Chi-Quadrado</a:t>
            </a:r>
          </a:p>
        </p:txBody>
      </p:sp>
    </p:spTree>
    <p:extLst>
      <p:ext uri="{BB962C8B-B14F-4D97-AF65-F5344CB8AC3E}">
        <p14:creationId xmlns:p14="http://schemas.microsoft.com/office/powerpoint/2010/main" val="169066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E08187-8ADF-421C-8364-074283FE0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362" y="860659"/>
            <a:ext cx="8295276" cy="44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4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64F0406-CB06-4FEF-9CC5-94CC7C3C1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372202"/>
              </p:ext>
            </p:extLst>
          </p:nvPr>
        </p:nvGraphicFramePr>
        <p:xfrm>
          <a:off x="6095999" y="2472559"/>
          <a:ext cx="5076828" cy="195923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808713">
                  <a:extLst>
                    <a:ext uri="{9D8B030D-6E8A-4147-A177-3AD203B41FA5}">
                      <a16:colId xmlns:a16="http://schemas.microsoft.com/office/drawing/2014/main" val="3031477906"/>
                    </a:ext>
                  </a:extLst>
                </a:gridCol>
                <a:gridCol w="702259">
                  <a:extLst>
                    <a:ext uri="{9D8B030D-6E8A-4147-A177-3AD203B41FA5}">
                      <a16:colId xmlns:a16="http://schemas.microsoft.com/office/drawing/2014/main" val="1787288567"/>
                    </a:ext>
                  </a:extLst>
                </a:gridCol>
                <a:gridCol w="1287756">
                  <a:extLst>
                    <a:ext uri="{9D8B030D-6E8A-4147-A177-3AD203B41FA5}">
                      <a16:colId xmlns:a16="http://schemas.microsoft.com/office/drawing/2014/main" val="4023414956"/>
                    </a:ext>
                  </a:extLst>
                </a:gridCol>
                <a:gridCol w="807049">
                  <a:extLst>
                    <a:ext uri="{9D8B030D-6E8A-4147-A177-3AD203B41FA5}">
                      <a16:colId xmlns:a16="http://schemas.microsoft.com/office/drawing/2014/main" val="2765220019"/>
                    </a:ext>
                  </a:extLst>
                </a:gridCol>
                <a:gridCol w="662338">
                  <a:extLst>
                    <a:ext uri="{9D8B030D-6E8A-4147-A177-3AD203B41FA5}">
                      <a16:colId xmlns:a16="http://schemas.microsoft.com/office/drawing/2014/main" val="812035697"/>
                    </a:ext>
                  </a:extLst>
                </a:gridCol>
                <a:gridCol w="808713">
                  <a:extLst>
                    <a:ext uri="{9D8B030D-6E8A-4147-A177-3AD203B41FA5}">
                      <a16:colId xmlns:a16="http://schemas.microsoft.com/office/drawing/2014/main" val="3191217248"/>
                    </a:ext>
                  </a:extLst>
                </a:gridCol>
              </a:tblGrid>
              <a:tr h="330342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Dinheiro guardado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66511"/>
                  </a:ext>
                </a:extLst>
              </a:tr>
              <a:tr h="637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little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moderate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quite rich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rich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Total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extLst>
                  <a:ext uri="{0D108BD9-81ED-4DB2-BD59-A6C34878D82A}">
                    <a16:rowId xmlns:a16="http://schemas.microsoft.com/office/drawing/2014/main" val="337722041"/>
                  </a:ext>
                </a:extLst>
              </a:tr>
              <a:tr h="330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good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386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69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52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42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549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extLst>
                  <a:ext uri="{0D108BD9-81ED-4DB2-BD59-A6C34878D82A}">
                    <a16:rowId xmlns:a16="http://schemas.microsoft.com/office/drawing/2014/main" val="192560900"/>
                  </a:ext>
                </a:extLst>
              </a:tr>
              <a:tr h="330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bad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217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34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11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6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268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extLst>
                  <a:ext uri="{0D108BD9-81ED-4DB2-BD59-A6C34878D82A}">
                    <a16:rowId xmlns:a16="http://schemas.microsoft.com/office/drawing/2014/main" val="573960254"/>
                  </a:ext>
                </a:extLst>
              </a:tr>
              <a:tr h="330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Total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603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103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63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48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817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847" marR="74847" marT="0" marB="0" anchor="ctr"/>
                </a:tc>
                <a:extLst>
                  <a:ext uri="{0D108BD9-81ED-4DB2-BD59-A6C34878D82A}">
                    <a16:rowId xmlns:a16="http://schemas.microsoft.com/office/drawing/2014/main" val="777468438"/>
                  </a:ext>
                </a:extLst>
              </a:tr>
            </a:tbl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C9AB453E-5CB8-463D-AC9C-C3C0164D88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3342" y="1976284"/>
            <a:ext cx="4095406" cy="262331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C2CC58-445E-4FEE-9EEE-056BD2A33F00}"/>
              </a:ext>
            </a:extLst>
          </p:cNvPr>
          <p:cNvSpPr txBox="1"/>
          <p:nvPr/>
        </p:nvSpPr>
        <p:spPr>
          <a:xfrm>
            <a:off x="6041664" y="1190837"/>
            <a:ext cx="518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Chi-Quadrado</a:t>
            </a:r>
          </a:p>
        </p:txBody>
      </p:sp>
    </p:spTree>
    <p:extLst>
      <p:ext uri="{BB962C8B-B14F-4D97-AF65-F5344CB8AC3E}">
        <p14:creationId xmlns:p14="http://schemas.microsoft.com/office/powerpoint/2010/main" val="3324643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51F0DA5-CA69-45C2-ACDF-3D4B4D1B23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3497" y="884903"/>
            <a:ext cx="8691716" cy="4496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981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DA1A54-9FBE-4DAE-B253-1715AA029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325" y="584218"/>
            <a:ext cx="5693134" cy="5480198"/>
            <a:chOff x="787179" y="834887"/>
            <a:chExt cx="5308821" cy="511025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A36CE68-CB3C-4699-9422-3073853CB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546" y="1057523"/>
              <a:ext cx="5009716" cy="474692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56DA69-4637-40FE-A14B-5213BBB58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179" y="834887"/>
              <a:ext cx="5308821" cy="511025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4D709A-6610-48B7-9F98-AFA02ECB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427" y="1200647"/>
              <a:ext cx="4675366" cy="447170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F590CA1-884E-47DE-9133-DB2E2412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32" y="947070"/>
            <a:ext cx="4269851" cy="1132217"/>
          </a:xfrm>
        </p:spPr>
        <p:txBody>
          <a:bodyPr anchor="b">
            <a:normAutofit/>
          </a:bodyPr>
          <a:lstStyle/>
          <a:p>
            <a:pPr algn="ctr"/>
            <a:r>
              <a:rPr lang="pt-BR" sz="2800" dirty="0"/>
              <a:t>Contextualização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2B6F10-D9C7-435A-A148-D25E1B9A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31" y="2140491"/>
            <a:ext cx="4269851" cy="290618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Pandemia do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Crise econômica.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Queda na taxa básica de juros (SELIC).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Maior demanda de crédito.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Políticas governamentais em prol da tomada de crédito.</a:t>
            </a:r>
          </a:p>
          <a:p>
            <a:pPr algn="ctr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F779D0-1A69-4D23-BE2B-D36B16B24E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8154" y="584217"/>
            <a:ext cx="5040000" cy="2880000"/>
          </a:xfrm>
          <a:prstGeom prst="rect">
            <a:avLst/>
          </a:prstGeom>
          <a:noFill/>
        </p:spPr>
      </p:pic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F70F23A-A7B4-4C3B-976E-327CE30B157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08154" y="3593582"/>
            <a:ext cx="5040000" cy="28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508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F7CDC71-7911-4887-9E0C-B56C23C4AD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007" y="1572409"/>
            <a:ext cx="4549875" cy="351165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DEDF9D8-D698-4212-BE4E-BAA02CFA2769}"/>
              </a:ext>
            </a:extLst>
          </p:cNvPr>
          <p:cNvSpPr txBox="1"/>
          <p:nvPr/>
        </p:nvSpPr>
        <p:spPr>
          <a:xfrm>
            <a:off x="262474" y="1582340"/>
            <a:ext cx="61773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 teste de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Kolmogorov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-Smirnov</a:t>
            </a: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retornou um p-valor menor que 0.05, indicando que 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distribuições são diferentes</a:t>
            </a:r>
            <a:r>
              <a:rPr lang="pt-BR" sz="180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 que as pessoas com 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idade inferior </a:t>
            </a: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possuem 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menor chance de ter a solicitação de crédito aprovada</a:t>
            </a: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em relação às pessoas mais velhas.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 Teste de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Shapiro</a:t>
            </a: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informa que 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nenhuma das duas </a:t>
            </a: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distribuições são classificadas como </a:t>
            </a:r>
            <a:r>
              <a:rPr lang="pt-BR" sz="1800" b="1" i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normais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correlação de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Spearman</a:t>
            </a: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indica que a correlação com a variável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target</a:t>
            </a: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é de aproximadamente 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0.11</a:t>
            </a: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considerada </a:t>
            </a:r>
            <a:r>
              <a:rPr lang="pt-BR" sz="1800" b="1" i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muito fraca</a:t>
            </a:r>
            <a:r>
              <a:rPr lang="pt-B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360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A98C5AF-0337-4E64-8F63-EE14434822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3665" y="727588"/>
            <a:ext cx="8740877" cy="4634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334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11036B8C-ECCE-4EBF-B2E4-DE16D6F08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" y="1191917"/>
            <a:ext cx="6338625" cy="412511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 teste de </a:t>
            </a:r>
            <a:r>
              <a:rPr lang="pt-BR" i="1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Kolmogorov</a:t>
            </a:r>
            <a:r>
              <a:rPr lang="pt-BR" i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-Smirnov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retornou um p-valor menor que 0.05, indicando que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distribuições são diferentes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 que as pessoas que solicitam um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montante maior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crédito possuem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maior chance de ser negado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 Teste de </a:t>
            </a:r>
            <a:r>
              <a:rPr lang="pt-BR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Shapiro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informa que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nenhuma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das duas 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distribuições são classificadas como </a:t>
            </a:r>
            <a:r>
              <a:rPr lang="pt-BR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normais</a:t>
            </a:r>
            <a:r>
              <a:rPr lang="pt-BR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8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correlação de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Spearman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indica que a correlação com a variável </a:t>
            </a:r>
            <a:r>
              <a:rPr lang="pt-BR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target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é de aproximadamente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-0.08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considerada</a:t>
            </a:r>
            <a:r>
              <a:rPr lang="pt-BR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muito fraca 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ou </a:t>
            </a:r>
            <a:r>
              <a:rPr lang="pt-BR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inexistente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AF415BF-6D78-4698-ADDE-20C25B87CF7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68" y="1268362"/>
            <a:ext cx="4414684" cy="39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2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 descr="Gráfico, Histograma&#10;&#10;Descrição gerada automaticamente">
            <a:extLst>
              <a:ext uri="{FF2B5EF4-FFF2-40B4-BE49-F238E27FC236}">
                <a16:creationId xmlns:a16="http://schemas.microsoft.com/office/drawing/2014/main" id="{298185F7-44CB-4D8F-B463-6CFCC34E9B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2826" y="737420"/>
            <a:ext cx="8524568" cy="4859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460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39DB1-1C83-4B74-9C8F-3C09B0BA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2820"/>
            <a:ext cx="6505468" cy="40744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 teste de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Kolmogorov</a:t>
            </a:r>
            <a:r>
              <a:rPr lang="pt-BR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-Smirnov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retornou um p-valor menor que 0.05, indicando que 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distribuições são diferentes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 que as pessoas que solicitam um 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prazo maior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de pagamento possuem 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maior chance de ter o crédito negado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 Teste de </a:t>
            </a:r>
            <a:r>
              <a:rPr lang="pt-BR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Shapiro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informa que </a:t>
            </a:r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nenhuma das duas 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distribuições são classificadas como </a:t>
            </a:r>
            <a:r>
              <a:rPr lang="pt-BR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normais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800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correlação de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Spearman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indica que a correlação com a variável </a:t>
            </a:r>
            <a:r>
              <a:rPr lang="pt-BR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target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é de aproximadamente </a:t>
            </a:r>
            <a:r>
              <a:rPr lang="pt-BR" sz="1800" b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-0.20</a:t>
            </a:r>
            <a:r>
              <a:rPr lang="pt-B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considerada</a:t>
            </a:r>
            <a:r>
              <a:rPr lang="pt-BR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pt-BR" sz="1800" b="1" i="1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fraca.</a:t>
            </a:r>
            <a:endParaRPr lang="pt-B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5C95B7-8BFF-4A0C-B413-26F979E171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2516" y="1445341"/>
            <a:ext cx="4719179" cy="35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82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CA81EA-25A2-4ACF-8680-7E85AA160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0" r="-1" b="10331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464957A-D020-47C8-BA09-4FB60265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21" y="3870285"/>
            <a:ext cx="384843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sz="3100" dirty="0" err="1"/>
              <a:t>Pré-processamento</a:t>
            </a:r>
            <a:r>
              <a:rPr lang="en-US" sz="3100" dirty="0"/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1225839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0B49623-9C7F-4EC2-9022-6C44D8501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675" y="1685677"/>
            <a:ext cx="4215520" cy="2362673"/>
          </a:xfrm>
        </p:spPr>
        <p:txBody>
          <a:bodyPr anchor="b">
            <a:normAutofit/>
          </a:bodyPr>
          <a:lstStyle/>
          <a:p>
            <a:pPr algn="ctr"/>
            <a:r>
              <a:rPr lang="pt-BR" sz="4400">
                <a:solidFill>
                  <a:schemeClr val="tx1">
                    <a:lumMod val="75000"/>
                    <a:lumOff val="25000"/>
                  </a:schemeClr>
                </a:solidFill>
              </a:rPr>
              <a:t>Seleção de </a:t>
            </a:r>
            <a:r>
              <a:rPr lang="pt-BR" sz="4400" i="1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endParaRPr lang="pt-BR" sz="4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C353BC4-E663-417F-B566-7B8BA191C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48219"/>
              </p:ext>
            </p:extLst>
          </p:nvPr>
        </p:nvGraphicFramePr>
        <p:xfrm>
          <a:off x="6893487" y="1060550"/>
          <a:ext cx="4304985" cy="4736901"/>
        </p:xfrm>
        <a:graphic>
          <a:graphicData uri="http://schemas.openxmlformats.org/drawingml/2006/table">
            <a:tbl>
              <a:tblPr firstRow="1" firstCol="1" bandRow="1"/>
              <a:tblGrid>
                <a:gridCol w="1600885">
                  <a:extLst>
                    <a:ext uri="{9D8B030D-6E8A-4147-A177-3AD203B41FA5}">
                      <a16:colId xmlns:a16="http://schemas.microsoft.com/office/drawing/2014/main" val="4052081785"/>
                    </a:ext>
                  </a:extLst>
                </a:gridCol>
                <a:gridCol w="1523825">
                  <a:extLst>
                    <a:ext uri="{9D8B030D-6E8A-4147-A177-3AD203B41FA5}">
                      <a16:colId xmlns:a16="http://schemas.microsoft.com/office/drawing/2014/main" val="1277661993"/>
                    </a:ext>
                  </a:extLst>
                </a:gridCol>
                <a:gridCol w="1180275">
                  <a:extLst>
                    <a:ext uri="{9D8B030D-6E8A-4147-A177-3AD203B41FA5}">
                      <a16:colId xmlns:a16="http://schemas.microsoft.com/office/drawing/2014/main" val="394478050"/>
                    </a:ext>
                  </a:extLst>
                </a:gridCol>
              </a:tblGrid>
              <a:tr h="456057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Missings</a:t>
                      </a:r>
                      <a:endParaRPr lang="pt-B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Dtype</a:t>
                      </a:r>
                      <a:endParaRPr lang="pt-B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416311"/>
                  </a:ext>
                </a:extLst>
              </a:tr>
              <a:tr h="45605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95863"/>
                  </a:ext>
                </a:extLst>
              </a:tr>
              <a:tr h="45605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Housing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7031"/>
                  </a:ext>
                </a:extLst>
              </a:tr>
              <a:tr h="81887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Saving</a:t>
                      </a:r>
                      <a:r>
                        <a:rPr lang="pt-BR" sz="22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accounts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183</a:t>
                      </a:r>
                      <a:endParaRPr lang="pt-B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pt-B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89578"/>
                  </a:ext>
                </a:extLst>
              </a:tr>
              <a:tr h="81887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Checking account</a:t>
                      </a:r>
                      <a:endParaRPr lang="pt-B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394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pt-B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6723"/>
                  </a:ext>
                </a:extLst>
              </a:tr>
              <a:tr h="81887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 amount</a:t>
                      </a:r>
                      <a:endParaRPr lang="pt-B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pt-B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665527"/>
                  </a:ext>
                </a:extLst>
              </a:tr>
              <a:tr h="45605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pt-B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pt-B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440377"/>
                  </a:ext>
                </a:extLst>
              </a:tr>
              <a:tr h="45605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pt-BR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705" marR="138705" marT="1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83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492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A73B22-69C3-4657-83CD-49BEDE7E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pt-BR" dirty="0"/>
              <a:t>Imputação de dados em </a:t>
            </a:r>
            <a:r>
              <a:rPr lang="pt-BR" i="1" dirty="0" err="1"/>
              <a:t>missings</a:t>
            </a:r>
            <a:endParaRPr lang="pt-BR"/>
          </a:p>
        </p:txBody>
      </p:sp>
      <p:graphicFrame>
        <p:nvGraphicFramePr>
          <p:cNvPr id="21" name="Espaço Reservado para Conteúdo 3">
            <a:extLst>
              <a:ext uri="{FF2B5EF4-FFF2-40B4-BE49-F238E27FC236}">
                <a16:creationId xmlns:a16="http://schemas.microsoft.com/office/drawing/2014/main" id="{D9309924-FD15-4126-8F09-832F49673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026761"/>
              </p:ext>
            </p:extLst>
          </p:nvPr>
        </p:nvGraphicFramePr>
        <p:xfrm>
          <a:off x="2377439" y="2707150"/>
          <a:ext cx="8312786" cy="2623213"/>
        </p:xfrm>
        <a:graphic>
          <a:graphicData uri="http://schemas.openxmlformats.org/drawingml/2006/table">
            <a:tbl>
              <a:tblPr firstRow="1" firstCol="1" bandRow="1"/>
              <a:tblGrid>
                <a:gridCol w="2827442">
                  <a:extLst>
                    <a:ext uri="{9D8B030D-6E8A-4147-A177-3AD203B41FA5}">
                      <a16:colId xmlns:a16="http://schemas.microsoft.com/office/drawing/2014/main" val="2012344184"/>
                    </a:ext>
                  </a:extLst>
                </a:gridCol>
                <a:gridCol w="5485344">
                  <a:extLst>
                    <a:ext uri="{9D8B030D-6E8A-4147-A177-3AD203B41FA5}">
                      <a16:colId xmlns:a16="http://schemas.microsoft.com/office/drawing/2014/main" val="628824711"/>
                    </a:ext>
                  </a:extLst>
                </a:gridCol>
              </a:tblGrid>
              <a:tr h="2623213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3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Critério </a:t>
                      </a:r>
                      <a:endParaRPr lang="pt-BR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789" marR="194789" marT="270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Após a imputação a distribuição dos dados deverá respeitar a proporção original de classes, separadas pela variável </a:t>
                      </a:r>
                      <a:r>
                        <a:rPr lang="pt-BR" sz="3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r>
                        <a:rPr lang="pt-BR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pt-BR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789" marR="194789" marT="270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636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9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F1B7C-5024-45A3-AB62-9A267840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1" dirty="0" err="1"/>
              <a:t>Saving</a:t>
            </a:r>
            <a:r>
              <a:rPr lang="pt-BR" i="1" dirty="0"/>
              <a:t> </a:t>
            </a:r>
            <a:r>
              <a:rPr lang="pt-BR" i="1" dirty="0" err="1"/>
              <a:t>accounts</a:t>
            </a:r>
            <a:r>
              <a:rPr lang="pt-BR" i="1" dirty="0"/>
              <a:t> </a:t>
            </a:r>
            <a:r>
              <a:rPr lang="pt-BR" dirty="0"/>
              <a:t>(Dinheiro guardado)</a:t>
            </a:r>
            <a:endParaRPr lang="pt-BR" i="1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9C62BD4C-CEE4-4C72-83CD-156FB946C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10420"/>
              </p:ext>
            </p:extLst>
          </p:nvPr>
        </p:nvGraphicFramePr>
        <p:xfrm>
          <a:off x="1920240" y="2772831"/>
          <a:ext cx="4155441" cy="23003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85147">
                  <a:extLst>
                    <a:ext uri="{9D8B030D-6E8A-4147-A177-3AD203B41FA5}">
                      <a16:colId xmlns:a16="http://schemas.microsoft.com/office/drawing/2014/main" val="2371018578"/>
                    </a:ext>
                  </a:extLst>
                </a:gridCol>
                <a:gridCol w="1385147">
                  <a:extLst>
                    <a:ext uri="{9D8B030D-6E8A-4147-A177-3AD203B41FA5}">
                      <a16:colId xmlns:a16="http://schemas.microsoft.com/office/drawing/2014/main" val="1650696792"/>
                    </a:ext>
                  </a:extLst>
                </a:gridCol>
                <a:gridCol w="1385147">
                  <a:extLst>
                    <a:ext uri="{9D8B030D-6E8A-4147-A177-3AD203B41FA5}">
                      <a16:colId xmlns:a16="http://schemas.microsoft.com/office/drawing/2014/main" val="1114859344"/>
                    </a:ext>
                  </a:extLst>
                </a:gridCol>
              </a:tblGrid>
              <a:tr h="383398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</a:rPr>
                        <a:t>GOOD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9845"/>
                  </a:ext>
                </a:extLst>
              </a:tr>
              <a:tr h="383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Classe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Originais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Pós-Imputação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8383401"/>
                  </a:ext>
                </a:extLst>
              </a:tr>
              <a:tr h="383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little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70,31%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70,29%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8701223"/>
                  </a:ext>
                </a:extLst>
              </a:tr>
              <a:tr h="383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moderate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12,57%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12,57%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157886"/>
                  </a:ext>
                </a:extLst>
              </a:tr>
              <a:tr h="383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quite rich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9,47%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</a:rPr>
                        <a:t>9,43%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505718"/>
                  </a:ext>
                </a:extLst>
              </a:tr>
              <a:tr h="383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rich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7,65%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</a:rPr>
                        <a:t>7,71%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868363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A4FEAF63-FF9B-4A50-9E26-05216AE03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10134"/>
              </p:ext>
            </p:extLst>
          </p:nvPr>
        </p:nvGraphicFramePr>
        <p:xfrm>
          <a:off x="6535369" y="2772831"/>
          <a:ext cx="4155441" cy="23003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85147">
                  <a:extLst>
                    <a:ext uri="{9D8B030D-6E8A-4147-A177-3AD203B41FA5}">
                      <a16:colId xmlns:a16="http://schemas.microsoft.com/office/drawing/2014/main" val="3585756600"/>
                    </a:ext>
                  </a:extLst>
                </a:gridCol>
                <a:gridCol w="1385147">
                  <a:extLst>
                    <a:ext uri="{9D8B030D-6E8A-4147-A177-3AD203B41FA5}">
                      <a16:colId xmlns:a16="http://schemas.microsoft.com/office/drawing/2014/main" val="65768399"/>
                    </a:ext>
                  </a:extLst>
                </a:gridCol>
                <a:gridCol w="1385147">
                  <a:extLst>
                    <a:ext uri="{9D8B030D-6E8A-4147-A177-3AD203B41FA5}">
                      <a16:colId xmlns:a16="http://schemas.microsoft.com/office/drawing/2014/main" val="2695847945"/>
                    </a:ext>
                  </a:extLst>
                </a:gridCol>
              </a:tblGrid>
              <a:tr h="383398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</a:rPr>
                        <a:t>BAD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916027"/>
                  </a:ext>
                </a:extLst>
              </a:tr>
              <a:tr h="383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Classe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Originais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Pós-Imputação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5286787"/>
                  </a:ext>
                </a:extLst>
              </a:tr>
              <a:tr h="383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little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80,97%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80,00%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5390832"/>
                  </a:ext>
                </a:extLst>
              </a:tr>
              <a:tr h="383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moderate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12,69%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12,67%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5006807"/>
                  </a:ext>
                </a:extLst>
              </a:tr>
              <a:tr h="383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quite rich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4,10%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4,67%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564413"/>
                  </a:ext>
                </a:extLst>
              </a:tr>
              <a:tr h="383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rich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2,24%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</a:rPr>
                        <a:t>2,67%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907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068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81A5C-173D-428C-AB9C-7F60B9A9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1" dirty="0" err="1"/>
              <a:t>Checking</a:t>
            </a:r>
            <a:r>
              <a:rPr lang="pt-BR" i="1" dirty="0"/>
              <a:t> </a:t>
            </a:r>
            <a:r>
              <a:rPr lang="pt-BR" i="1" dirty="0" err="1"/>
              <a:t>account</a:t>
            </a:r>
            <a:r>
              <a:rPr lang="pt-BR" i="1" dirty="0"/>
              <a:t> </a:t>
            </a:r>
            <a:r>
              <a:rPr lang="pt-BR" dirty="0"/>
              <a:t>(Dinheiro em conta)</a:t>
            </a:r>
            <a:endParaRPr lang="pt-BR" i="1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5FAE7D4-F333-44B7-A420-3BFA350FA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717494"/>
              </p:ext>
            </p:extLst>
          </p:nvPr>
        </p:nvGraphicFramePr>
        <p:xfrm>
          <a:off x="1920239" y="2499360"/>
          <a:ext cx="4104639" cy="24661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213">
                  <a:extLst>
                    <a:ext uri="{9D8B030D-6E8A-4147-A177-3AD203B41FA5}">
                      <a16:colId xmlns:a16="http://schemas.microsoft.com/office/drawing/2014/main" val="3105262229"/>
                    </a:ext>
                  </a:extLst>
                </a:gridCol>
                <a:gridCol w="1368213">
                  <a:extLst>
                    <a:ext uri="{9D8B030D-6E8A-4147-A177-3AD203B41FA5}">
                      <a16:colId xmlns:a16="http://schemas.microsoft.com/office/drawing/2014/main" val="3787748189"/>
                    </a:ext>
                  </a:extLst>
                </a:gridCol>
                <a:gridCol w="1368213">
                  <a:extLst>
                    <a:ext uri="{9D8B030D-6E8A-4147-A177-3AD203B41FA5}">
                      <a16:colId xmlns:a16="http://schemas.microsoft.com/office/drawing/2014/main" val="3765837668"/>
                    </a:ext>
                  </a:extLst>
                </a:gridCol>
              </a:tblGrid>
              <a:tr h="49323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</a:rPr>
                        <a:t>GOOD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36132"/>
                  </a:ext>
                </a:extLst>
              </a:tr>
              <a:tr h="493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Classe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Originais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</a:rPr>
                        <a:t>Pós-Imputação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2520703"/>
                  </a:ext>
                </a:extLst>
              </a:tr>
              <a:tr h="493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little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46,59%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</a:rPr>
                        <a:t>46,71%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3586660"/>
                  </a:ext>
                </a:extLst>
              </a:tr>
              <a:tr h="493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moderate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39,49%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</a:rPr>
                        <a:t>39,43%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2568530"/>
                  </a:ext>
                </a:extLst>
              </a:tr>
              <a:tr h="493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rich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13,92%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</a:rPr>
                        <a:t>13,86%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631734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D59ED8F-A42B-4F03-87DA-8C10BDB2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55980"/>
              </p:ext>
            </p:extLst>
          </p:nvPr>
        </p:nvGraphicFramePr>
        <p:xfrm>
          <a:off x="6586172" y="2499360"/>
          <a:ext cx="4104639" cy="24661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213">
                  <a:extLst>
                    <a:ext uri="{9D8B030D-6E8A-4147-A177-3AD203B41FA5}">
                      <a16:colId xmlns:a16="http://schemas.microsoft.com/office/drawing/2014/main" val="4075759783"/>
                    </a:ext>
                  </a:extLst>
                </a:gridCol>
                <a:gridCol w="1368213">
                  <a:extLst>
                    <a:ext uri="{9D8B030D-6E8A-4147-A177-3AD203B41FA5}">
                      <a16:colId xmlns:a16="http://schemas.microsoft.com/office/drawing/2014/main" val="1929616737"/>
                    </a:ext>
                  </a:extLst>
                </a:gridCol>
                <a:gridCol w="1368213">
                  <a:extLst>
                    <a:ext uri="{9D8B030D-6E8A-4147-A177-3AD203B41FA5}">
                      <a16:colId xmlns:a16="http://schemas.microsoft.com/office/drawing/2014/main" val="403195485"/>
                    </a:ext>
                  </a:extLst>
                </a:gridCol>
              </a:tblGrid>
              <a:tr h="49323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</a:rPr>
                        <a:t>BAD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436008"/>
                  </a:ext>
                </a:extLst>
              </a:tr>
              <a:tr h="493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</a:rPr>
                        <a:t>Classe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Originais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Pós-Imputação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574815"/>
                  </a:ext>
                </a:extLst>
              </a:tr>
              <a:tr h="493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little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53,15%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51,33%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6548386"/>
                  </a:ext>
                </a:extLst>
              </a:tr>
              <a:tr h="493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moderate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41,34%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43,00%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7769274"/>
                  </a:ext>
                </a:extLst>
              </a:tr>
              <a:tr h="4932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rich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>
                          <a:effectLst/>
                        </a:rPr>
                        <a:t>5,51%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</a:rPr>
                        <a:t>5,67%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67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99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C39996-D14C-4123-9A03-37E377ED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3539152"/>
            <a:ext cx="8769350" cy="873824"/>
          </a:xfrm>
        </p:spPr>
        <p:txBody>
          <a:bodyPr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pt-BR" sz="1800" dirty="0"/>
              <a:t>Objetivos do estudo</a:t>
            </a:r>
            <a:br>
              <a:rPr lang="pt-BR" sz="1800" dirty="0"/>
            </a:br>
            <a:endParaRPr lang="pt-BR" sz="18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719801E-A6E2-4F88-BB91-2A71DBC4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7831" y="502276"/>
            <a:ext cx="3607800" cy="295708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84FA090-1E51-4E96-AE7C-430E378B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077" y="421418"/>
            <a:ext cx="3943847" cy="311773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89869E-ECC4-4D30-B2DF-C7DC3DD85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0566" y="341627"/>
            <a:ext cx="4205424" cy="330404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Marca de seleção">
            <a:extLst>
              <a:ext uri="{FF2B5EF4-FFF2-40B4-BE49-F238E27FC236}">
                <a16:creationId xmlns:a16="http://schemas.microsoft.com/office/drawing/2014/main" id="{6382C6DF-41D9-4C21-B272-815D55BAC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948" y="1149748"/>
            <a:ext cx="1622104" cy="162210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18DC7-F521-4C5F-BA55-274BB8734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07" y="4412974"/>
            <a:ext cx="9011286" cy="1942750"/>
          </a:xfrm>
        </p:spPr>
        <p:txBody>
          <a:bodyPr>
            <a:noAutofit/>
          </a:bodyPr>
          <a:lstStyle/>
          <a:p>
            <a:pPr algn="ctr"/>
            <a:r>
              <a:rPr lang="pt-BR" sz="2000" dirty="0">
                <a:latin typeface="+mj-lt"/>
                <a:cs typeface="Times New Roman" panose="02020603050405020304" pitchFamily="18" charset="0"/>
              </a:rPr>
              <a:t>Avaliar os modelos de aprendizagem de máquina</a:t>
            </a:r>
            <a:r>
              <a:rPr lang="pt-BR" sz="20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sz="2000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pt-BR" sz="2000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sz="2000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Forets</a:t>
            </a:r>
            <a:r>
              <a:rPr lang="pt-BR" sz="2000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t-BR" sz="2000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Decision</a:t>
            </a:r>
            <a:r>
              <a:rPr lang="pt-BR" sz="2000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sz="2000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Tree</a:t>
            </a:r>
            <a:r>
              <a:rPr lang="pt-BR" sz="2000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t-BR" sz="2000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Logistic</a:t>
            </a:r>
            <a:r>
              <a:rPr lang="pt-BR" sz="2000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sz="2000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Regression</a:t>
            </a:r>
            <a:r>
              <a:rPr lang="pt-BR" sz="2000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pt-BR" sz="2000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Gaussian</a:t>
            </a:r>
            <a:r>
              <a:rPr lang="pt-BR" sz="2000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sz="2000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Naïve</a:t>
            </a:r>
            <a:r>
              <a:rPr lang="pt-BR" sz="2000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sz="2000" i="1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Bayes</a:t>
            </a:r>
            <a:r>
              <a:rPr lang="pt-BR" sz="2000" i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sz="20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risco de crédito </a:t>
            </a:r>
            <a:r>
              <a:rPr lang="pt-BR" sz="20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 decidir qual é o </a:t>
            </a:r>
            <a:r>
              <a:rPr lang="pt-BR" sz="2000" b="1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mais apropriado </a:t>
            </a:r>
            <a:r>
              <a:rPr lang="pt-BR" sz="20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para a base de dados analisada.</a:t>
            </a:r>
            <a:endParaRPr lang="pt-BR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10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Freeform: Shape 82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73" name="Freeform: Shape 8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74" name="Freeform: Shape 86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75" name="Freeform: Shape 88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76" name="Freeform: Shape 90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77" name="Freeform: Shape 92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06EA0AC-0245-4962-A3D3-0544E6B35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-1" b="12766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DDF5DB7-99A9-4A10-B2AB-44706A26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39" y="4312736"/>
            <a:ext cx="3696860" cy="2304373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r>
              <a:rPr lang="en-US" sz="3400" dirty="0" err="1"/>
              <a:t>Modelos</a:t>
            </a:r>
            <a:r>
              <a:rPr lang="en-US" sz="3400" dirty="0"/>
              <a:t> de </a:t>
            </a:r>
            <a:r>
              <a:rPr lang="en-US" sz="3400" dirty="0" err="1"/>
              <a:t>aprendizagem</a:t>
            </a:r>
            <a:r>
              <a:rPr lang="en-US" sz="3400" dirty="0"/>
              <a:t> de </a:t>
            </a:r>
            <a:r>
              <a:rPr lang="en-US" sz="3400" dirty="0" err="1"/>
              <a:t>máquina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56419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FA5EC74-7C49-41AA-A8F3-557D93CF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60" y="442913"/>
            <a:ext cx="7820569" cy="1344612"/>
          </a:xfrm>
        </p:spPr>
        <p:txBody>
          <a:bodyPr anchor="b">
            <a:normAutofit/>
          </a:bodyPr>
          <a:lstStyle/>
          <a:p>
            <a:r>
              <a:rPr lang="pt-BR" dirty="0"/>
              <a:t>Modelos testados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332301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994386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2462B4D-C798-4D45-97E8-6E0A2DAF6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251269"/>
              </p:ext>
            </p:extLst>
          </p:nvPr>
        </p:nvGraphicFramePr>
        <p:xfrm>
          <a:off x="1901012" y="2599147"/>
          <a:ext cx="7117080" cy="2705868"/>
        </p:xfrm>
        <a:graphic>
          <a:graphicData uri="http://schemas.openxmlformats.org/drawingml/2006/table">
            <a:tbl>
              <a:tblPr firstRow="1" firstCol="1" bandRow="1"/>
              <a:tblGrid>
                <a:gridCol w="2306955">
                  <a:extLst>
                    <a:ext uri="{9D8B030D-6E8A-4147-A177-3AD203B41FA5}">
                      <a16:colId xmlns:a16="http://schemas.microsoft.com/office/drawing/2014/main" val="3805971169"/>
                    </a:ext>
                  </a:extLst>
                </a:gridCol>
                <a:gridCol w="4810125">
                  <a:extLst>
                    <a:ext uri="{9D8B030D-6E8A-4147-A177-3AD203B41FA5}">
                      <a16:colId xmlns:a16="http://schemas.microsoft.com/office/drawing/2014/main" val="2256484254"/>
                    </a:ext>
                  </a:extLst>
                </a:gridCol>
              </a:tblGrid>
              <a:tr h="676467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40707"/>
                  </a:ext>
                </a:extLst>
              </a:tr>
              <a:tr h="676467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222298"/>
                  </a:ext>
                </a:extLst>
              </a:tr>
              <a:tr h="676467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104515"/>
                  </a:ext>
                </a:extLst>
              </a:tr>
              <a:tr h="676467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GNB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Gaussian</a:t>
                      </a:r>
                      <a:r>
                        <a:rPr lang="pt-B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Naive</a:t>
                      </a:r>
                      <a:r>
                        <a:rPr lang="pt-B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3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Bayes</a:t>
                      </a:r>
                      <a:endParaRPr lang="pt-B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0" marR="20574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89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180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BAB0B2-26D5-4CA6-A65B-805DBB11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pt-BR" dirty="0"/>
              <a:t>Comparando os </a:t>
            </a:r>
            <a:r>
              <a:rPr lang="pt-BR" i="1" dirty="0"/>
              <a:t>scores</a:t>
            </a:r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106F5F0-6D07-4066-AE9C-246D66FA1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076204"/>
              </p:ext>
            </p:extLst>
          </p:nvPr>
        </p:nvGraphicFramePr>
        <p:xfrm>
          <a:off x="1229031" y="2707947"/>
          <a:ext cx="4149212" cy="2296674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037303">
                  <a:extLst>
                    <a:ext uri="{9D8B030D-6E8A-4147-A177-3AD203B41FA5}">
                      <a16:colId xmlns:a16="http://schemas.microsoft.com/office/drawing/2014/main" val="4263302787"/>
                    </a:ext>
                  </a:extLst>
                </a:gridCol>
                <a:gridCol w="1037303">
                  <a:extLst>
                    <a:ext uri="{9D8B030D-6E8A-4147-A177-3AD203B41FA5}">
                      <a16:colId xmlns:a16="http://schemas.microsoft.com/office/drawing/2014/main" val="4175512777"/>
                    </a:ext>
                  </a:extLst>
                </a:gridCol>
                <a:gridCol w="1037303">
                  <a:extLst>
                    <a:ext uri="{9D8B030D-6E8A-4147-A177-3AD203B41FA5}">
                      <a16:colId xmlns:a16="http://schemas.microsoft.com/office/drawing/2014/main" val="1536802794"/>
                    </a:ext>
                  </a:extLst>
                </a:gridCol>
                <a:gridCol w="1037303">
                  <a:extLst>
                    <a:ext uri="{9D8B030D-6E8A-4147-A177-3AD203B41FA5}">
                      <a16:colId xmlns:a16="http://schemas.microsoft.com/office/drawing/2014/main" val="32111196"/>
                    </a:ext>
                  </a:extLst>
                </a:gridCol>
              </a:tblGrid>
              <a:tr h="38277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600" b="1" i="1" u="none" strike="noStrike" dirty="0">
                          <a:effectLst/>
                        </a:rPr>
                        <a:t>SCORES</a:t>
                      </a:r>
                      <a:endParaRPr lang="pt-BR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14116"/>
                  </a:ext>
                </a:extLst>
              </a:tr>
              <a:tr h="3827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modelo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min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err="1">
                          <a:effectLst/>
                        </a:rPr>
                        <a:t>máx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mediana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1699212"/>
                  </a:ext>
                </a:extLst>
              </a:tr>
              <a:tr h="3827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LR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>
                          <a:effectLst/>
                        </a:rPr>
                        <a:t>62,8%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>
                          <a:effectLst/>
                        </a:rPr>
                        <a:t>76,4%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70,0%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5231173"/>
                  </a:ext>
                </a:extLst>
              </a:tr>
              <a:tr h="3827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DT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effectLst/>
                        </a:rPr>
                        <a:t>53,2%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>
                          <a:effectLst/>
                        </a:rPr>
                        <a:t>69,2%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62,0%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3703595"/>
                  </a:ext>
                </a:extLst>
              </a:tr>
              <a:tr h="3827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RF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effectLst/>
                        </a:rPr>
                        <a:t>58,0%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>
                          <a:effectLst/>
                        </a:rPr>
                        <a:t>71,6%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65,0%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1869240"/>
                  </a:ext>
                </a:extLst>
              </a:tr>
              <a:tr h="3827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GNB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effectLst/>
                        </a:rPr>
                        <a:t>64,4%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effectLst/>
                        </a:rPr>
                        <a:t>76,8%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71,0%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6737408"/>
                  </a:ext>
                </a:extLst>
              </a:tr>
            </a:tbl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117FBA-7D2F-48D6-B33C-771D1286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176" y="1506409"/>
            <a:ext cx="4599190" cy="24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92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C0978-8A6E-4F97-96DA-DE9A1238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61" y="162870"/>
            <a:ext cx="8321968" cy="93834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Comparando</a:t>
            </a: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erros</a:t>
            </a: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por </a:t>
            </a:r>
            <a:r>
              <a:rPr lang="en-US" sz="3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tipo</a:t>
            </a:r>
            <a:endParaRPr lang="en-US"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1B69634-293B-4A3E-BBEA-6C83308A6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277" y="1264084"/>
            <a:ext cx="8684439" cy="4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70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Freeform: Shape 7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69" name="Freeform: Shape 7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270" name="Freeform: Shape 7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271" name="Freeform: Shape 7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272" name="Freeform: Shape 7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73" name="Freeform: Shape 8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274" name="Freeform: Shape 8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275" name="Freeform: Shape 8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1276" name="Rectangle 8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C2D14F7-B456-4CBD-81CD-F79E637E8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4" r="18243" b="-1"/>
          <a:stretch/>
        </p:blipFill>
        <p:spPr bwMode="auto"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7" name="Freeform: Shape 88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278" name="Freeform: Shape 90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279" name="Freeform: Shape 92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0F2BA65-B784-4B23-BC1C-2C710E35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Conclusões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14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C85BAA3-D55A-4056-87DA-E453FEF2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pt-BR" dirty="0"/>
              <a:t>Qual é o modelo mais adequado?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E3DF048-1F5C-49AA-8439-AA6474D5D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 acordo com a natureza do negócio é importante evitar os erros do Tipo 1, </a:t>
            </a:r>
            <a:r>
              <a:rPr lang="pt-BR" i="1" dirty="0"/>
              <a:t>Falsos positivos, </a:t>
            </a:r>
            <a:r>
              <a:rPr lang="pt-BR" dirty="0"/>
              <a:t>quando o crédito é aprovado para maus pagadores.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Portanto, conclui-se que o modelo mais eficaz para a questão de avaliação de risco de crédito se trata do modelo </a:t>
            </a:r>
            <a:r>
              <a:rPr lang="pt-BR" b="1" i="1" dirty="0" err="1"/>
              <a:t>Gaussian</a:t>
            </a:r>
            <a:r>
              <a:rPr lang="pt-BR" b="1" i="1" dirty="0"/>
              <a:t> </a:t>
            </a:r>
            <a:r>
              <a:rPr lang="pt-BR" b="1" i="1" dirty="0" err="1"/>
              <a:t>Naive</a:t>
            </a:r>
            <a:r>
              <a:rPr lang="pt-BR" b="1" i="1" dirty="0"/>
              <a:t> </a:t>
            </a:r>
            <a:r>
              <a:rPr lang="pt-BR" b="1" i="1" dirty="0" err="1"/>
              <a:t>Bayes</a:t>
            </a:r>
            <a:r>
              <a:rPr lang="pt-BR" i="1" dirty="0"/>
              <a:t>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Graphic 8" descr="Sinal de polegar para cima">
            <a:extLst>
              <a:ext uri="{FF2B5EF4-FFF2-40B4-BE49-F238E27FC236}">
                <a16:creationId xmlns:a16="http://schemas.microsoft.com/office/drawing/2014/main" id="{DDE503C2-9315-4723-BC16-FAFD38236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951950" y="107382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99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730C5C6-91B4-4DF6-890F-3F2F5128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3912041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Obrigado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pic>
        <p:nvPicPr>
          <p:cNvPr id="9" name="Graphic 8" descr="Winking Face with No Fill">
            <a:extLst>
              <a:ext uri="{FF2B5EF4-FFF2-40B4-BE49-F238E27FC236}">
                <a16:creationId xmlns:a16="http://schemas.microsoft.com/office/drawing/2014/main" id="{9CA1E0DF-4704-4241-8E77-5067ED7D2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319" y="821665"/>
            <a:ext cx="2946903" cy="29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4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4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96717-09AA-4FC3-8041-E9B3F3F0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204533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500" dirty="0" err="1"/>
              <a:t>Aprendizagem</a:t>
            </a:r>
            <a:r>
              <a:rPr lang="en-US" sz="2500" dirty="0"/>
              <a:t> de </a:t>
            </a:r>
            <a:r>
              <a:rPr lang="en-US" sz="2500" dirty="0" err="1"/>
              <a:t>máquina</a:t>
            </a:r>
            <a:r>
              <a:rPr lang="en-US" sz="2500" dirty="0"/>
              <a:t> para </a:t>
            </a:r>
            <a:r>
              <a:rPr lang="en-US" sz="2500" dirty="0" err="1"/>
              <a:t>risco</a:t>
            </a:r>
            <a:r>
              <a:rPr lang="en-US" sz="2500" dirty="0"/>
              <a:t> de </a:t>
            </a:r>
            <a:r>
              <a:rPr lang="en-US" sz="2500" dirty="0" err="1"/>
              <a:t>crédito</a:t>
            </a:r>
            <a:r>
              <a:rPr lang="en-US" sz="2500" dirty="0"/>
              <a:t> no </a:t>
            </a:r>
            <a:r>
              <a:rPr lang="en-US" sz="2500" dirty="0" err="1"/>
              <a:t>mundo</a:t>
            </a:r>
            <a:r>
              <a:rPr lang="en-US" sz="2500" dirty="0"/>
              <a:t> </a:t>
            </a:r>
            <a:r>
              <a:rPr lang="en-US" sz="2500" dirty="0" err="1"/>
              <a:t>acadêmico</a:t>
            </a:r>
            <a:r>
              <a:rPr lang="en-US" sz="2500" dirty="0"/>
              <a:t>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672AA7C-7F6A-42B7-94EA-C1722870B96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7" y="91462"/>
            <a:ext cx="4983855" cy="31288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6FDAFC-06F0-4F48-A14F-D9720C1172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0478" y="3220279"/>
            <a:ext cx="4983854" cy="3546260"/>
          </a:xfrm>
          <a:prstGeom prst="rect">
            <a:avLst/>
          </a:prstGeom>
        </p:spPr>
      </p:pic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04F2AA9-6778-4698-849B-FAA2FA0B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369" y="3220279"/>
            <a:ext cx="3996098" cy="238539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cap="small" spc="25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estudo realizado por </a:t>
            </a:r>
            <a:r>
              <a:rPr lang="pt-BR" sz="1800" b="1" cap="small" spc="25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Aniceto</a:t>
            </a:r>
            <a:r>
              <a:rPr lang="pt-BR" sz="1800" cap="small" spc="25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(2016) no período entre 1992 até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cap="small" spc="25" dirty="0">
                <a:solidFill>
                  <a:schemeClr val="tx1"/>
                </a:solidFill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Taiwan, China,  Estados Unidos e Grécia são os países com maiores publicações.</a:t>
            </a:r>
            <a:r>
              <a:rPr lang="pt-BR" sz="1800" cap="small" spc="25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59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67B680-5AE8-4F96-A450-626EC97B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30" y="222636"/>
            <a:ext cx="4148511" cy="1944371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i="1" dirty="0"/>
              <a:t>dataset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FE659C-6B15-454B-8C73-1D977D850DD6}"/>
              </a:ext>
            </a:extLst>
          </p:cNvPr>
          <p:cNvSpPr txBox="1"/>
          <p:nvPr/>
        </p:nvSpPr>
        <p:spPr>
          <a:xfrm>
            <a:off x="7594530" y="2381526"/>
            <a:ext cx="4273827" cy="3746996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85000" lnSpcReduction="10000"/>
          </a:bodyPr>
          <a:lstStyle/>
          <a:p>
            <a:pPr marL="285750" indent="-285750" defTabSz="91440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1.000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registros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700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classificados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300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bad.</a:t>
            </a:r>
          </a:p>
          <a:p>
            <a:pPr marL="285750" indent="-285750" defTabSz="91440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dados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encontrada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site da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www.Kaggle.com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denominada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German Credit Risk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Publicada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09/2019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já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sofreu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5.000 </a:t>
            </a:r>
            <a:r>
              <a:rPr lang="en-US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downloads.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BB5CF20-6F94-4D57-BFC6-5490D3487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640951"/>
              </p:ext>
            </p:extLst>
          </p:nvPr>
        </p:nvGraphicFramePr>
        <p:xfrm>
          <a:off x="965199" y="1320681"/>
          <a:ext cx="4788671" cy="4515821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225041">
                  <a:extLst>
                    <a:ext uri="{9D8B030D-6E8A-4147-A177-3AD203B41FA5}">
                      <a16:colId xmlns:a16="http://schemas.microsoft.com/office/drawing/2014/main" val="2899450607"/>
                    </a:ext>
                  </a:extLst>
                </a:gridCol>
                <a:gridCol w="1476254">
                  <a:extLst>
                    <a:ext uri="{9D8B030D-6E8A-4147-A177-3AD203B41FA5}">
                      <a16:colId xmlns:a16="http://schemas.microsoft.com/office/drawing/2014/main" val="2371934230"/>
                    </a:ext>
                  </a:extLst>
                </a:gridCol>
                <a:gridCol w="1087376">
                  <a:extLst>
                    <a:ext uri="{9D8B030D-6E8A-4147-A177-3AD203B41FA5}">
                      <a16:colId xmlns:a16="http://schemas.microsoft.com/office/drawing/2014/main" val="1283647211"/>
                    </a:ext>
                  </a:extLst>
                </a:gridCol>
              </a:tblGrid>
              <a:tr h="353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 err="1">
                          <a:effectLst/>
                        </a:rPr>
                        <a:t>Features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Missings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Dtype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extLst>
                  <a:ext uri="{0D108BD9-81ED-4DB2-BD59-A6C34878D82A}">
                    <a16:rowId xmlns:a16="http://schemas.microsoft.com/office/drawing/2014/main" val="121373894"/>
                  </a:ext>
                </a:extLst>
              </a:tr>
              <a:tr h="3530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Age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-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int64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extLst>
                  <a:ext uri="{0D108BD9-81ED-4DB2-BD59-A6C34878D82A}">
                    <a16:rowId xmlns:a16="http://schemas.microsoft.com/office/drawing/2014/main" val="3810067340"/>
                  </a:ext>
                </a:extLst>
              </a:tr>
              <a:tr h="3530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Sex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-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object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extLst>
                  <a:ext uri="{0D108BD9-81ED-4DB2-BD59-A6C34878D82A}">
                    <a16:rowId xmlns:a16="http://schemas.microsoft.com/office/drawing/2014/main" val="2427650484"/>
                  </a:ext>
                </a:extLst>
              </a:tr>
              <a:tr h="3530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 err="1">
                          <a:effectLst/>
                        </a:rPr>
                        <a:t>Job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-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int64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extLst>
                  <a:ext uri="{0D108BD9-81ED-4DB2-BD59-A6C34878D82A}">
                    <a16:rowId xmlns:a16="http://schemas.microsoft.com/office/drawing/2014/main" val="4281409942"/>
                  </a:ext>
                </a:extLst>
              </a:tr>
              <a:tr h="3530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Housing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-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object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extLst>
                  <a:ext uri="{0D108BD9-81ED-4DB2-BD59-A6C34878D82A}">
                    <a16:rowId xmlns:a16="http://schemas.microsoft.com/office/drawing/2014/main" val="2760385892"/>
                  </a:ext>
                </a:extLst>
              </a:tr>
              <a:tr h="3530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Saving accounts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183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object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extLst>
                  <a:ext uri="{0D108BD9-81ED-4DB2-BD59-A6C34878D82A}">
                    <a16:rowId xmlns:a16="http://schemas.microsoft.com/office/drawing/2014/main" val="404570914"/>
                  </a:ext>
                </a:extLst>
              </a:tr>
              <a:tr h="6856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Checking account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394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 err="1">
                          <a:effectLst/>
                        </a:rPr>
                        <a:t>object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extLst>
                  <a:ext uri="{0D108BD9-81ED-4DB2-BD59-A6C34878D82A}">
                    <a16:rowId xmlns:a16="http://schemas.microsoft.com/office/drawing/2014/main" val="3245004920"/>
                  </a:ext>
                </a:extLst>
              </a:tr>
              <a:tr h="3530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Credit amount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-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int64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extLst>
                  <a:ext uri="{0D108BD9-81ED-4DB2-BD59-A6C34878D82A}">
                    <a16:rowId xmlns:a16="http://schemas.microsoft.com/office/drawing/2014/main" val="1499061242"/>
                  </a:ext>
                </a:extLst>
              </a:tr>
              <a:tr h="3530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Duration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-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int64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extLst>
                  <a:ext uri="{0D108BD9-81ED-4DB2-BD59-A6C34878D82A}">
                    <a16:rowId xmlns:a16="http://schemas.microsoft.com/office/drawing/2014/main" val="2015087791"/>
                  </a:ext>
                </a:extLst>
              </a:tr>
              <a:tr h="3530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Purpose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-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 err="1">
                          <a:effectLst/>
                        </a:rPr>
                        <a:t>object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extLst>
                  <a:ext uri="{0D108BD9-81ED-4DB2-BD59-A6C34878D82A}">
                    <a16:rowId xmlns:a16="http://schemas.microsoft.com/office/drawing/2014/main" val="600046330"/>
                  </a:ext>
                </a:extLst>
              </a:tr>
              <a:tr h="3530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Risk (target)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-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 err="1">
                          <a:effectLst/>
                        </a:rPr>
                        <a:t>object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965" marR="133965" marT="0" marB="0" anchor="ctr"/>
                </a:tc>
                <a:extLst>
                  <a:ext uri="{0D108BD9-81ED-4DB2-BD59-A6C34878D82A}">
                    <a16:rowId xmlns:a16="http://schemas.microsoft.com/office/drawing/2014/main" val="399827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3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2DE84E-2491-4629-B84F-80420B294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7" r="-1" b="5044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2BE554F-AE6A-49E2-AE67-11EF16D9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955" y="3870285"/>
            <a:ext cx="384843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sz="3700" dirty="0" err="1"/>
              <a:t>Análise</a:t>
            </a:r>
            <a:r>
              <a:rPr lang="en-US" sz="3700" dirty="0"/>
              <a:t> </a:t>
            </a:r>
            <a:r>
              <a:rPr lang="en-US" sz="3700" dirty="0" err="1"/>
              <a:t>explorátoria</a:t>
            </a:r>
            <a:r>
              <a:rPr lang="en-US" sz="3700" dirty="0"/>
              <a:t> das </a:t>
            </a:r>
            <a:r>
              <a:rPr lang="en-US" sz="3700" dirty="0" err="1"/>
              <a:t>variáveis</a:t>
            </a:r>
            <a:endParaRPr lang="en-US" sz="3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B67A50-A0CA-4DC1-B728-12E488AA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402" y="6056678"/>
            <a:ext cx="3848429" cy="67863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930"/>
              </a:spcBef>
            </a:pPr>
            <a:r>
              <a:rPr lang="en-US" sz="1300" dirty="0"/>
              <a:t>Dados </a:t>
            </a:r>
            <a:r>
              <a:rPr lang="en-US" sz="1300" dirty="0" err="1"/>
              <a:t>separados</a:t>
            </a:r>
            <a:r>
              <a:rPr lang="en-US" sz="1300" dirty="0"/>
              <a:t> pela </a:t>
            </a:r>
            <a:r>
              <a:rPr lang="en-US" sz="1300" dirty="0" err="1"/>
              <a:t>variável</a:t>
            </a:r>
            <a:r>
              <a:rPr lang="en-US" sz="1300" dirty="0"/>
              <a:t> </a:t>
            </a:r>
            <a:r>
              <a:rPr lang="en-US" sz="1300" i="1" dirty="0"/>
              <a:t>target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4325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7EC2C2-DB07-4507-9A05-364CE64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76" y="1480090"/>
            <a:ext cx="8078379" cy="38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3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0F8BE88-7BAF-4DC7-A12F-448383DF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77045"/>
              </p:ext>
            </p:extLst>
          </p:nvPr>
        </p:nvGraphicFramePr>
        <p:xfrm>
          <a:off x="979684" y="1566701"/>
          <a:ext cx="4943233" cy="372557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28829">
                  <a:extLst>
                    <a:ext uri="{9D8B030D-6E8A-4147-A177-3AD203B41FA5}">
                      <a16:colId xmlns:a16="http://schemas.microsoft.com/office/drawing/2014/main" val="2388008206"/>
                    </a:ext>
                  </a:extLst>
                </a:gridCol>
                <a:gridCol w="1135783">
                  <a:extLst>
                    <a:ext uri="{9D8B030D-6E8A-4147-A177-3AD203B41FA5}">
                      <a16:colId xmlns:a16="http://schemas.microsoft.com/office/drawing/2014/main" val="3456520234"/>
                    </a:ext>
                  </a:extLst>
                </a:gridCol>
                <a:gridCol w="1424227">
                  <a:extLst>
                    <a:ext uri="{9D8B030D-6E8A-4147-A177-3AD203B41FA5}">
                      <a16:colId xmlns:a16="http://schemas.microsoft.com/office/drawing/2014/main" val="3417569691"/>
                    </a:ext>
                  </a:extLst>
                </a:gridCol>
                <a:gridCol w="1154394">
                  <a:extLst>
                    <a:ext uri="{9D8B030D-6E8A-4147-A177-3AD203B41FA5}">
                      <a16:colId xmlns:a16="http://schemas.microsoft.com/office/drawing/2014/main" val="2473996396"/>
                    </a:ext>
                  </a:extLst>
                </a:gridCol>
              </a:tblGrid>
              <a:tr h="745114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700" b="0" cap="none" spc="0" dirty="0">
                          <a:solidFill>
                            <a:schemeClr val="tx1"/>
                          </a:solidFill>
                          <a:effectLst/>
                        </a:rPr>
                        <a:t>Sexo</a:t>
                      </a:r>
                      <a:endParaRPr lang="pt-BR" sz="27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213863"/>
                  </a:ext>
                </a:extLst>
              </a:tr>
              <a:tr h="745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27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700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  <a:endParaRPr lang="pt-BR" sz="2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700" cap="none" spc="0">
                          <a:solidFill>
                            <a:schemeClr val="tx1"/>
                          </a:solidFill>
                          <a:effectLst/>
                        </a:rPr>
                        <a:t>female</a:t>
                      </a:r>
                      <a:endParaRPr lang="pt-BR" sz="2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700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2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extLst>
                  <a:ext uri="{0D108BD9-81ED-4DB2-BD59-A6C34878D82A}">
                    <a16:rowId xmlns:a16="http://schemas.microsoft.com/office/drawing/2014/main" val="1318318071"/>
                  </a:ext>
                </a:extLst>
              </a:tr>
              <a:tr h="745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700" b="1" cap="none" spc="0">
                          <a:solidFill>
                            <a:schemeClr val="tx1"/>
                          </a:solidFill>
                          <a:effectLst/>
                        </a:rPr>
                        <a:t>good</a:t>
                      </a:r>
                      <a:endParaRPr lang="pt-BR" sz="2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 cap="none" spc="0">
                          <a:solidFill>
                            <a:schemeClr val="tx1"/>
                          </a:solidFill>
                          <a:effectLst/>
                        </a:rPr>
                        <a:t>499</a:t>
                      </a:r>
                      <a:endParaRPr lang="pt-BR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 cap="none" spc="0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pt-BR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 cap="none" spc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pt-BR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extLst>
                  <a:ext uri="{0D108BD9-81ED-4DB2-BD59-A6C34878D82A}">
                    <a16:rowId xmlns:a16="http://schemas.microsoft.com/office/drawing/2014/main" val="1766363510"/>
                  </a:ext>
                </a:extLst>
              </a:tr>
              <a:tr h="745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700" b="1" cap="none" spc="0">
                          <a:solidFill>
                            <a:schemeClr val="tx1"/>
                          </a:solidFill>
                          <a:effectLst/>
                        </a:rPr>
                        <a:t>bad</a:t>
                      </a:r>
                      <a:endParaRPr lang="pt-BR" sz="2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700" cap="none" spc="0">
                          <a:solidFill>
                            <a:schemeClr val="tx1"/>
                          </a:solidFill>
                          <a:effectLst/>
                        </a:rPr>
                        <a:t>191</a:t>
                      </a:r>
                      <a:endParaRPr lang="pt-BR" sz="2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700" cap="none" spc="0">
                          <a:solidFill>
                            <a:schemeClr val="tx1"/>
                          </a:solidFill>
                          <a:effectLst/>
                        </a:rPr>
                        <a:t>109</a:t>
                      </a:r>
                      <a:endParaRPr lang="pt-BR" sz="2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700" cap="none" spc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pt-BR" sz="2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extLst>
                  <a:ext uri="{0D108BD9-81ED-4DB2-BD59-A6C34878D82A}">
                    <a16:rowId xmlns:a16="http://schemas.microsoft.com/office/drawing/2014/main" val="790853902"/>
                  </a:ext>
                </a:extLst>
              </a:tr>
              <a:tr h="745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700" b="1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2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 cap="none" spc="0">
                          <a:solidFill>
                            <a:schemeClr val="tx1"/>
                          </a:solidFill>
                          <a:effectLst/>
                        </a:rPr>
                        <a:t>690</a:t>
                      </a:r>
                      <a:endParaRPr lang="pt-BR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 cap="none" spc="0" dirty="0">
                          <a:solidFill>
                            <a:schemeClr val="tx1"/>
                          </a:solidFill>
                          <a:effectLst/>
                        </a:rPr>
                        <a:t>310</a:t>
                      </a:r>
                      <a:endParaRPr lang="pt-BR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 cap="none" spc="0" dirty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pt-BR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843" marR="86843" marT="125054" marB="125054" anchor="b"/>
                </a:tc>
                <a:extLst>
                  <a:ext uri="{0D108BD9-81ED-4DB2-BD59-A6C34878D82A}">
                    <a16:rowId xmlns:a16="http://schemas.microsoft.com/office/drawing/2014/main" val="3626792434"/>
                  </a:ext>
                </a:extLst>
              </a:tr>
            </a:tbl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39BA5130-3A3E-4C92-89CF-9EA66990C2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69956" y="2019594"/>
            <a:ext cx="3245144" cy="235065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33F139-F4EE-4138-BFCE-F1AEF9127E30}"/>
              </a:ext>
            </a:extLst>
          </p:cNvPr>
          <p:cNvSpPr txBox="1"/>
          <p:nvPr/>
        </p:nvSpPr>
        <p:spPr>
          <a:xfrm>
            <a:off x="943451" y="661527"/>
            <a:ext cx="518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Chi-Quadrado</a:t>
            </a:r>
          </a:p>
        </p:txBody>
      </p:sp>
    </p:spTree>
    <p:extLst>
      <p:ext uri="{BB962C8B-B14F-4D97-AF65-F5344CB8AC3E}">
        <p14:creationId xmlns:p14="http://schemas.microsoft.com/office/powerpoint/2010/main" val="192278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Espaço Reservado para Conteúdo 54" descr="Gráfico&#10;&#10;Descrição gerada automaticamente">
            <a:extLst>
              <a:ext uri="{FF2B5EF4-FFF2-40B4-BE49-F238E27FC236}">
                <a16:creationId xmlns:a16="http://schemas.microsoft.com/office/drawing/2014/main" id="{4EE41651-AAF3-4EBC-95E6-6CE8BDF69A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13034"/>
            <a:ext cx="10918464" cy="5431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504234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890</Words>
  <Application>Microsoft Office PowerPoint</Application>
  <PresentationFormat>Widescreen</PresentationFormat>
  <Paragraphs>347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Meiryo</vt:lpstr>
      <vt:lpstr>Arial</vt:lpstr>
      <vt:lpstr>Calibri</vt:lpstr>
      <vt:lpstr>Corbel</vt:lpstr>
      <vt:lpstr>Times New Roman</vt:lpstr>
      <vt:lpstr>SketchLinesVTI</vt:lpstr>
      <vt:lpstr>Modelos de Machine Learning para risco de crédito</vt:lpstr>
      <vt:lpstr>Contextualização</vt:lpstr>
      <vt:lpstr>Objetivos do estudo </vt:lpstr>
      <vt:lpstr>Aprendizagem de máquina para risco de crédito no mundo acadêmico.</vt:lpstr>
      <vt:lpstr>Informações sobre o dataset</vt:lpstr>
      <vt:lpstr>Análise explorátoria das variáveis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Pré-processamento dos dados</vt:lpstr>
      <vt:lpstr>Seleção de features</vt:lpstr>
      <vt:lpstr>Imputação de dados em missings</vt:lpstr>
      <vt:lpstr>Saving accounts (Dinheiro guardado)</vt:lpstr>
      <vt:lpstr>Checking account (Dinheiro em conta)</vt:lpstr>
      <vt:lpstr>Modelos de aprendizagem de máquina</vt:lpstr>
      <vt:lpstr>Modelos testados</vt:lpstr>
      <vt:lpstr>Comparando os scores</vt:lpstr>
      <vt:lpstr>Comparando os erros por tipo</vt:lpstr>
      <vt:lpstr>Conclusões</vt:lpstr>
      <vt:lpstr>Qual é o modelo mais adequado?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Machine Learning para risco de crédito</dc:title>
  <dc:creator>Eric</dc:creator>
  <cp:lastModifiedBy>Eric</cp:lastModifiedBy>
  <cp:revision>5</cp:revision>
  <dcterms:created xsi:type="dcterms:W3CDTF">2020-11-10T14:16:19Z</dcterms:created>
  <dcterms:modified xsi:type="dcterms:W3CDTF">2020-11-11T00:51:06Z</dcterms:modified>
</cp:coreProperties>
</file>