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8" r:id="rId5"/>
    <p:sldId id="262" r:id="rId6"/>
    <p:sldId id="269" r:id="rId7"/>
    <p:sldId id="263" r:id="rId8"/>
    <p:sldId id="280" r:id="rId9"/>
    <p:sldId id="281" r:id="rId10"/>
    <p:sldId id="282" r:id="rId11"/>
    <p:sldId id="283" r:id="rId12"/>
    <p:sldId id="284" r:id="rId13"/>
    <p:sldId id="276" r:id="rId14"/>
    <p:sldId id="275" r:id="rId15"/>
    <p:sldId id="277" r:id="rId16"/>
    <p:sldId id="278" r:id="rId17"/>
    <p:sldId id="286" r:id="rId18"/>
    <p:sldId id="279" r:id="rId19"/>
    <p:sldId id="288" r:id="rId20"/>
    <p:sldId id="289" r:id="rId21"/>
    <p:sldId id="287" r:id="rId22"/>
    <p:sldId id="285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4BCC-47C8-4BE9-82A3-A72362CF7AEA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755D-8517-4834-9505-8573B7D9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A9D26-E917-AC71-FC46-71B48CF1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B84CA-0E9C-3974-76EF-765CBD4A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E5A5-8639-DB49-DAB6-E0B28D1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8471F-E93C-DC77-91FD-D1A1B24C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3625-6327-F3EE-2CE5-BBCBADF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FD31-D178-299F-9B73-A86C019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DF22E-4C0A-4EA3-00A2-55087D427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3490-09EF-4E4E-9C96-57CB2C87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9E98C-0D62-4696-F1BC-5B3BD26C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3935A-A263-994C-2D28-4C46B83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E0DAD-038E-D279-4FBE-BD569BEF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8950-3991-ABB3-4193-56B0AD4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0B061-3D7A-25A6-5DCD-8E241CA3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0F34-1A8D-096C-3E5C-FBCD0412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38357-8DE3-830F-565E-C201DF42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840A8-50DB-F51B-301D-684615B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3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39723-1459-8CA0-CD33-0563A9B2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9D04-0780-2696-B8A2-3D679572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9EB1-4C0B-F890-572A-4BCF268D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196D8-C9CF-B410-4B3C-D625929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9492E-5577-2DC0-FE0C-CB236D5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226B-2F43-8844-B828-991E04F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5FF3-6455-C3E9-32D5-5104B314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E3322-183A-9FBC-78A0-1D5E0ED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0A4C-4E03-B755-56DF-27DE4D0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D7B8-EE70-F7BF-FA02-59E3915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3F85-4B79-0B03-ACD1-9670D2A9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A6F18-853A-8293-6794-EFEAEAB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8A72A-FFB3-0E06-35C7-1FAA8268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BD0587-B91E-7B1C-40FE-1ACE8E5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E6536B-A8E9-ABF1-3AA1-0611E5530E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7113-F96F-E9F4-26AF-F62131B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73B42-9B35-3962-FFF5-053ECD0A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6A8E-2115-F3BC-0F97-8DC14F2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C81E-F4D2-0200-65EB-A3077F8A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70D7C-C8FF-288E-3AAF-22C2C803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708AD-C6C2-10B8-2BA8-E03165114B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0C375-275A-A51D-AA1A-AD4CDC2F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C0CE9-BD1D-A7D7-56F2-0CA5A035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848F0-EA7F-BC25-3EA6-962D06DD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D3545-CF64-B2A6-703F-B5AD269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0A464-80C6-1A50-8086-EFE99E3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28FA-97A6-BE17-F8BA-C2A17F42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AC72-58D8-D186-43DA-93B5809D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1333B-742D-F198-FA24-53D1890D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8A323-93D1-B788-E318-33CEBC28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FE101-F220-7912-B160-BF9EF0971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31180-7E01-B974-8D21-7FD08656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41333-0B2C-CF5A-F153-06A90817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A00A8-22C4-58A6-50D3-EE0C46C2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0A3F1-BE8E-0637-5BAB-4DDE78B9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B1B-57C8-C9E6-268D-AECF6D74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3416-7A0E-D8ED-5CA2-031CD9E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3BCF1-5E40-5856-F9E8-00C2C1AE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C37B2-1E12-8CA4-EADE-877F43C0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F223C-9A5A-6461-6986-CA43EEF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13D5A-ABC6-839B-3335-65B2C7AE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77A96-770B-6F74-CF20-05031C78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3BC5-4F3F-0509-9E06-69E0587D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4D561-564D-B358-090E-743F6304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BC15-5982-1BED-6607-398A5BFC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55D2-1A01-6C1F-EE1B-395DF60E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08BE9-6473-3FBE-9B2D-607DADA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EE074-E374-9CA8-D374-CA17F08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5AE80-FD55-3B12-8EF7-617143E8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B3F7D-5CBB-17F9-27BB-9E178B61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B9E7B-34A4-3BCD-D7C1-A19E04F89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3696-48B4-454C-B67D-0FB3E47AFA0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D79A0-8C84-0DD6-D8DF-F6BF4E65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AD32B-EDE0-47A9-308E-BD9BFC1F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BC1AC-3812-60BC-6E31-9D718F80E1D6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9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70F438-9BFE-43EA-1B45-720EECD19E96}"/>
              </a:ext>
            </a:extLst>
          </p:cNvPr>
          <p:cNvSpPr txBox="1"/>
          <p:nvPr/>
        </p:nvSpPr>
        <p:spPr>
          <a:xfrm>
            <a:off x="0" y="24422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342FF-E23C-555F-6AED-0FCA4F99460B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2024/10/29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D8A-125D-3AD4-5EDE-A413C3D9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56B4E2-B00B-68FA-6835-B23EDB7913C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2 – Annotate single motif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00612E-982C-C272-4D64-7F1F3E15DBF6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136897-53DB-EE23-4E40-33643C2CFA8C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0B39B4D-EEB3-696C-486E-8DC41F6AAC2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083701-A7E0-F64D-5FCC-4C6BEDDFA42D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A0A507B-5DC0-2ECF-BF4A-5F701E18FAF3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C646F9A-EAA2-D3B8-474E-05EFBB01078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D0AF014-82CD-9586-361F-12CC31858A62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211A209-706C-D695-D055-F2310BD97A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32C2C84-04A1-B449-7D61-5F294A62BB23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53A2235-EC2F-A872-5671-11376BBF722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D222BDA-B3C4-9B1F-EC3A-DE7CE2F3CBFF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7B38251-8AEF-1429-8E0F-65A7298A3372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00B6FCD-E89C-A59A-DB75-BE8BDE73E250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01CDEC8-668B-26F2-36CC-508CA6145580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C1EBC00-4600-901B-406B-D0B6933711C2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6D0952C6-6D9E-B3A9-5AF7-90EF2F0B6218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269D8838-FF51-C18C-8044-1C441556CDEA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5D16AFBB-A503-B4AB-8D72-BF7EEE1140E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7670F52A-7FF2-A017-49D0-DF094A6A901A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ED3C4022-12A1-FECD-4D58-F97DC3BB4B7D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A70C3E5-3952-8E2A-724C-AD552DB01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B5B1E9B-CD95-F5C6-D2CB-4AAF6D5521A7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00827D0-94FF-0A45-0D76-36BC2D5B28CA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DCCB8A4-5347-1F04-7D06-E5E8F2CEC3C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B63891E-0E1B-482E-4607-2F3519508C2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450FEA5-2099-DA9A-621C-B55DA6C2898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894E3E8-389E-26DA-336C-C1D8F509FAE7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11D2015-FC33-22B7-3B6D-51B155C33E58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18FF933-1643-D5C6-7D18-23B175091CC0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1C06657-360A-83D9-A908-95D533A1C099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47FFAA3-0A89-8168-0344-60CE9983A22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8962577-2C43-E227-AFB3-E3735A32C6A3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50AC192-5FDC-C12D-8DA4-8CE829ED6F99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334C5F-D909-C7F9-E84A-909540BF789D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28BDA89-5792-D426-78D3-9B5A72A5CF9B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D46579-8A20-78A2-EF2B-7892CB3D302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899034C-5F9C-37A2-086D-8F77BE15EC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F08F5FF-9CF5-6C50-8A79-FDE1231AFA45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DEEADD-F27C-4ED5-44F3-7F41419CC174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3DC41CA-3A4A-96CE-18C8-44C7BBD3627D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D1F3FAD-A5CC-0620-5EE0-C6E485A007B4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94098362-E606-9C10-176B-FA13DC73D2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A047C20-72C0-2353-F417-32D8C5435E8B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1AA96-5CC0-D012-35EF-6A496E7505C4}"/>
              </a:ext>
            </a:extLst>
          </p:cNvPr>
          <p:cNvSpPr txBox="1"/>
          <p:nvPr/>
        </p:nvSpPr>
        <p:spPr>
          <a:xfrm>
            <a:off x="4410286" y="1205326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 Array + LCP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FF4ED-BD36-5E92-0827-4901276C84FA}"/>
              </a:ext>
            </a:extLst>
          </p:cNvPr>
          <p:cNvSpPr txBox="1"/>
          <p:nvPr/>
        </p:nvSpPr>
        <p:spPr>
          <a:xfrm>
            <a:off x="4410286" y="1923081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ax_distance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EE28DE-8BAD-06D8-028F-FAF47CC8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07" y="2947031"/>
            <a:ext cx="4675629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0614-3151-9480-51B3-3F64FF6B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B2EF9F-2563-3F56-FDF9-9A2C68FDE4FB}"/>
              </a:ext>
            </a:extLst>
          </p:cNvPr>
          <p:cNvSpPr txBox="1"/>
          <p:nvPr/>
        </p:nvSpPr>
        <p:spPr>
          <a:xfrm>
            <a:off x="380564" y="203200"/>
            <a:ext cx="105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3 – Link single motif annotation through dynamic programing (DP)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9B2A43-A9EC-74F6-8026-3B5C79A4449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6BC9F3-CB06-B88C-D431-053091AF43AE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C677041-59D9-9B31-0D66-505885023B1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039DA18-16A9-FA23-F496-75D62CC09AF4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6CBAA6E-E804-FABF-B32A-13D7A35E0CD9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EA22EC-93F8-F26C-1571-97CEA292424A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7E28240-96FA-D4C9-1EB9-EC863ED47F41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9BAE656-1593-F02C-3D47-144F51449761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EC44886-84E5-9B5B-2026-1A03ED19D3FD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CD042EB-4B34-A255-9EFB-DA172D99F42E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25DC44-5D27-1FF2-C07E-0C8300F9094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5608FB1-8FF5-90DE-9D9A-43CB50301C2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4674165-8C37-A925-2B71-690431777095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17C74C8-B969-9B05-A737-D424FAB7917E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CE56279-26CF-E5F6-F7FF-986D16C6B416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0A848768-C9CA-C36F-B4AD-50C6E70EF96F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F613151A-0EE0-C9B1-87CA-A8BFA63E2ED1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8DE1221E-DE54-8D3E-B7A9-DC22A549202C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24EEABE7-2400-86B5-E742-0B5BA778F414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6CF6DB72-3329-0D13-6EAA-51416A5BD56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27B53CA-8B51-0F57-AF4B-185AD6649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D43DB1-F484-33ED-17E4-73214A9E7B1B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500441-F41F-4061-4A94-46DDDBCEF30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4BF655-A83D-CFDA-2103-2CFB04A18713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AE13B6-4283-7C13-AD2F-14A8A3E194C1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88F7D77-922E-3349-202A-79AA50DF48A9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4D9B3EB-60A0-420B-0939-7197730A658B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989726E-1725-FBFB-B970-4E9BD7C36865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AF27D28-4635-F6FE-0FA1-901361E10169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B34BD43-96C5-FCE7-59E4-C45D372E69C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9773BD6-CBD7-A4F7-91AD-B5B600C3F6A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48BBEF4-E99C-CD29-FF35-AA96DAB2F7A6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96B810D-63B1-DC77-B9CC-24B354B30BF7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9C6AECC-9971-9063-14DE-FD0AB1572552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2EFACEE-33F1-F72F-5922-A9B4DAEB63A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795B13C-69EF-599B-C3C7-06A14CC752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B207FFF-D6E5-943D-E78A-B03B87A4BA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F4A9554-8B92-5AA6-1C17-5AEF7A96F59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5A7CEC0-B65D-5543-FF01-5A50CFB2883B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D60DE8D9-7738-F58C-D1EE-9302BE7FBC8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C8EFB8F-F9FC-9507-B763-BCD655A361D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538086C9-35B3-1297-D9DA-8E7A134BB5A2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94F23C-7D86-C978-93C4-EDEDEE8185CC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BBDFA-0850-E7EC-89A6-E97091F9E036}"/>
              </a:ext>
            </a:extLst>
          </p:cNvPr>
          <p:cNvSpPr txBox="1"/>
          <p:nvPr/>
        </p:nvSpPr>
        <p:spPr>
          <a:xfrm>
            <a:off x="4944060" y="1391021"/>
            <a:ext cx="610091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0.5 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41E99-94A8-8DAF-9B97-2ADB9876D1B3}"/>
              </a:ext>
            </a:extLst>
          </p:cNvPr>
          <p:cNvSpPr txBox="1"/>
          <p:nvPr/>
        </p:nvSpPr>
        <p:spPr>
          <a:xfrm>
            <a:off x="5516920" y="3409700"/>
            <a:ext cx="610091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skip a base: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-&gt; score -=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match: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if perfect match: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score +=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length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score += length –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distance</a:t>
            </a:r>
            <a:endParaRPr lang="en-US" altLang="zh-C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D2AA01E-9DFE-82CF-1C38-F55EB5DE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05179"/>
              </p:ext>
            </p:extLst>
          </p:nvPr>
        </p:nvGraphicFramePr>
        <p:xfrm>
          <a:off x="625331" y="417944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93346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476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91017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5864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03294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587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1113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00550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67200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66361"/>
                  </a:ext>
                </a:extLst>
              </a:tr>
            </a:tbl>
          </a:graphicData>
        </a:graphic>
      </p:graphicFrame>
      <p:sp>
        <p:nvSpPr>
          <p:cNvPr id="19" name="弧形 18">
            <a:extLst>
              <a:ext uri="{FF2B5EF4-FFF2-40B4-BE49-F238E27FC236}">
                <a16:creationId xmlns:a16="http://schemas.microsoft.com/office/drawing/2014/main" id="{59B377C6-6311-5E24-8A6E-C9F41BDEA54D}"/>
              </a:ext>
            </a:extLst>
          </p:cNvPr>
          <p:cNvSpPr/>
          <p:nvPr/>
        </p:nvSpPr>
        <p:spPr>
          <a:xfrm rot="18620333">
            <a:off x="4486861" y="3992248"/>
            <a:ext cx="914400" cy="91440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9FB013-C5C9-90B5-F735-4ABD35625B0E}"/>
              </a:ext>
            </a:extLst>
          </p:cNvPr>
          <p:cNvSpPr/>
          <p:nvPr/>
        </p:nvSpPr>
        <p:spPr>
          <a:xfrm>
            <a:off x="2262610" y="4808220"/>
            <a:ext cx="2681450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99DC29-7894-4F19-CD10-494B9F5945C5}"/>
              </a:ext>
            </a:extLst>
          </p:cNvPr>
          <p:cNvSpPr/>
          <p:nvPr/>
        </p:nvSpPr>
        <p:spPr>
          <a:xfrm>
            <a:off x="3337560" y="4998720"/>
            <a:ext cx="1606499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6CC54B8-C47D-0BE7-12DB-A41AA65FB247}"/>
              </a:ext>
            </a:extLst>
          </p:cNvPr>
          <p:cNvSpPr/>
          <p:nvPr/>
        </p:nvSpPr>
        <p:spPr>
          <a:xfrm rot="18895079">
            <a:off x="1884988" y="3523251"/>
            <a:ext cx="3941853" cy="3941853"/>
          </a:xfrm>
          <a:prstGeom prst="arc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BE606EE-3F92-8A02-0D39-40961DFC4D95}"/>
              </a:ext>
            </a:extLst>
          </p:cNvPr>
          <p:cNvSpPr/>
          <p:nvPr/>
        </p:nvSpPr>
        <p:spPr>
          <a:xfrm rot="18858211">
            <a:off x="3213734" y="3765213"/>
            <a:ext cx="2397160" cy="239716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ED19-46C9-9C2E-4437-FAEA99F0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4DF666-142C-8184-F58D-DDC8436E267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4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A503EF-ACB2-1F42-57AE-84BA7680B089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E364BAC-8145-D7BC-3067-6FCA43C53CB5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5891D50-84C2-21EA-6D08-5F2037840B78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285C84-B886-F72A-7D80-A4B8B441310E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3CB0667-5D07-4937-44BE-66DF768C67EE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AD6FA5-335F-1602-8899-2830A579784E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9E9B39D-59FD-C7A3-40C4-9A31A326B1FB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F68AE38-DD23-6A99-3C8D-5AAE359FD4B8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BC8296-1925-AC0A-6E6B-AEA7D2091E21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E32DDD7-847D-67F0-49D3-D9F692F56BA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5F4277A-A84B-1BFD-4FC0-94AB7580385C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8BD24D1-D0A7-2A84-B43F-79AFD1FBA14D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16D777B-EB4D-76D8-390E-1E8BF0E23816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EFF4079-61BC-280C-D1F1-4543C3990178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89D663-62EE-A02A-56A0-E71C91CF9FC5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55C0BDA9-53FF-DC65-A56B-D43DC176EF2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629A2248-64E4-069F-E39F-FE26E83C6FF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EDBFC126-753F-8FE2-C917-434B7EC92CF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B413932E-C483-F585-5256-5F8A25FDDA5C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76C9696-A8B7-ACF0-C035-718F9C1D989F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A2ECAD3C-4750-DF45-CC99-03848126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28C9DE-8112-0B57-0A96-BF0F79406CE2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D488B6-7654-0A90-B845-3924166779CB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77E1FF-80B9-73C8-B948-ADB80BDDA675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70C2746-ADA6-9125-8A59-FA542D07F5C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45A7838A-9327-EACB-8353-48A2207EF57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6D79BCC-E5A1-D550-0062-CBEC5BF5F199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7F05EB4-40B8-F4F3-98DD-1E56038CE261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60913EA-93F6-4604-A381-6910700D36BD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F6E4A66-2172-EE7D-3D29-30B60AE9B250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A24410-52E5-D808-17C2-B942B6DA837D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5FA4C9D-BBAE-8D86-E772-890CCBA0DF8F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F14AAD6-7B9C-2545-6CDD-361F298AC401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7E8408F-6358-78DB-408B-716728063220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DFE89CEC-2DC5-C60B-F5A0-FCFF8CBBBC2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C3BCE48-77B7-7603-0D1B-9A7AD3580CA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4150943-CCB9-577F-8AC8-AD1D0CC824D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930FC56-6927-E026-7221-1CA7166CC40F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F7556E6-84D8-40E2-9650-37C663D154F2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6F18176-4812-3CB5-321F-1A4F5F0EB789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95E38B-B30F-E90D-FCB8-4661CAF4684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9D7A4BC-2AE2-D8F7-80C7-37BEEF675B40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7D7129E-8DA9-A07A-74B3-25F52E9E9D85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1FF0904-1578-D08E-2B68-B311BFD8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1" y="1189521"/>
            <a:ext cx="6839445" cy="16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89139-E16B-6130-937A-DBCAD2EBB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01C6E-8CDB-0F1C-C2CD-4D355E9A04C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1CA344-A5D7-1AE1-8C6B-DD4A91A1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0127"/>
              </p:ext>
            </p:extLst>
          </p:nvPr>
        </p:nvGraphicFramePr>
        <p:xfrm>
          <a:off x="415290" y="1135699"/>
          <a:ext cx="11430870" cy="5160560"/>
        </p:xfrm>
        <a:graphic>
          <a:graphicData uri="http://schemas.openxmlformats.org/drawingml/2006/table">
            <a:tbl>
              <a:tblPr/>
              <a:tblGrid>
                <a:gridCol w="228617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 or deletions, bases may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base in query (not in reference)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is missing base from reference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zh-CN" alt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and bases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bases do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query bases to align, an expected read gap (spliced read)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 but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3108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aligned, not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324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neither read nor reference has a base here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523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074F97E-29B0-313D-DF18-93F53BD4B7E5}"/>
              </a:ext>
            </a:extLst>
          </p:cNvPr>
          <p:cNvSpPr txBox="1"/>
          <p:nvPr/>
        </p:nvSpPr>
        <p:spPr>
          <a:xfrm>
            <a:off x="9105256" y="6296259"/>
            <a:ext cx="2832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/>
              <a:t>https://timd.one/blog/genomics/cigar.php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18606EB-242C-EC79-3248-51DEFA781A9B}"/>
              </a:ext>
            </a:extLst>
          </p:cNvPr>
          <p:cNvSpPr/>
          <p:nvPr/>
        </p:nvSpPr>
        <p:spPr>
          <a:xfrm>
            <a:off x="1050290" y="295113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AEE232F-6F15-659E-AE4E-B67C3F0F2E12}"/>
              </a:ext>
            </a:extLst>
          </p:cNvPr>
          <p:cNvSpPr/>
          <p:nvPr/>
        </p:nvSpPr>
        <p:spPr>
          <a:xfrm>
            <a:off x="1050290" y="341341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2C2913B-3BD5-3753-B974-96F33FDC73C0}"/>
              </a:ext>
            </a:extLst>
          </p:cNvPr>
          <p:cNvSpPr/>
          <p:nvPr/>
        </p:nvSpPr>
        <p:spPr>
          <a:xfrm>
            <a:off x="1050290" y="4028609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D4CCB92-2FB6-DEEB-2507-952BB228DC9F}"/>
              </a:ext>
            </a:extLst>
          </p:cNvPr>
          <p:cNvSpPr/>
          <p:nvPr/>
        </p:nvSpPr>
        <p:spPr>
          <a:xfrm>
            <a:off x="1050290" y="249477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E15A1F5-07B0-D020-88DA-F59F3DFC46A7}"/>
              </a:ext>
            </a:extLst>
          </p:cNvPr>
          <p:cNvSpPr/>
          <p:nvPr/>
        </p:nvSpPr>
        <p:spPr>
          <a:xfrm>
            <a:off x="1050290" y="2022828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899D-AD8C-5E67-7E37-3E7E909B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1F51C1-E3B1-E8A3-11F9-2A5FC881838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C41467B-60CC-FD96-5BF4-CB3C34F6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06120"/>
              </p:ext>
            </p:extLst>
          </p:nvPr>
        </p:nvGraphicFramePr>
        <p:xfrm>
          <a:off x="711200" y="1100974"/>
          <a:ext cx="10769600" cy="726655"/>
        </p:xfrm>
        <a:graphic>
          <a:graphicData uri="http://schemas.openxmlformats.org/drawingml/2006/table">
            <a:tbl>
              <a:tblPr/>
              <a:tblGrid>
                <a:gridCol w="2153920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to the start of a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3CCA24-E4C9-098D-5C45-BC5351FB39B4}"/>
              </a:ext>
            </a:extLst>
          </p:cNvPr>
          <p:cNvSpPr txBox="1"/>
          <p:nvPr/>
        </p:nvSpPr>
        <p:spPr>
          <a:xfrm>
            <a:off x="1109770" y="1827629"/>
            <a:ext cx="1297764" cy="31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ADDED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5AABD-5906-0A72-1BBC-5E0276C4C15C}"/>
              </a:ext>
            </a:extLst>
          </p:cNvPr>
          <p:cNvSpPr txBox="1"/>
          <p:nvPr/>
        </p:nvSpPr>
        <p:spPr>
          <a:xfrm>
            <a:off x="1109770" y="2554284"/>
            <a:ext cx="8545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Aptos" panose="020B0004020202020204" pitchFamily="34" charset="0"/>
                <a:ea typeface="黑体" panose="02010609060101010101" pitchFamily="49" charset="-122"/>
              </a:rPr>
              <a:t>One example: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QUERY: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ATTTTGGCAT</a:t>
            </a:r>
            <a:r>
              <a:rPr lang="en-US" altLang="zh-CN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TG--ATTNNNNNNTGGC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REFERENCE: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ATT-TGGC</a:t>
            </a:r>
            <a:r>
              <a:rPr lang="en-US" altLang="zh-CN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ATTTGGC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ATT------TGGC</a:t>
            </a:r>
          </a:p>
          <a:p>
            <a:endParaRPr lang="en-US" altLang="zh-CN" dirty="0">
              <a:latin typeface="Aptos" panose="020B00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CIGAR-like:	3=1I4=/2=1X2=2D/3=6N4=</a:t>
            </a:r>
          </a:p>
        </p:txBody>
      </p:sp>
    </p:spTree>
    <p:extLst>
      <p:ext uri="{BB962C8B-B14F-4D97-AF65-F5344CB8AC3E}">
        <p14:creationId xmlns:p14="http://schemas.microsoft.com/office/powerpoint/2010/main" val="36842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C99F-FD56-3EEE-EC05-92F30DDCF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52FDA9-1695-72F8-B091-8E2EB5C31B04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42B5E3-58D0-92A9-184D-33FF79D73836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4912E3-0EFE-3572-4A14-433F8D65D728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7D3DA6-80EB-AB46-FF23-BF396060A5D1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result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0F50-2228-1C8C-B041-8F7575B3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467E3A-68E8-FFD4-4612-EE803BE33B3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data test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9411DB-2CFA-2291-EAB8-74165EF47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81471"/>
              </p:ext>
            </p:extLst>
          </p:nvPr>
        </p:nvGraphicFramePr>
        <p:xfrm>
          <a:off x="849592" y="1361841"/>
          <a:ext cx="10492816" cy="2954818"/>
        </p:xfrm>
        <a:graphic>
          <a:graphicData uri="http://schemas.openxmlformats.org/drawingml/2006/table">
            <a:tbl>
              <a:tblPr/>
              <a:tblGrid>
                <a:gridCol w="262320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1624301467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516320957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point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AATGG, TTACC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pCht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sequence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32bp_TR.fasta, </a:t>
                      </a:r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R1_cons.11Jul21_CHM13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171bp_TR.fasta,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ATTGG, TTG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nestedMotif.fasta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with 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9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5785-DB24-E19B-8746-D6DAE5E0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14E9CC1-7393-ABA5-1E08-9E70F63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67" y="1975249"/>
            <a:ext cx="2980938" cy="2769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3E9C8-6C03-3445-A9EF-98FDE63BC43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k-mer size on motif acquiring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52762-6BD6-06FB-1F0A-D9008700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36" y="2113749"/>
            <a:ext cx="3109764" cy="26305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C7BDED-5A26-A2A2-EA61-396936F60C8C}"/>
              </a:ext>
            </a:extLst>
          </p:cNvPr>
          <p:cNvSpPr txBox="1"/>
          <p:nvPr/>
        </p:nvSpPr>
        <p:spPr>
          <a:xfrm>
            <a:off x="3077496" y="890336"/>
            <a:ext cx="600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32bp pCht in </a:t>
            </a:r>
            <a:r>
              <a:rPr lang="en-US" altLang="zh-CN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Pan</a:t>
            </a:r>
          </a:p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TAAACATGGAAATATCTACACCGCTATCTGTA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FB9B9-5E90-EB1A-5959-A2BDC8ABDFFD}"/>
              </a:ext>
            </a:extLst>
          </p:cNvPr>
          <p:cNvSpPr txBox="1"/>
          <p:nvPr/>
        </p:nvSpPr>
        <p:spPr>
          <a:xfrm>
            <a:off x="3077495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2F4C0-6DC9-B4C7-DF96-338CEE59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570"/>
          <a:stretch/>
        </p:blipFill>
        <p:spPr>
          <a:xfrm>
            <a:off x="-6262057" y="2761290"/>
            <a:ext cx="5774426" cy="1196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8261EF-4864-D52F-7DC8-8BB595621714}"/>
              </a:ext>
            </a:extLst>
          </p:cNvPr>
          <p:cNvSpPr txBox="1"/>
          <p:nvPr/>
        </p:nvSpPr>
        <p:spPr>
          <a:xfrm>
            <a:off x="6145160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F7BFA9-3232-27C3-BBF6-AB3403E8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318" y="3359749"/>
            <a:ext cx="8436071" cy="34293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DD16B967-D398-958F-8F59-C0A6A1B98963}"/>
              </a:ext>
            </a:extLst>
          </p:cNvPr>
          <p:cNvSpPr/>
          <p:nvPr/>
        </p:nvSpPr>
        <p:spPr>
          <a:xfrm rot="9000000">
            <a:off x="4114581" y="4700032"/>
            <a:ext cx="259588" cy="502570"/>
          </a:xfrm>
          <a:prstGeom prst="downArrow">
            <a:avLst>
              <a:gd name="adj1" fmla="val 33730"/>
              <a:gd name="adj2" fmla="val 99153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10BC4C-AE12-458D-FF9D-3A43074B3F6C}"/>
              </a:ext>
            </a:extLst>
          </p:cNvPr>
          <p:cNvSpPr txBox="1"/>
          <p:nvPr/>
        </p:nvSpPr>
        <p:spPr>
          <a:xfrm>
            <a:off x="4397697" y="5161488"/>
            <a:ext cx="387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Recurring 5-mer in single motif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40C64-2395-F1FB-3D71-87D46C8C5CED}"/>
              </a:ext>
            </a:extLst>
          </p:cNvPr>
          <p:cNvSpPr txBox="1"/>
          <p:nvPr/>
        </p:nvSpPr>
        <p:spPr>
          <a:xfrm>
            <a:off x="9618562" y="6435523"/>
            <a:ext cx="247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 32bp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6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76FC-7F36-FC0A-0441-D4EEC50A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4DE4F-3B60-5B0E-9BF4-C1EF6F293E2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motif example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55935-60D7-55F4-9D37-60A6F804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44" y="1495192"/>
            <a:ext cx="3985704" cy="14124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ADC512-A998-1F61-8958-A286DD22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4" y="3429000"/>
            <a:ext cx="7797273" cy="19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0B3F-5C26-1169-F5E5-B227A7E6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BDA01F-934E-9707-FC55-8A2A16ADE41E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AC280F-A853-88A8-7DFB-39D13B498363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EE81D0-263E-1132-1AD6-07609F14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5" y="1590463"/>
            <a:ext cx="4045580" cy="23318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43969F-E921-C3F5-D5C7-980E3855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9" y="4161645"/>
            <a:ext cx="3989391" cy="23271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CBF4D4-076C-69CA-05E5-CFBEA55FB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29" y="4161645"/>
            <a:ext cx="1528972" cy="10557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9DC19E-9E38-109D-D778-308C7201A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28" y="5343033"/>
            <a:ext cx="1531772" cy="10389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7531AF-663D-8A69-EF77-FB2C8D228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862" y="1618786"/>
            <a:ext cx="4002691" cy="2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B634-0748-5AEE-1917-A6A085D5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8268D78-80DF-90E6-8863-8C49E4742BD7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A1906-596E-0F32-07CE-165DB96894DF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1786FC-876B-1548-A1E5-688BA4E6E327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BCEF7D-3769-14C5-7B98-2989A7AC14B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Aim and function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0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0FAA-C895-80F0-71A4-07A619B0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CD3588-FD8B-D61C-F20A-1AE01B395DB6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EDD08-5552-52FA-4115-059031BA869A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FDD563-EBC1-DD0C-B331-07D961D2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5" y="1573415"/>
            <a:ext cx="5156635" cy="885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41446D-6351-BF60-8448-7612C51E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31" y="1166442"/>
            <a:ext cx="6313209" cy="37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6F849-6951-6EE9-78D5-80B66AE9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482B3FF-B41C-E615-3A01-A86D117BF479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3057ED-2889-25CE-84D9-10A585B17412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3331BE-F684-6963-72E5-2F9AA1B186B4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190064-551B-A614-1F3A-0EDE01633902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Plan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12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E9A9-F9D6-0954-7C9E-33AD2F9B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2B709-5FAF-313C-59E0-DC94808A629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ACEFF5-4721-3B5D-563C-91C31BFC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55246"/>
              </p:ext>
            </p:extLst>
          </p:nvPr>
        </p:nvGraphicFramePr>
        <p:xfrm>
          <a:off x="849592" y="1361841"/>
          <a:ext cx="10182202" cy="2954818"/>
        </p:xfrm>
        <a:graphic>
          <a:graphicData uri="http://schemas.openxmlformats.org/drawingml/2006/table">
            <a:tbl>
              <a:tblPr/>
              <a:tblGrid>
                <a:gridCol w="7989608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9259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do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 polishing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motif calibration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 N-</a:t>
                      </a:r>
                      <a:r>
                        <a:rPr lang="en-US" altLang="zh-CN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</a:t>
                      </a: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(loop weight)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4AA6-457D-A209-AF37-0B28284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9B2DFCE-6096-3B22-C695-3F1C506430A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C4AD6-AD23-8C27-AA7F-E5D489EF1395}"/>
              </a:ext>
            </a:extLst>
          </p:cNvPr>
          <p:cNvSpPr txBox="1"/>
          <p:nvPr/>
        </p:nvSpPr>
        <p:spPr>
          <a:xfrm>
            <a:off x="0" y="3715246"/>
            <a:ext cx="12192000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2024/11/29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1E42-30B3-2013-CA7A-37F98ACF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07F57-580F-57FD-DB0B-47F81C6905AD}"/>
              </a:ext>
            </a:extLst>
          </p:cNvPr>
          <p:cNvSpPr txBox="1"/>
          <p:nvPr/>
        </p:nvSpPr>
        <p:spPr>
          <a:xfrm>
            <a:off x="380565" y="203200"/>
            <a:ext cx="1181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3F9C27-2614-EE9B-1FB5-CCD5609B2C7B}"/>
              </a:ext>
            </a:extLst>
          </p:cNvPr>
          <p:cNvSpPr txBox="1"/>
          <p:nvPr/>
        </p:nvSpPr>
        <p:spPr>
          <a:xfrm>
            <a:off x="1469984" y="1478095"/>
            <a:ext cx="8750462" cy="39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Cascade pipeline 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annotation of complex TR regions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 novo motif finding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Single-base-pair resolution annotation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13A3-ECF3-4664-109F-F082334D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32E0DB7-6ECF-E518-73CA-1089A3C8D544}"/>
              </a:ext>
            </a:extLst>
          </p:cNvPr>
          <p:cNvGrpSpPr/>
          <p:nvPr/>
        </p:nvGrpSpPr>
        <p:grpSpPr>
          <a:xfrm>
            <a:off x="1524953" y="4769386"/>
            <a:ext cx="9976167" cy="1156970"/>
            <a:chOff x="1195705" y="1808699"/>
            <a:chExt cx="9976167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8F468-AFD0-8A4A-DBDA-7E5DF05883E5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B9089D-25E8-38B2-69A3-C7DFEE8F44B2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EB262-3287-FF84-0829-0E4BFB055DA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9798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assays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6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8DBA-735E-80B2-1759-6661A494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52356-E351-3C4D-40F7-B6950BD8D834}"/>
              </a:ext>
            </a:extLst>
          </p:cNvPr>
          <p:cNvSpPr txBox="1"/>
          <p:nvPr/>
        </p:nvSpPr>
        <p:spPr>
          <a:xfrm>
            <a:off x="380565" y="203200"/>
            <a:ext cx="719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output and assays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E9A03-F6C9-0F44-9D01-CF96D7FCF861}"/>
              </a:ext>
            </a:extLst>
          </p:cNvPr>
          <p:cNvSpPr txBox="1"/>
          <p:nvPr/>
        </p:nvSpPr>
        <p:spPr>
          <a:xfrm>
            <a:off x="1469984" y="1478095"/>
            <a:ext cx="8750462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and assays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 output: start, end, motif, CIGAR ……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result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0182-1807-9949-5C0F-12569012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FFEA9A-C04E-A439-737A-55C982C0E791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CA9F3C-8187-372D-2A0D-266BD4633AA8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478F51-F175-E855-489C-614A386AEC0A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02F68A-34C7-7D11-F558-73175C76A6DA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1745-4A02-5946-AA69-517D5F4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471756-3A87-3294-FB74-778BDD2B37C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518A93-1EEC-E766-4AC6-D58340AF3C4C}"/>
              </a:ext>
            </a:extLst>
          </p:cNvPr>
          <p:cNvGrpSpPr/>
          <p:nvPr/>
        </p:nvGrpSpPr>
        <p:grpSpPr>
          <a:xfrm>
            <a:off x="4677464" y="1089705"/>
            <a:ext cx="2487787" cy="5434944"/>
            <a:chOff x="1031567" y="1199536"/>
            <a:chExt cx="2797671" cy="611193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803EEF-04D5-E258-3E38-8BD3C5350578}"/>
                </a:ext>
              </a:extLst>
            </p:cNvPr>
            <p:cNvSpPr/>
            <p:nvPr/>
          </p:nvSpPr>
          <p:spPr>
            <a:xfrm>
              <a:off x="1212366" y="1199536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Ns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87F546-A220-3117-96DE-46290710F8C3}"/>
                </a:ext>
              </a:extLst>
            </p:cNvPr>
            <p:cNvSpPr/>
            <p:nvPr/>
          </p:nvSpPr>
          <p:spPr>
            <a:xfrm>
              <a:off x="1212366" y="21102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into windows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51FA55-BAEB-5E03-FF6E-077348FFFAF3}"/>
                </a:ext>
              </a:extLst>
            </p:cNvPr>
            <p:cNvSpPr/>
            <p:nvPr/>
          </p:nvSpPr>
          <p:spPr>
            <a:xfrm>
              <a:off x="1031567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26589E-80A6-B2AA-6A46-E0A99EC19DB9}"/>
                </a:ext>
              </a:extLst>
            </p:cNvPr>
            <p:cNvSpPr/>
            <p:nvPr/>
          </p:nvSpPr>
          <p:spPr>
            <a:xfrm>
              <a:off x="1777311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476A7C-C43E-281B-D3E3-FD64D5648B0A}"/>
                </a:ext>
              </a:extLst>
            </p:cNvPr>
            <p:cNvSpPr/>
            <p:nvPr/>
          </p:nvSpPr>
          <p:spPr>
            <a:xfrm>
              <a:off x="2523055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2F18ED-B0C8-CE3F-7FC3-3FE4CABD5AFD}"/>
                </a:ext>
              </a:extLst>
            </p:cNvPr>
            <p:cNvSpPr/>
            <p:nvPr/>
          </p:nvSpPr>
          <p:spPr>
            <a:xfrm>
              <a:off x="3268799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92C5C8-7C0C-85C2-14F4-BCB6FD2F3CD7}"/>
                </a:ext>
              </a:extLst>
            </p:cNvPr>
            <p:cNvSpPr/>
            <p:nvPr/>
          </p:nvSpPr>
          <p:spPr>
            <a:xfrm>
              <a:off x="1212366" y="39390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motif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9FD3B06-0B55-EFF0-A221-BED74CAB6C65}"/>
                </a:ext>
              </a:extLst>
            </p:cNvPr>
            <p:cNvSpPr/>
            <p:nvPr/>
          </p:nvSpPr>
          <p:spPr>
            <a:xfrm>
              <a:off x="1031567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9B2345B-CB93-0C18-CF62-CE22A445A3D0}"/>
                </a:ext>
              </a:extLst>
            </p:cNvPr>
            <p:cNvSpPr/>
            <p:nvPr/>
          </p:nvSpPr>
          <p:spPr>
            <a:xfrm>
              <a:off x="1777311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F875067-E420-5C0D-C8C5-836C9D30396F}"/>
                </a:ext>
              </a:extLst>
            </p:cNvPr>
            <p:cNvSpPr/>
            <p:nvPr/>
          </p:nvSpPr>
          <p:spPr>
            <a:xfrm>
              <a:off x="2523055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25E8F5F-32F5-D16A-3937-8F4713ADC986}"/>
                </a:ext>
              </a:extLst>
            </p:cNvPr>
            <p:cNvSpPr/>
            <p:nvPr/>
          </p:nvSpPr>
          <p:spPr>
            <a:xfrm>
              <a:off x="3268799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B69976-8454-10F4-709F-632E463A684C}"/>
                </a:ext>
              </a:extLst>
            </p:cNvPr>
            <p:cNvSpPr/>
            <p:nvPr/>
          </p:nvSpPr>
          <p:spPr>
            <a:xfrm>
              <a:off x="1212366" y="578304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DP to link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1685979-CCC7-59BF-18C3-CA51483EF37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1398" y="1779640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CFF9FB0-022B-C6CD-623B-8BE01D9697BB}"/>
                </a:ext>
              </a:extLst>
            </p:cNvPr>
            <p:cNvSpPr/>
            <p:nvPr/>
          </p:nvSpPr>
          <p:spPr>
            <a:xfrm rot="16200000">
              <a:off x="2332553" y="2413054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左大括号 48">
              <a:extLst>
                <a:ext uri="{FF2B5EF4-FFF2-40B4-BE49-F238E27FC236}">
                  <a16:creationId xmlns:a16="http://schemas.microsoft.com/office/drawing/2014/main" id="{5E1156FE-C3BD-3D2B-0C78-16722EE2B468}"/>
                </a:ext>
              </a:extLst>
            </p:cNvPr>
            <p:cNvSpPr/>
            <p:nvPr/>
          </p:nvSpPr>
          <p:spPr>
            <a:xfrm rot="5400000" flipV="1">
              <a:off x="2332553" y="1419129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A13D0E86-82C4-521D-73AB-D5ADFD6A6046}"/>
                </a:ext>
              </a:extLst>
            </p:cNvPr>
            <p:cNvSpPr/>
            <p:nvPr/>
          </p:nvSpPr>
          <p:spPr>
            <a:xfrm rot="16200000">
              <a:off x="2332553" y="4260142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DB7D735C-EFBF-4142-24A6-219C0D779F69}"/>
                </a:ext>
              </a:extLst>
            </p:cNvPr>
            <p:cNvSpPr/>
            <p:nvPr/>
          </p:nvSpPr>
          <p:spPr>
            <a:xfrm rot="5400000" flipV="1">
              <a:off x="2332553" y="3266217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F9046F02-CD3A-0CD6-7E50-34A3FCB616EB}"/>
                </a:ext>
              </a:extLst>
            </p:cNvPr>
            <p:cNvSpPr/>
            <p:nvPr/>
          </p:nvSpPr>
          <p:spPr>
            <a:xfrm>
              <a:off x="1212367" y="6731365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aligned bed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4085631-B713-F78A-65AD-2E3D371331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98" y="6372713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1A122FD1-AA23-F93D-4CC4-CCF92DEF94EF}"/>
              </a:ext>
            </a:extLst>
          </p:cNvPr>
          <p:cNvSpPr txBox="1"/>
          <p:nvPr/>
        </p:nvSpPr>
        <p:spPr>
          <a:xfrm>
            <a:off x="4536887" y="2803314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Get motif from single window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B1EA97-4A09-6ADC-74D6-493362C50B9C}"/>
              </a:ext>
            </a:extLst>
          </p:cNvPr>
          <p:cNvSpPr txBox="1"/>
          <p:nvPr/>
        </p:nvSpPr>
        <p:spPr>
          <a:xfrm>
            <a:off x="4474991" y="4424446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Annotate single motif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65C94917-87D4-7E23-69D8-2AAED1CE9CF7}"/>
              </a:ext>
            </a:extLst>
          </p:cNvPr>
          <p:cNvSpPr/>
          <p:nvPr/>
        </p:nvSpPr>
        <p:spPr>
          <a:xfrm>
            <a:off x="7209516" y="1360067"/>
            <a:ext cx="700275" cy="2358390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88626"/>
              <a:gd name="connsiteY0" fmla="*/ 1316736 h 2316480"/>
              <a:gd name="connsiteX1" fmla="*/ 0 w 1088626"/>
              <a:gd name="connsiteY1" fmla="*/ 1816608 h 2316480"/>
              <a:gd name="connsiteX2" fmla="*/ 1078992 w 1088626"/>
              <a:gd name="connsiteY2" fmla="*/ 2316480 h 2316480"/>
              <a:gd name="connsiteX3" fmla="*/ 1088626 w 1088626"/>
              <a:gd name="connsiteY3" fmla="*/ 0 h 2316480"/>
              <a:gd name="connsiteX4" fmla="*/ 0 w 1088626"/>
              <a:gd name="connsiteY4" fmla="*/ 1316736 h 2316480"/>
              <a:gd name="connsiteX0" fmla="*/ 0 w 1106690"/>
              <a:gd name="connsiteY0" fmla="*/ 1358646 h 2358390"/>
              <a:gd name="connsiteX1" fmla="*/ 0 w 1106690"/>
              <a:gd name="connsiteY1" fmla="*/ 1858518 h 2358390"/>
              <a:gd name="connsiteX2" fmla="*/ 1078992 w 1106690"/>
              <a:gd name="connsiteY2" fmla="*/ 2358390 h 2358390"/>
              <a:gd name="connsiteX3" fmla="*/ 1106690 w 1106690"/>
              <a:gd name="connsiteY3" fmla="*/ 0 h 2358390"/>
              <a:gd name="connsiteX4" fmla="*/ 0 w 1106690"/>
              <a:gd name="connsiteY4" fmla="*/ 1358646 h 23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690" h="2358390">
                <a:moveTo>
                  <a:pt x="0" y="1358646"/>
                </a:moveTo>
                <a:lnTo>
                  <a:pt x="0" y="1858518"/>
                </a:lnTo>
                <a:lnTo>
                  <a:pt x="1078992" y="2358390"/>
                </a:lnTo>
                <a:cubicBezTo>
                  <a:pt x="1082203" y="1586230"/>
                  <a:pt x="1103479" y="772160"/>
                  <a:pt x="1106690" y="0"/>
                </a:cubicBezTo>
                <a:lnTo>
                  <a:pt x="0" y="13586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F8BF853-B4D4-1BC9-A97F-3392582C1874}"/>
              </a:ext>
            </a:extLst>
          </p:cNvPr>
          <p:cNvGrpSpPr/>
          <p:nvPr/>
        </p:nvGrpSpPr>
        <p:grpSpPr>
          <a:xfrm>
            <a:off x="7892268" y="1364343"/>
            <a:ext cx="2185797" cy="2363803"/>
            <a:chOff x="6096000" y="944880"/>
            <a:chExt cx="3054028" cy="289309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E288287-43FF-9C46-73B8-F3820BE1FC20}"/>
                </a:ext>
              </a:extLst>
            </p:cNvPr>
            <p:cNvSpPr/>
            <p:nvPr/>
          </p:nvSpPr>
          <p:spPr>
            <a:xfrm>
              <a:off x="6096000" y="948382"/>
              <a:ext cx="3054028" cy="28895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F27E8F-6EE4-59DD-D753-A8579F3C2FBF}"/>
                </a:ext>
              </a:extLst>
            </p:cNvPr>
            <p:cNvSpPr/>
            <p:nvPr/>
          </p:nvSpPr>
          <p:spPr>
            <a:xfrm>
              <a:off x="6096000" y="944880"/>
              <a:ext cx="643531" cy="2883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15FD09B-E829-55E2-F167-8E19DF3AE4E2}"/>
              </a:ext>
            </a:extLst>
          </p:cNvPr>
          <p:cNvSpPr/>
          <p:nvPr/>
        </p:nvSpPr>
        <p:spPr>
          <a:xfrm>
            <a:off x="7209516" y="3997349"/>
            <a:ext cx="690369" cy="1283208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435864 h 1435608"/>
              <a:gd name="connsiteX1" fmla="*/ 0 w 1078992"/>
              <a:gd name="connsiteY1" fmla="*/ 935736 h 1435608"/>
              <a:gd name="connsiteX2" fmla="*/ 1078992 w 1078992"/>
              <a:gd name="connsiteY2" fmla="*/ 1435608 h 1435608"/>
              <a:gd name="connsiteX3" fmla="*/ 1066950 w 1078992"/>
              <a:gd name="connsiteY3" fmla="*/ 0 h 1435608"/>
              <a:gd name="connsiteX4" fmla="*/ 0 w 1078992"/>
              <a:gd name="connsiteY4" fmla="*/ 435864 h 1435608"/>
              <a:gd name="connsiteX0" fmla="*/ 0 w 1066950"/>
              <a:gd name="connsiteY0" fmla="*/ 435864 h 1260348"/>
              <a:gd name="connsiteX1" fmla="*/ 0 w 1066950"/>
              <a:gd name="connsiteY1" fmla="*/ 935736 h 1260348"/>
              <a:gd name="connsiteX2" fmla="*/ 1066950 w 1066950"/>
              <a:gd name="connsiteY2" fmla="*/ 1260348 h 1260348"/>
              <a:gd name="connsiteX3" fmla="*/ 1066950 w 1066950"/>
              <a:gd name="connsiteY3" fmla="*/ 0 h 1260348"/>
              <a:gd name="connsiteX4" fmla="*/ 0 w 1066950"/>
              <a:gd name="connsiteY4" fmla="*/ 435864 h 1260348"/>
              <a:gd name="connsiteX0" fmla="*/ 0 w 1074978"/>
              <a:gd name="connsiteY0" fmla="*/ 329184 h 1153668"/>
              <a:gd name="connsiteX1" fmla="*/ 0 w 1074978"/>
              <a:gd name="connsiteY1" fmla="*/ 829056 h 1153668"/>
              <a:gd name="connsiteX2" fmla="*/ 1066950 w 1074978"/>
              <a:gd name="connsiteY2" fmla="*/ 1153668 h 1153668"/>
              <a:gd name="connsiteX3" fmla="*/ 1074978 w 1074978"/>
              <a:gd name="connsiteY3" fmla="*/ 0 h 1153668"/>
              <a:gd name="connsiteX4" fmla="*/ 0 w 1074978"/>
              <a:gd name="connsiteY4" fmla="*/ 329184 h 1153668"/>
              <a:gd name="connsiteX0" fmla="*/ 0 w 1091035"/>
              <a:gd name="connsiteY0" fmla="*/ 329184 h 1275588"/>
              <a:gd name="connsiteX1" fmla="*/ 0 w 1091035"/>
              <a:gd name="connsiteY1" fmla="*/ 829056 h 1275588"/>
              <a:gd name="connsiteX2" fmla="*/ 1091035 w 1091035"/>
              <a:gd name="connsiteY2" fmla="*/ 1275588 h 1275588"/>
              <a:gd name="connsiteX3" fmla="*/ 1074978 w 1091035"/>
              <a:gd name="connsiteY3" fmla="*/ 0 h 1275588"/>
              <a:gd name="connsiteX4" fmla="*/ 0 w 1091035"/>
              <a:gd name="connsiteY4" fmla="*/ 329184 h 1275588"/>
              <a:gd name="connsiteX0" fmla="*/ 0 w 1091035"/>
              <a:gd name="connsiteY0" fmla="*/ 336804 h 1283208"/>
              <a:gd name="connsiteX1" fmla="*/ 0 w 1091035"/>
              <a:gd name="connsiteY1" fmla="*/ 836676 h 1283208"/>
              <a:gd name="connsiteX2" fmla="*/ 1091035 w 1091035"/>
              <a:gd name="connsiteY2" fmla="*/ 1283208 h 1283208"/>
              <a:gd name="connsiteX3" fmla="*/ 1087021 w 1091035"/>
              <a:gd name="connsiteY3" fmla="*/ 0 h 1283208"/>
              <a:gd name="connsiteX4" fmla="*/ 0 w 1091035"/>
              <a:gd name="connsiteY4" fmla="*/ 336804 h 12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035" h="1283208">
                <a:moveTo>
                  <a:pt x="0" y="336804"/>
                </a:moveTo>
                <a:lnTo>
                  <a:pt x="0" y="836676"/>
                </a:lnTo>
                <a:lnTo>
                  <a:pt x="1091035" y="1283208"/>
                </a:lnTo>
                <a:lnTo>
                  <a:pt x="1087021" y="0"/>
                </a:lnTo>
                <a:lnTo>
                  <a:pt x="0" y="3368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01746CB-F34A-1501-122F-BD8C22B79946}"/>
              </a:ext>
            </a:extLst>
          </p:cNvPr>
          <p:cNvGrpSpPr/>
          <p:nvPr/>
        </p:nvGrpSpPr>
        <p:grpSpPr>
          <a:xfrm>
            <a:off x="7892268" y="3998472"/>
            <a:ext cx="2185797" cy="1285213"/>
            <a:chOff x="6096000" y="4108303"/>
            <a:chExt cx="3054028" cy="1285213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D2F1627-E868-ED37-B301-E90E0BC283B0}"/>
                </a:ext>
              </a:extLst>
            </p:cNvPr>
            <p:cNvSpPr/>
            <p:nvPr/>
          </p:nvSpPr>
          <p:spPr>
            <a:xfrm>
              <a:off x="6096000" y="4115256"/>
              <a:ext cx="3054028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AC77CFC-3D67-1611-D34F-BA8F96A9272A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FC605FF-8D40-58BC-58AB-9900ABCF159F}"/>
              </a:ext>
            </a:extLst>
          </p:cNvPr>
          <p:cNvSpPr/>
          <p:nvPr/>
        </p:nvSpPr>
        <p:spPr>
          <a:xfrm>
            <a:off x="8302414" y="1540474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k-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13B3B6F-A1C7-727E-C865-E6166D099425}"/>
              </a:ext>
            </a:extLst>
          </p:cNvPr>
          <p:cNvSpPr/>
          <p:nvPr/>
        </p:nvSpPr>
        <p:spPr>
          <a:xfrm>
            <a:off x="8302414" y="2114536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3FC73E6-1CC2-F9E4-A58E-F5290B24E52C}"/>
              </a:ext>
            </a:extLst>
          </p:cNvPr>
          <p:cNvSpPr/>
          <p:nvPr/>
        </p:nvSpPr>
        <p:spPr>
          <a:xfrm>
            <a:off x="8302414" y="2688598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E753BFF-00BD-7A13-5DC7-5A9E493E9B41}"/>
              </a:ext>
            </a:extLst>
          </p:cNvPr>
          <p:cNvSpPr/>
          <p:nvPr/>
        </p:nvSpPr>
        <p:spPr>
          <a:xfrm>
            <a:off x="8302414" y="3262661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cycle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5B11CE6-E7CD-0787-B06E-2B6263E6B892}"/>
              </a:ext>
            </a:extLst>
          </p:cNvPr>
          <p:cNvCxnSpPr>
            <a:cxnSpLocks/>
          </p:cNvCxnSpPr>
          <p:nvPr/>
        </p:nvCxnSpPr>
        <p:spPr>
          <a:xfrm>
            <a:off x="8952137" y="1840550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BA4003-FFCC-2591-89E1-912ECC7D2074}"/>
              </a:ext>
            </a:extLst>
          </p:cNvPr>
          <p:cNvCxnSpPr>
            <a:cxnSpLocks/>
          </p:cNvCxnSpPr>
          <p:nvPr/>
        </p:nvCxnSpPr>
        <p:spPr>
          <a:xfrm>
            <a:off x="8952137" y="240747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7FAB9AF-514F-2657-97AE-DE7E94CF2757}"/>
              </a:ext>
            </a:extLst>
          </p:cNvPr>
          <p:cNvCxnSpPr>
            <a:cxnSpLocks/>
          </p:cNvCxnSpPr>
          <p:nvPr/>
        </p:nvCxnSpPr>
        <p:spPr>
          <a:xfrm>
            <a:off x="8952137" y="2992694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0B3AF6D-12B0-C31D-142E-4E4DED54F40E}"/>
              </a:ext>
            </a:extLst>
          </p:cNvPr>
          <p:cNvSpPr/>
          <p:nvPr/>
        </p:nvSpPr>
        <p:spPr>
          <a:xfrm>
            <a:off x="8160491" y="4190022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suffixArray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583240B-2356-55AE-90DE-0DF7A10A75AE}"/>
              </a:ext>
            </a:extLst>
          </p:cNvPr>
          <p:cNvSpPr/>
          <p:nvPr/>
        </p:nvSpPr>
        <p:spPr>
          <a:xfrm>
            <a:off x="8160491" y="4764084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 distance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0BD3C4-62B4-2030-DF9F-B334DE694567}"/>
              </a:ext>
            </a:extLst>
          </p:cNvPr>
          <p:cNvCxnSpPr>
            <a:cxnSpLocks/>
          </p:cNvCxnSpPr>
          <p:nvPr/>
        </p:nvCxnSpPr>
        <p:spPr>
          <a:xfrm>
            <a:off x="8952137" y="449009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A320FB0-E3B0-3858-8940-726613FE5705}"/>
              </a:ext>
            </a:extLst>
          </p:cNvPr>
          <p:cNvCxnSpPr>
            <a:cxnSpLocks/>
          </p:cNvCxnSpPr>
          <p:nvPr/>
        </p:nvCxnSpPr>
        <p:spPr>
          <a:xfrm>
            <a:off x="4224502" y="3746250"/>
            <a:ext cx="491683" cy="354963"/>
          </a:xfrm>
          <a:prstGeom prst="bentConnector3">
            <a:avLst>
              <a:gd name="adj1" fmla="val 37602"/>
            </a:avLst>
          </a:prstGeom>
          <a:ln w="19050">
            <a:solidFill>
              <a:schemeClr val="accent5">
                <a:lumMod val="50000"/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9C58EE-764C-6B2F-68F4-EAF39F1FDD97}"/>
              </a:ext>
            </a:extLst>
          </p:cNvPr>
          <p:cNvSpPr/>
          <p:nvPr/>
        </p:nvSpPr>
        <p:spPr>
          <a:xfrm>
            <a:off x="2960553" y="3617100"/>
            <a:ext cx="1273751" cy="258300"/>
          </a:xfrm>
          <a:prstGeom prst="homePlat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motif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4244-CA94-8470-F842-1D48ABF8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C0185E-CD1F-4F84-2A9E-1A9A9328D09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310C81-29CA-6740-2AB2-090D0C86E351}"/>
              </a:ext>
            </a:extLst>
          </p:cNvPr>
          <p:cNvGrpSpPr/>
          <p:nvPr/>
        </p:nvGrpSpPr>
        <p:grpSpPr>
          <a:xfrm>
            <a:off x="1363980" y="1166115"/>
            <a:ext cx="4061460" cy="1556765"/>
            <a:chOff x="6096000" y="4108303"/>
            <a:chExt cx="3054028" cy="128521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AEFD4F7-B33F-FE01-C7C3-28956D43FCC4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96AD214-1846-6A0A-A686-C7D04226889D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1056E-F219-FB41-3576-4C71DC451B62}"/>
              </a:ext>
            </a:extLst>
          </p:cNvPr>
          <p:cNvGrpSpPr/>
          <p:nvPr/>
        </p:nvGrpSpPr>
        <p:grpSpPr>
          <a:xfrm>
            <a:off x="6667500" y="1166115"/>
            <a:ext cx="4061460" cy="1556765"/>
            <a:chOff x="6096000" y="4108303"/>
            <a:chExt cx="3054028" cy="12852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63D52B-C832-5B15-C858-CEAF079B6AEB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399534C-3D17-6E73-6566-A216F1991D7B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-k,--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ksize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k-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size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-m,--motif 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	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motif set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-f,--force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annotate with motif X in given motif set no matter whether motif X is in the sequence</a:t>
              </a:r>
            </a:p>
            <a:p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FD07-1EC5-CEDB-0018-A1E8D2F8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961CE9-7C36-6166-9EB8-395DD33724C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1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1F9678-4EB2-62FA-5873-6967882A033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9662CEF-B6C3-76AD-F10F-333B15FDC013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F7081F1-08FB-DCD7-5A8A-143D3AC2ECC5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E5F9BDD-E7F8-577D-B136-4B04E6EED458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EE9495D-71EB-6B9F-D586-211C1A9BA446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7C5845D-E56B-7F44-43E5-577BE23D23E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787926E-EB65-6BDD-FFB0-6766E328C9B5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211A4E7-0920-9209-B40D-FB225EA0A9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7C832C-D5AA-4F3B-BEA4-ACE469E83F8C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8EC7F819-BE57-45BC-CDC6-4735AD783B8C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55EB0CB9-64FD-9243-D0E8-16A7827FCE5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34BBD24-283E-CD3A-0520-CE0B9A0E0CA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19233BE-55EB-5033-6C4A-D329AD86522B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294C6C1-9EDF-893F-5474-26B0F0D5902F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4A1A480-E51F-A8A6-D49B-556DCDB2FDBA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7362F276-413F-2BC5-D50F-9C1866DDBC9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92CBC61E-7383-4D2D-B491-BB91EF0D791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A595CF77-AABF-46B0-41FF-C369813DFC0E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36A57B5E-F38D-915E-3E36-28B11866A458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A0C3C1C-B3EE-0936-65D6-095880B936D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6F754B9-8B6E-4658-7E67-D53476F1C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4CC4F4-318E-E078-C897-241431C3CDFC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E7B2994-71E5-E77A-F896-4C38F7D64DD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B49AAB9-A492-53AB-3989-F6A5A6EE7AD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FDE41EE-F708-F82B-1AE6-EFAF680C62F6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53C054C3-147C-B090-7C9E-0AEDC2DF2365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863678D-5DF4-572B-E4D6-F9EDB90BC4B2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3081576-0ADF-D037-CB10-1DEFE62C3EFC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865624-1DC6-926E-D27D-BDDCE4553D85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0CCABFD-E6E8-ECFF-1B48-FBF78A9BE56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43AFC6-7D85-1543-1DC2-5FFDF3AB283E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00BB108-4C07-F255-5CDB-5D00BBE99970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D2D354C-98A3-23D3-6E29-5EFAF004963B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033474F-7328-BF4D-3358-ACBF6E34C284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37A2424-A04C-43AB-3599-4C0A7EEC4471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593EE62-673B-0B2B-2FC7-23B0F2AA4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91A0885-2217-798A-CCC5-5CADC7AC2C5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3728562-8474-58A1-2B3F-7AD7D8C7B037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B2D56B0-0049-F885-A4FC-9A3147E25F71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CC619F1-0931-8898-C254-92171F9FEEF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37A88F4-B159-2E40-80A6-1D73011F0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A89A4B5D-B1CC-092C-E163-0E0A0C75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D847014-4B79-D4D0-A110-B49293B83639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A10DA8B-A42A-6AE0-5D17-D45294CE1758}"/>
              </a:ext>
            </a:extLst>
          </p:cNvPr>
          <p:cNvSpPr txBox="1"/>
          <p:nvPr/>
        </p:nvSpPr>
        <p:spPr>
          <a:xfrm>
            <a:off x="5894241" y="941542"/>
            <a:ext cx="253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85A508-CC66-45CE-3F3A-443F46E37D8E}"/>
              </a:ext>
            </a:extLst>
          </p:cNvPr>
          <p:cNvSpPr txBox="1"/>
          <p:nvPr/>
        </p:nvSpPr>
        <p:spPr>
          <a:xfrm>
            <a:off x="8410744" y="942176"/>
            <a:ext cx="2622898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5ECEF23-FDDB-F9DB-151B-68E895CF19E3}"/>
              </a:ext>
            </a:extLst>
          </p:cNvPr>
          <p:cNvGrpSpPr/>
          <p:nvPr/>
        </p:nvGrpSpPr>
        <p:grpSpPr>
          <a:xfrm>
            <a:off x="5787846" y="1209160"/>
            <a:ext cx="5245796" cy="5013363"/>
            <a:chOff x="5894242" y="1098070"/>
            <a:chExt cx="4610576" cy="440628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F5A0D43-56DD-129E-46E0-D5EC2030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3549" y="1339914"/>
              <a:ext cx="1943141" cy="176999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444AFA8-D68E-64AD-1240-B1A6C539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6105" y="1338354"/>
              <a:ext cx="1907868" cy="17539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CB9F38-E459-CEFD-2956-AB6A2A49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4242" y="3427183"/>
              <a:ext cx="2204155" cy="194175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69755E4-356B-C0C8-3C44-AB0FC620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6055" y="3409590"/>
              <a:ext cx="2039718" cy="1889275"/>
            </a:xfrm>
            <a:prstGeom prst="rect">
              <a:avLst/>
            </a:prstGeom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2E7C9C-FFBC-8F33-BED8-8E8252A253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2" y="3232609"/>
              <a:ext cx="461057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D681C5-90DE-D26E-C0EC-10E0E1D73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260" y="1098070"/>
              <a:ext cx="0" cy="440628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2097B19-EFA9-8F25-2676-76533B9B70B6}"/>
              </a:ext>
            </a:extLst>
          </p:cNvPr>
          <p:cNvSpPr txBox="1"/>
          <p:nvPr/>
        </p:nvSpPr>
        <p:spPr>
          <a:xfrm rot="16200000">
            <a:off x="4351129" y="2214773"/>
            <a:ext cx="23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F4312C-DF39-580E-2E00-1F159BE7A3A5}"/>
              </a:ext>
            </a:extLst>
          </p:cNvPr>
          <p:cNvSpPr txBox="1"/>
          <p:nvPr/>
        </p:nvSpPr>
        <p:spPr>
          <a:xfrm rot="16200000">
            <a:off x="4166308" y="4807009"/>
            <a:ext cx="27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‘AATGG’, ’CCATT’, ’CTT’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0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802</Words>
  <Application>Microsoft Office PowerPoint</Application>
  <PresentationFormat>宽屏</PresentationFormat>
  <Paragraphs>251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Aptos</vt:lpstr>
      <vt:lpstr>Arial</vt:lpstr>
      <vt:lpstr>Gadugi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Zikun Yang</dc:creator>
  <cp:lastModifiedBy>Zikun Yang</cp:lastModifiedBy>
  <cp:revision>95</cp:revision>
  <dcterms:created xsi:type="dcterms:W3CDTF">2024-10-19T07:13:37Z</dcterms:created>
  <dcterms:modified xsi:type="dcterms:W3CDTF">2024-12-13T00:56:44Z</dcterms:modified>
</cp:coreProperties>
</file>