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5" r:id="rId3"/>
    <p:sldId id="257" r:id="rId4"/>
    <p:sldId id="268" r:id="rId5"/>
    <p:sldId id="262" r:id="rId6"/>
    <p:sldId id="269" r:id="rId7"/>
    <p:sldId id="263" r:id="rId8"/>
    <p:sldId id="280" r:id="rId9"/>
    <p:sldId id="281" r:id="rId10"/>
    <p:sldId id="282" r:id="rId11"/>
    <p:sldId id="283" r:id="rId12"/>
    <p:sldId id="284" r:id="rId13"/>
    <p:sldId id="276" r:id="rId14"/>
    <p:sldId id="275" r:id="rId15"/>
    <p:sldId id="277" r:id="rId16"/>
    <p:sldId id="278" r:id="rId17"/>
    <p:sldId id="286" r:id="rId18"/>
    <p:sldId id="279" r:id="rId19"/>
    <p:sldId id="288" r:id="rId20"/>
    <p:sldId id="289" r:id="rId21"/>
    <p:sldId id="287" r:id="rId22"/>
    <p:sldId id="285" r:id="rId23"/>
    <p:sldId id="274" r:id="rId24"/>
    <p:sldId id="292" r:id="rId25"/>
    <p:sldId id="295" r:id="rId26"/>
    <p:sldId id="296" r:id="rId27"/>
    <p:sldId id="297" r:id="rId28"/>
    <p:sldId id="290" r:id="rId29"/>
    <p:sldId id="291" r:id="rId30"/>
    <p:sldId id="294" r:id="rId31"/>
    <p:sldId id="298" r:id="rId32"/>
    <p:sldId id="293" r:id="rId33"/>
    <p:sldId id="299" r:id="rId34"/>
    <p:sldId id="301" r:id="rId35"/>
    <p:sldId id="302" r:id="rId36"/>
    <p:sldId id="307" r:id="rId37"/>
    <p:sldId id="309" r:id="rId38"/>
    <p:sldId id="310" r:id="rId39"/>
    <p:sldId id="300" r:id="rId40"/>
    <p:sldId id="303" r:id="rId41"/>
    <p:sldId id="304" r:id="rId42"/>
    <p:sldId id="305" r:id="rId43"/>
    <p:sldId id="306" r:id="rId44"/>
    <p:sldId id="308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CCCC"/>
    <a:srgbClr val="D3D3D3"/>
    <a:srgbClr val="FFFFFF"/>
    <a:srgbClr val="D00000"/>
    <a:srgbClr val="FFBA08"/>
    <a:srgbClr val="3185FC"/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84BCC-47C8-4BE9-82A3-A72362CF7AEA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E755D-8517-4834-9505-8573B7D9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6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E755D-8517-4834-9505-8573B7D9020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775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E755D-8517-4834-9505-8573B7D9020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615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F7651-1787-4232-8E5D-BA08BAEA3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1A14EE8-6995-E6A0-4C93-578DFDEE9D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BF6A282-A436-2264-2B7A-1C1EAA8D0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B37E57-6A56-6590-8DC1-776193972A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E755D-8517-4834-9505-8573B7D9020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125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A9D26-E917-AC71-FC46-71B48CF10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EB84CA-0E9C-3974-76EF-765CBD4A5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7E5A5-8639-DB49-DAB6-E0B28D10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8471F-E93C-DC77-91FD-D1A1B24C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1E3625-6327-F3EE-2CE5-BBCBADFB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08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9FD31-D178-299F-9B73-A86C019B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DDF22E-4C0A-4EA3-00A2-55087D427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673490-09EF-4E4E-9C96-57CB2C87E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69E98C-0D62-4696-F1BC-5B3BD26C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33935A-A263-994C-2D28-4C46B837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AE0DAD-038E-D279-4FBE-BD569BEF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40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78950-3991-ABB3-4193-56B0AD41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F0B061-3D7A-25A6-5DCD-8E241CA31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60F34-1A8D-096C-3E5C-FBCD0412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38357-8DE3-830F-565E-C201DF42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840A8-50DB-F51B-301D-684615B8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632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B39723-1459-8CA0-CD33-0563A9B2D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E9D04-0780-2696-B8A2-3D679572A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19EB1-4C0B-F890-572A-4BCF268D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196D8-C9CF-B410-4B3C-D625929E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59492E-5577-2DC0-FE0C-CB236D59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3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7226B-2F43-8844-B828-991E04F7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25FF3-6455-C3E9-32D5-5104B314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E3322-183A-9FBC-78A0-1D5E0ED5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F0A4C-4E03-B755-56DF-27DE4D0E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5D7B8-EE70-F7BF-FA02-59E39156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A3F85-4B79-0B03-ACD1-9670D2A9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DA6F18-853A-8293-6794-EFEAEAB8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C8A72A-FFB3-0E06-35C7-1FAA8268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BD0587-B91E-7B1C-40FE-1ACE8E57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E6536B-A8E9-ABF1-3AA1-0611E5530E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33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37113-F96F-E9F4-26AF-F62131BA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D73B42-9B35-3962-FFF5-053ECD0AA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26A8E-2115-F3BC-0F97-8DC14F24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73C81E-F4D2-0200-65EB-A3077F8A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C70D7C-C8FF-288E-3AAF-22C2C803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4708AD-C6C2-10B8-2BA8-E03165114B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76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0C375-275A-A51D-AA1A-AD4CDC2F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C0CE9-BD1D-A7D7-56F2-0CA5A035F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D848F0-EA7F-BC25-3EA6-962D06DD3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6D3545-CF64-B2A6-703F-B5AD2698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00A464-80C6-1A50-8086-EFE99E3C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3728FA-97A6-BE17-F8BA-C2A17F42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23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3AC72-58D8-D186-43DA-93B5809D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71333B-742D-F198-FA24-53D1890D6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68A323-93D1-B788-E318-33CEBC282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EFE101-F220-7912-B160-BF9EF0971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031180-7E01-B974-8D21-7FD08656C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E41333-0B2C-CF5A-F153-06A90817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CA00A8-22C4-58A6-50D3-EE0C46C2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70A3F1-BE8E-0637-5BAB-4DDE78B9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86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AEB1B-57C8-C9E6-268D-AECF6D74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4D3416-7A0E-D8ED-5CA2-031CD9E9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93BCF1-5E40-5856-F9E8-00C2C1AE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9C37B2-1E12-8CA4-EADE-877F43C0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7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EF223C-9A5A-6461-6986-CA43EEF3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613D5A-ABC6-839B-3335-65B2C7AE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E77A96-770B-6F74-CF20-05031C78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32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B3BC5-4F3F-0509-9E06-69E0587D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54D561-564D-B358-090E-743F63042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32BC15-5982-1BED-6607-398A5BFC1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E155D2-1A01-6C1F-EE1B-395DF60E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108BE9-6473-3FBE-9B2D-607DADAE2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EE074-E374-9CA8-D374-CA17F081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97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B5AE80-FD55-3B12-8EF7-617143E8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7B3F7D-5CBB-17F9-27BB-9E178B61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B9E7B-34A4-3BCD-D7C1-A19E04F89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E3696-48B4-454C-B67D-0FB3E47AFA0D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D79A0-8C84-0DD6-D8DF-F6BF4E653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8AD32B-EDE0-47A9-308E-BD9BFC1F9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FBC1AC-3812-60BC-6E31-9D718F80E1D6}"/>
              </a:ext>
            </a:extLst>
          </p:cNvPr>
          <p:cNvSpPr/>
          <p:nvPr userDrawn="1"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69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C70F438-9BFE-43EA-1B45-720EECD19E96}"/>
              </a:ext>
            </a:extLst>
          </p:cNvPr>
          <p:cNvSpPr txBox="1"/>
          <p:nvPr/>
        </p:nvSpPr>
        <p:spPr>
          <a:xfrm>
            <a:off x="0" y="244225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TRkScan </a:t>
            </a:r>
            <a:r>
              <a:rPr lang="en-US" altLang="zh-CN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WorkReport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8342FF-E23C-555F-6AED-0FCA4F99460B}"/>
              </a:ext>
            </a:extLst>
          </p:cNvPr>
          <p:cNvSpPr txBox="1"/>
          <p:nvPr/>
        </p:nvSpPr>
        <p:spPr>
          <a:xfrm>
            <a:off x="0" y="3429000"/>
            <a:ext cx="12192000" cy="70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杨子坤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Zikun Yang</a:t>
            </a:r>
          </a:p>
          <a:p>
            <a:pPr algn="ctr">
              <a:lnSpc>
                <a:spcPts val="2500"/>
              </a:lnSpc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2024/10/29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34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BBD8A-125D-3AD4-5EDE-A413C3D9D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856B4E2-B00B-68FA-6835-B23EDB7913C5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step 2 – Annotate single motif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600612E-982C-C272-4D64-7F1F3E15DBF6}"/>
              </a:ext>
            </a:extLst>
          </p:cNvPr>
          <p:cNvGrpSpPr/>
          <p:nvPr/>
        </p:nvGrpSpPr>
        <p:grpSpPr>
          <a:xfrm>
            <a:off x="246849" y="993058"/>
            <a:ext cx="3412183" cy="2605548"/>
            <a:chOff x="2960553" y="1089705"/>
            <a:chExt cx="7117512" cy="5434944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9E136897-53DB-EE23-4E40-33643C2CFA8C}"/>
                </a:ext>
              </a:extLst>
            </p:cNvPr>
            <p:cNvGrpSpPr/>
            <p:nvPr/>
          </p:nvGrpSpPr>
          <p:grpSpPr>
            <a:xfrm>
              <a:off x="4677464" y="1089705"/>
              <a:ext cx="2487787" cy="5434944"/>
              <a:chOff x="1031567" y="1199536"/>
              <a:chExt cx="2797671" cy="6111933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B0B39B4D-EEB3-696C-486E-8DC41F6AAC22}"/>
                  </a:ext>
                </a:extLst>
              </p:cNvPr>
              <p:cNvSpPr/>
              <p:nvPr/>
            </p:nvSpPr>
            <p:spPr>
              <a:xfrm>
                <a:off x="1212366" y="1199536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Filter Ns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D1083701-A7E0-F64D-5FCC-4C6BEDDFA42D}"/>
                  </a:ext>
                </a:extLst>
              </p:cNvPr>
              <p:cNvSpPr/>
              <p:nvPr/>
            </p:nvSpPr>
            <p:spPr>
              <a:xfrm>
                <a:off x="1212366" y="21102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into windows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0A0A507B-5DC0-2ECF-BF4A-5F701E18FAF3}"/>
                  </a:ext>
                </a:extLst>
              </p:cNvPr>
              <p:cNvSpPr/>
              <p:nvPr/>
            </p:nvSpPr>
            <p:spPr>
              <a:xfrm>
                <a:off x="1031567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FC646F9A-EAA2-D3B8-474E-05EFBB010781}"/>
                  </a:ext>
                </a:extLst>
              </p:cNvPr>
              <p:cNvSpPr/>
              <p:nvPr/>
            </p:nvSpPr>
            <p:spPr>
              <a:xfrm>
                <a:off x="1777311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DD0AF014-82CD-9586-361F-12CC31858A62}"/>
                  </a:ext>
                </a:extLst>
              </p:cNvPr>
              <p:cNvSpPr/>
              <p:nvPr/>
            </p:nvSpPr>
            <p:spPr>
              <a:xfrm>
                <a:off x="2523055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E211A209-706C-D695-D055-F2310BD97A0C}"/>
                  </a:ext>
                </a:extLst>
              </p:cNvPr>
              <p:cNvSpPr/>
              <p:nvPr/>
            </p:nvSpPr>
            <p:spPr>
              <a:xfrm>
                <a:off x="3268799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232C2C84-04A1-B449-7D61-5F294A62BB23}"/>
                  </a:ext>
                </a:extLst>
              </p:cNvPr>
              <p:cNvSpPr/>
              <p:nvPr/>
            </p:nvSpPr>
            <p:spPr>
              <a:xfrm>
                <a:off x="1212366" y="39390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 motif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253A2235-EC2F-A872-5671-11376BBF722A}"/>
                  </a:ext>
                </a:extLst>
              </p:cNvPr>
              <p:cNvSpPr/>
              <p:nvPr/>
            </p:nvSpPr>
            <p:spPr>
              <a:xfrm>
                <a:off x="1031567" y="4842052"/>
                <a:ext cx="560438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FD222BDA-B3C4-9B1F-EC3A-DE7CE2F3CBFF}"/>
                  </a:ext>
                </a:extLst>
              </p:cNvPr>
              <p:cNvSpPr/>
              <p:nvPr/>
            </p:nvSpPr>
            <p:spPr>
              <a:xfrm>
                <a:off x="1777311" y="4842052"/>
                <a:ext cx="560438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E7B38251-8AEF-1429-8E0F-65A7298A3372}"/>
                  </a:ext>
                </a:extLst>
              </p:cNvPr>
              <p:cNvSpPr/>
              <p:nvPr/>
            </p:nvSpPr>
            <p:spPr>
              <a:xfrm>
                <a:off x="2523055" y="4842052"/>
                <a:ext cx="560438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200B6FCD-E89C-A59A-DB75-BE8BDE73E250}"/>
                  </a:ext>
                </a:extLst>
              </p:cNvPr>
              <p:cNvSpPr/>
              <p:nvPr/>
            </p:nvSpPr>
            <p:spPr>
              <a:xfrm>
                <a:off x="3268799" y="4842052"/>
                <a:ext cx="560438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601CDEC8-668B-26F2-36CC-508CA6145580}"/>
                  </a:ext>
                </a:extLst>
              </p:cNvPr>
              <p:cNvSpPr/>
              <p:nvPr/>
            </p:nvSpPr>
            <p:spPr>
              <a:xfrm>
                <a:off x="1212366" y="578304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DP to link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AC1EBC00-4600-901B-406B-D0B6933711C2}"/>
                  </a:ext>
                </a:extLst>
              </p:cNvPr>
              <p:cNvCxnSpPr>
                <a:cxnSpLocks/>
                <a:stCxn id="3" idx="2"/>
                <a:endCxn id="4" idx="0"/>
              </p:cNvCxnSpPr>
              <p:nvPr/>
            </p:nvCxnSpPr>
            <p:spPr>
              <a:xfrm>
                <a:off x="2441398" y="1779640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左大括号 47">
                <a:extLst>
                  <a:ext uri="{FF2B5EF4-FFF2-40B4-BE49-F238E27FC236}">
                    <a16:creationId xmlns:a16="http://schemas.microsoft.com/office/drawing/2014/main" id="{6D0952C6-6D9E-B3A9-5AF7-90EF2F0B6218}"/>
                  </a:ext>
                </a:extLst>
              </p:cNvPr>
              <p:cNvSpPr/>
              <p:nvPr/>
            </p:nvSpPr>
            <p:spPr>
              <a:xfrm rot="16200000">
                <a:off x="2332553" y="2413054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左大括号 48">
                <a:extLst>
                  <a:ext uri="{FF2B5EF4-FFF2-40B4-BE49-F238E27FC236}">
                    <a16:creationId xmlns:a16="http://schemas.microsoft.com/office/drawing/2014/main" id="{269D8838-FF51-C18C-8044-1C441556CDEA}"/>
                  </a:ext>
                </a:extLst>
              </p:cNvPr>
              <p:cNvSpPr/>
              <p:nvPr/>
            </p:nvSpPr>
            <p:spPr>
              <a:xfrm rot="5400000" flipV="1">
                <a:off x="2332553" y="1419129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左大括号 50">
                <a:extLst>
                  <a:ext uri="{FF2B5EF4-FFF2-40B4-BE49-F238E27FC236}">
                    <a16:creationId xmlns:a16="http://schemas.microsoft.com/office/drawing/2014/main" id="{5D16AFBB-A503-B4AB-8D72-BF7EEE1140E9}"/>
                  </a:ext>
                </a:extLst>
              </p:cNvPr>
              <p:cNvSpPr/>
              <p:nvPr/>
            </p:nvSpPr>
            <p:spPr>
              <a:xfrm rot="16200000">
                <a:off x="2332553" y="4260142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左大括号 51">
                <a:extLst>
                  <a:ext uri="{FF2B5EF4-FFF2-40B4-BE49-F238E27FC236}">
                    <a16:creationId xmlns:a16="http://schemas.microsoft.com/office/drawing/2014/main" id="{7670F52A-7FF2-A017-49D0-DF094A6A901A}"/>
                  </a:ext>
                </a:extLst>
              </p:cNvPr>
              <p:cNvSpPr/>
              <p:nvPr/>
            </p:nvSpPr>
            <p:spPr>
              <a:xfrm rot="5400000" flipV="1">
                <a:off x="2332553" y="3266217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ED3C4022-12A1-FECD-4D58-F97DC3BB4B7D}"/>
                  </a:ext>
                </a:extLst>
              </p:cNvPr>
              <p:cNvSpPr/>
              <p:nvPr/>
            </p:nvSpPr>
            <p:spPr>
              <a:xfrm>
                <a:off x="1212367" y="6731365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aligned bed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3A70C3E5-3952-8E2A-724C-AD552DB01E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398" y="6372713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B5B1E9B-CD95-F5C6-D2CB-4AAF6D5521A7}"/>
                </a:ext>
              </a:extLst>
            </p:cNvPr>
            <p:cNvSpPr txBox="1"/>
            <p:nvPr/>
          </p:nvSpPr>
          <p:spPr>
            <a:xfrm>
              <a:off x="4536889" y="2803313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Get motif from single window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00827D0-94FF-0A45-0D76-36BC2D5B28CA}"/>
                </a:ext>
              </a:extLst>
            </p:cNvPr>
            <p:cNvSpPr txBox="1"/>
            <p:nvPr/>
          </p:nvSpPr>
          <p:spPr>
            <a:xfrm>
              <a:off x="4474989" y="4424446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Annotate single motif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BDCCB8A4-5347-1F04-7D06-E5E8F2CEC3C1}"/>
                </a:ext>
              </a:extLst>
            </p:cNvPr>
            <p:cNvSpPr/>
            <p:nvPr/>
          </p:nvSpPr>
          <p:spPr>
            <a:xfrm>
              <a:off x="7209516" y="1360067"/>
              <a:ext cx="700275" cy="2358390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88626"/>
                <a:gd name="connsiteY0" fmla="*/ 1316736 h 2316480"/>
                <a:gd name="connsiteX1" fmla="*/ 0 w 1088626"/>
                <a:gd name="connsiteY1" fmla="*/ 1816608 h 2316480"/>
                <a:gd name="connsiteX2" fmla="*/ 1078992 w 1088626"/>
                <a:gd name="connsiteY2" fmla="*/ 2316480 h 2316480"/>
                <a:gd name="connsiteX3" fmla="*/ 1088626 w 1088626"/>
                <a:gd name="connsiteY3" fmla="*/ 0 h 2316480"/>
                <a:gd name="connsiteX4" fmla="*/ 0 w 1088626"/>
                <a:gd name="connsiteY4" fmla="*/ 1316736 h 2316480"/>
                <a:gd name="connsiteX0" fmla="*/ 0 w 1106690"/>
                <a:gd name="connsiteY0" fmla="*/ 1358646 h 2358390"/>
                <a:gd name="connsiteX1" fmla="*/ 0 w 1106690"/>
                <a:gd name="connsiteY1" fmla="*/ 1858518 h 2358390"/>
                <a:gd name="connsiteX2" fmla="*/ 1078992 w 1106690"/>
                <a:gd name="connsiteY2" fmla="*/ 2358390 h 2358390"/>
                <a:gd name="connsiteX3" fmla="*/ 1106690 w 1106690"/>
                <a:gd name="connsiteY3" fmla="*/ 0 h 2358390"/>
                <a:gd name="connsiteX4" fmla="*/ 0 w 1106690"/>
                <a:gd name="connsiteY4" fmla="*/ 1358646 h 235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690" h="2358390">
                  <a:moveTo>
                    <a:pt x="0" y="1358646"/>
                  </a:moveTo>
                  <a:lnTo>
                    <a:pt x="0" y="1858518"/>
                  </a:lnTo>
                  <a:lnTo>
                    <a:pt x="1078992" y="2358390"/>
                  </a:lnTo>
                  <a:cubicBezTo>
                    <a:pt x="1082203" y="1586230"/>
                    <a:pt x="1103479" y="772160"/>
                    <a:pt x="1106690" y="0"/>
                  </a:cubicBezTo>
                  <a:lnTo>
                    <a:pt x="0" y="13586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DB63891E-0E1B-482E-4607-2F3519508C20}"/>
                </a:ext>
              </a:extLst>
            </p:cNvPr>
            <p:cNvGrpSpPr/>
            <p:nvPr/>
          </p:nvGrpSpPr>
          <p:grpSpPr>
            <a:xfrm>
              <a:off x="7892268" y="1364343"/>
              <a:ext cx="2185797" cy="2363803"/>
              <a:chOff x="6096000" y="944880"/>
              <a:chExt cx="3054028" cy="2893097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C450FEA5-2099-DA9A-621C-B55DA6C2898F}"/>
                  </a:ext>
                </a:extLst>
              </p:cNvPr>
              <p:cNvSpPr/>
              <p:nvPr/>
            </p:nvSpPr>
            <p:spPr>
              <a:xfrm>
                <a:off x="6096000" y="948382"/>
                <a:ext cx="3054028" cy="28895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894E3E8-389E-26DA-336C-C1D8F509FAE7}"/>
                  </a:ext>
                </a:extLst>
              </p:cNvPr>
              <p:cNvSpPr/>
              <p:nvPr/>
            </p:nvSpPr>
            <p:spPr>
              <a:xfrm>
                <a:off x="6096000" y="944880"/>
                <a:ext cx="643531" cy="2883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B11D2015-FC33-22B7-3B6D-51B155C33E58}"/>
                </a:ext>
              </a:extLst>
            </p:cNvPr>
            <p:cNvSpPr/>
            <p:nvPr/>
          </p:nvSpPr>
          <p:spPr>
            <a:xfrm>
              <a:off x="7209516" y="3997349"/>
              <a:ext cx="690369" cy="1283208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435864 h 1435608"/>
                <a:gd name="connsiteX1" fmla="*/ 0 w 1078992"/>
                <a:gd name="connsiteY1" fmla="*/ 935736 h 1435608"/>
                <a:gd name="connsiteX2" fmla="*/ 1078992 w 1078992"/>
                <a:gd name="connsiteY2" fmla="*/ 1435608 h 1435608"/>
                <a:gd name="connsiteX3" fmla="*/ 1066950 w 1078992"/>
                <a:gd name="connsiteY3" fmla="*/ 0 h 1435608"/>
                <a:gd name="connsiteX4" fmla="*/ 0 w 1078992"/>
                <a:gd name="connsiteY4" fmla="*/ 435864 h 1435608"/>
                <a:gd name="connsiteX0" fmla="*/ 0 w 1066950"/>
                <a:gd name="connsiteY0" fmla="*/ 435864 h 1260348"/>
                <a:gd name="connsiteX1" fmla="*/ 0 w 1066950"/>
                <a:gd name="connsiteY1" fmla="*/ 935736 h 1260348"/>
                <a:gd name="connsiteX2" fmla="*/ 1066950 w 1066950"/>
                <a:gd name="connsiteY2" fmla="*/ 1260348 h 1260348"/>
                <a:gd name="connsiteX3" fmla="*/ 1066950 w 1066950"/>
                <a:gd name="connsiteY3" fmla="*/ 0 h 1260348"/>
                <a:gd name="connsiteX4" fmla="*/ 0 w 1066950"/>
                <a:gd name="connsiteY4" fmla="*/ 435864 h 1260348"/>
                <a:gd name="connsiteX0" fmla="*/ 0 w 1074978"/>
                <a:gd name="connsiteY0" fmla="*/ 329184 h 1153668"/>
                <a:gd name="connsiteX1" fmla="*/ 0 w 1074978"/>
                <a:gd name="connsiteY1" fmla="*/ 829056 h 1153668"/>
                <a:gd name="connsiteX2" fmla="*/ 1066950 w 1074978"/>
                <a:gd name="connsiteY2" fmla="*/ 1153668 h 1153668"/>
                <a:gd name="connsiteX3" fmla="*/ 1074978 w 1074978"/>
                <a:gd name="connsiteY3" fmla="*/ 0 h 1153668"/>
                <a:gd name="connsiteX4" fmla="*/ 0 w 1074978"/>
                <a:gd name="connsiteY4" fmla="*/ 329184 h 1153668"/>
                <a:gd name="connsiteX0" fmla="*/ 0 w 1091035"/>
                <a:gd name="connsiteY0" fmla="*/ 329184 h 1275588"/>
                <a:gd name="connsiteX1" fmla="*/ 0 w 1091035"/>
                <a:gd name="connsiteY1" fmla="*/ 829056 h 1275588"/>
                <a:gd name="connsiteX2" fmla="*/ 1091035 w 1091035"/>
                <a:gd name="connsiteY2" fmla="*/ 1275588 h 1275588"/>
                <a:gd name="connsiteX3" fmla="*/ 1074978 w 1091035"/>
                <a:gd name="connsiteY3" fmla="*/ 0 h 1275588"/>
                <a:gd name="connsiteX4" fmla="*/ 0 w 1091035"/>
                <a:gd name="connsiteY4" fmla="*/ 329184 h 1275588"/>
                <a:gd name="connsiteX0" fmla="*/ 0 w 1091035"/>
                <a:gd name="connsiteY0" fmla="*/ 336804 h 1283208"/>
                <a:gd name="connsiteX1" fmla="*/ 0 w 1091035"/>
                <a:gd name="connsiteY1" fmla="*/ 836676 h 1283208"/>
                <a:gd name="connsiteX2" fmla="*/ 1091035 w 1091035"/>
                <a:gd name="connsiteY2" fmla="*/ 1283208 h 1283208"/>
                <a:gd name="connsiteX3" fmla="*/ 1087021 w 1091035"/>
                <a:gd name="connsiteY3" fmla="*/ 0 h 1283208"/>
                <a:gd name="connsiteX4" fmla="*/ 0 w 1091035"/>
                <a:gd name="connsiteY4" fmla="*/ 336804 h 128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1035" h="1283208">
                  <a:moveTo>
                    <a:pt x="0" y="336804"/>
                  </a:moveTo>
                  <a:lnTo>
                    <a:pt x="0" y="836676"/>
                  </a:lnTo>
                  <a:lnTo>
                    <a:pt x="1091035" y="1283208"/>
                  </a:lnTo>
                  <a:lnTo>
                    <a:pt x="1087021" y="0"/>
                  </a:lnTo>
                  <a:lnTo>
                    <a:pt x="0" y="33680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618FF933-1643-D5C6-7D18-23B175091CC0}"/>
                </a:ext>
              </a:extLst>
            </p:cNvPr>
            <p:cNvGrpSpPr/>
            <p:nvPr/>
          </p:nvGrpSpPr>
          <p:grpSpPr>
            <a:xfrm>
              <a:off x="7892268" y="3998472"/>
              <a:ext cx="2185797" cy="1285213"/>
              <a:chOff x="6096000" y="4108303"/>
              <a:chExt cx="3054028" cy="1285213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B1C06657-360A-83D9-A908-95D533A1C099}"/>
                  </a:ext>
                </a:extLst>
              </p:cNvPr>
              <p:cNvSpPr/>
              <p:nvPr/>
            </p:nvSpPr>
            <p:spPr>
              <a:xfrm>
                <a:off x="6096000" y="4115256"/>
                <a:ext cx="3054028" cy="12782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F47FFAA3-0A89-8168-0344-60CE9983A22C}"/>
                  </a:ext>
                </a:extLst>
              </p:cNvPr>
              <p:cNvSpPr/>
              <p:nvPr/>
            </p:nvSpPr>
            <p:spPr>
              <a:xfrm>
                <a:off x="6096000" y="4108303"/>
                <a:ext cx="643531" cy="12755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C8962577-2C43-E227-AFB3-E3735A32C6A3}"/>
                </a:ext>
              </a:extLst>
            </p:cNvPr>
            <p:cNvSpPr/>
            <p:nvPr/>
          </p:nvSpPr>
          <p:spPr>
            <a:xfrm>
              <a:off x="8302414" y="1540474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k-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450AC192-5FDC-C12D-8DA4-8CE829ED6F99}"/>
                </a:ext>
              </a:extLst>
            </p:cNvPr>
            <p:cNvSpPr/>
            <p:nvPr/>
          </p:nvSpPr>
          <p:spPr>
            <a:xfrm>
              <a:off x="8302414" y="2114536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87334C5F-D909-C7F9-E84A-909540BF789D}"/>
                </a:ext>
              </a:extLst>
            </p:cNvPr>
            <p:cNvSpPr/>
            <p:nvPr/>
          </p:nvSpPr>
          <p:spPr>
            <a:xfrm>
              <a:off x="8302414" y="2688598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compress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828BDA89-5792-D426-78D3-9B5A72A5CF9B}"/>
                </a:ext>
              </a:extLst>
            </p:cNvPr>
            <p:cNvSpPr/>
            <p:nvPr/>
          </p:nvSpPr>
          <p:spPr>
            <a:xfrm>
              <a:off x="8302414" y="3262661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cycle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75D46579-8A20-78A2-EF2B-7892CB3D3023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1840550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7899034C-5F9C-37A2-086D-8F77BE15EC00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40747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AF08F5FF-9CF5-6C50-8A79-FDE1231AFA45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992694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16DEEADD-F27C-4ED5-44F3-7F41419CC174}"/>
                </a:ext>
              </a:extLst>
            </p:cNvPr>
            <p:cNvSpPr/>
            <p:nvPr/>
          </p:nvSpPr>
          <p:spPr>
            <a:xfrm>
              <a:off x="8160491" y="4190022"/>
              <a:ext cx="1597147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suffixArray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83DC41CA-3A4A-96CE-18C8-44C7BBD3627D}"/>
                </a:ext>
              </a:extLst>
            </p:cNvPr>
            <p:cNvSpPr/>
            <p:nvPr/>
          </p:nvSpPr>
          <p:spPr>
            <a:xfrm>
              <a:off x="8160491" y="4764084"/>
              <a:ext cx="1597147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 distance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BD1F3FAD-A5CC-0620-5EE0-C6E485A007B4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449009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94098362-E606-9C10-176B-FA13DC73D29E}"/>
                </a:ext>
              </a:extLst>
            </p:cNvPr>
            <p:cNvCxnSpPr>
              <a:cxnSpLocks/>
            </p:cNvCxnSpPr>
            <p:nvPr/>
          </p:nvCxnSpPr>
          <p:spPr>
            <a:xfrm>
              <a:off x="4224502" y="3746250"/>
              <a:ext cx="491683" cy="354963"/>
            </a:xfrm>
            <a:prstGeom prst="bentConnector3">
              <a:avLst>
                <a:gd name="adj1" fmla="val 37602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EA047C20-72C0-2353-F417-32D8C5435E8B}"/>
                </a:ext>
              </a:extLst>
            </p:cNvPr>
            <p:cNvSpPr/>
            <p:nvPr/>
          </p:nvSpPr>
          <p:spPr>
            <a:xfrm>
              <a:off x="2960553" y="3617100"/>
              <a:ext cx="1273751" cy="258300"/>
            </a:xfrm>
            <a:prstGeom prst="homePlat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 motif</a:t>
              </a:r>
              <a:endParaRPr lang="zh-CN" alt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4C61AA96-5CC0-D012-35EF-6A496E7505C4}"/>
              </a:ext>
            </a:extLst>
          </p:cNvPr>
          <p:cNvSpPr txBox="1"/>
          <p:nvPr/>
        </p:nvSpPr>
        <p:spPr>
          <a:xfrm>
            <a:off x="4410286" y="1205326"/>
            <a:ext cx="2324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Suffix Array + LCP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FFF4ED-BD36-5E92-0827-4901276C84FA}"/>
              </a:ext>
            </a:extLst>
          </p:cNvPr>
          <p:cNvSpPr txBox="1"/>
          <p:nvPr/>
        </p:nvSpPr>
        <p:spPr>
          <a:xfrm>
            <a:off x="4410286" y="1923081"/>
            <a:ext cx="2324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ax_distance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7EE28DE-8BAD-06D8-028F-FAF47CC80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607" y="2947031"/>
            <a:ext cx="4675629" cy="31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50614-3151-9480-51B3-3F64FF6B2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6B2EF9F-2563-3F56-FDF9-9A2C68FDE4FB}"/>
              </a:ext>
            </a:extLst>
          </p:cNvPr>
          <p:cNvSpPr txBox="1"/>
          <p:nvPr/>
        </p:nvSpPr>
        <p:spPr>
          <a:xfrm>
            <a:off x="380564" y="203200"/>
            <a:ext cx="10592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step 3 – Link single motif annotation through dynamic programing (DP)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69B2A43-A9EC-74F6-8026-3B5C79A44491}"/>
              </a:ext>
            </a:extLst>
          </p:cNvPr>
          <p:cNvGrpSpPr/>
          <p:nvPr/>
        </p:nvGrpSpPr>
        <p:grpSpPr>
          <a:xfrm>
            <a:off x="246849" y="993058"/>
            <a:ext cx="3412183" cy="2605548"/>
            <a:chOff x="2960553" y="1089705"/>
            <a:chExt cx="7117512" cy="5434944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F36BC9F3-CB06-B88C-D431-053091AF43AE}"/>
                </a:ext>
              </a:extLst>
            </p:cNvPr>
            <p:cNvGrpSpPr/>
            <p:nvPr/>
          </p:nvGrpSpPr>
          <p:grpSpPr>
            <a:xfrm>
              <a:off x="4677464" y="1089705"/>
              <a:ext cx="2487787" cy="5434944"/>
              <a:chOff x="1031567" y="1199536"/>
              <a:chExt cx="2797671" cy="6111933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3C677041-59D9-9B31-0D66-505885023B12}"/>
                  </a:ext>
                </a:extLst>
              </p:cNvPr>
              <p:cNvSpPr/>
              <p:nvPr/>
            </p:nvSpPr>
            <p:spPr>
              <a:xfrm>
                <a:off x="1212366" y="1199536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Filter Ns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8039DA18-16A9-FA23-F496-75D62CC09AF4}"/>
                  </a:ext>
                </a:extLst>
              </p:cNvPr>
              <p:cNvSpPr/>
              <p:nvPr/>
            </p:nvSpPr>
            <p:spPr>
              <a:xfrm>
                <a:off x="1212366" y="21102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into windows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26CBAA6E-E804-FABF-B32A-13D7A35E0CD9}"/>
                  </a:ext>
                </a:extLst>
              </p:cNvPr>
              <p:cNvSpPr/>
              <p:nvPr/>
            </p:nvSpPr>
            <p:spPr>
              <a:xfrm>
                <a:off x="1031567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65EA22EC-93F8-F26C-1571-97CEA292424A}"/>
                  </a:ext>
                </a:extLst>
              </p:cNvPr>
              <p:cNvSpPr/>
              <p:nvPr/>
            </p:nvSpPr>
            <p:spPr>
              <a:xfrm>
                <a:off x="1777311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77E28240-96FA-D4C9-1EB9-EC863ED47F41}"/>
                  </a:ext>
                </a:extLst>
              </p:cNvPr>
              <p:cNvSpPr/>
              <p:nvPr/>
            </p:nvSpPr>
            <p:spPr>
              <a:xfrm>
                <a:off x="2523055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C9BAE656-1593-F02C-3D47-144F51449761}"/>
                  </a:ext>
                </a:extLst>
              </p:cNvPr>
              <p:cNvSpPr/>
              <p:nvPr/>
            </p:nvSpPr>
            <p:spPr>
              <a:xfrm>
                <a:off x="3268799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FEC44886-84E5-9B5B-2026-1A03ED19D3FD}"/>
                  </a:ext>
                </a:extLst>
              </p:cNvPr>
              <p:cNvSpPr/>
              <p:nvPr/>
            </p:nvSpPr>
            <p:spPr>
              <a:xfrm>
                <a:off x="1212366" y="39390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 motif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DCD042EB-4B34-A255-9EFB-DA172D99F42E}"/>
                  </a:ext>
                </a:extLst>
              </p:cNvPr>
              <p:cNvSpPr/>
              <p:nvPr/>
            </p:nvSpPr>
            <p:spPr>
              <a:xfrm>
                <a:off x="1031567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F325DC44-5D27-1FF2-C07E-0C8300F90943}"/>
                  </a:ext>
                </a:extLst>
              </p:cNvPr>
              <p:cNvSpPr/>
              <p:nvPr/>
            </p:nvSpPr>
            <p:spPr>
              <a:xfrm>
                <a:off x="1777311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A5608FB1-8FF5-90DE-9D9A-43CB50301C25}"/>
                  </a:ext>
                </a:extLst>
              </p:cNvPr>
              <p:cNvSpPr/>
              <p:nvPr/>
            </p:nvSpPr>
            <p:spPr>
              <a:xfrm>
                <a:off x="2523055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F4674165-8C37-A925-2B71-690431777095}"/>
                  </a:ext>
                </a:extLst>
              </p:cNvPr>
              <p:cNvSpPr/>
              <p:nvPr/>
            </p:nvSpPr>
            <p:spPr>
              <a:xfrm>
                <a:off x="3268799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A17C74C8-B969-9B05-A737-D424FAB7917E}"/>
                  </a:ext>
                </a:extLst>
              </p:cNvPr>
              <p:cNvSpPr/>
              <p:nvPr/>
            </p:nvSpPr>
            <p:spPr>
              <a:xfrm>
                <a:off x="1212366" y="5783044"/>
                <a:ext cx="2458064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DP to link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CCE56279-26CF-E5F6-F7FF-986D16C6B416}"/>
                  </a:ext>
                </a:extLst>
              </p:cNvPr>
              <p:cNvCxnSpPr>
                <a:cxnSpLocks/>
                <a:stCxn id="3" idx="2"/>
                <a:endCxn id="4" idx="0"/>
              </p:cNvCxnSpPr>
              <p:nvPr/>
            </p:nvCxnSpPr>
            <p:spPr>
              <a:xfrm>
                <a:off x="2441398" y="1779640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左大括号 47">
                <a:extLst>
                  <a:ext uri="{FF2B5EF4-FFF2-40B4-BE49-F238E27FC236}">
                    <a16:creationId xmlns:a16="http://schemas.microsoft.com/office/drawing/2014/main" id="{0A848768-C9CA-C36F-B4AD-50C6E70EF96F}"/>
                  </a:ext>
                </a:extLst>
              </p:cNvPr>
              <p:cNvSpPr/>
              <p:nvPr/>
            </p:nvSpPr>
            <p:spPr>
              <a:xfrm rot="16200000">
                <a:off x="2332553" y="2413054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左大括号 48">
                <a:extLst>
                  <a:ext uri="{FF2B5EF4-FFF2-40B4-BE49-F238E27FC236}">
                    <a16:creationId xmlns:a16="http://schemas.microsoft.com/office/drawing/2014/main" id="{F613151A-0EE0-C9B1-87CA-A8BFA63E2ED1}"/>
                  </a:ext>
                </a:extLst>
              </p:cNvPr>
              <p:cNvSpPr/>
              <p:nvPr/>
            </p:nvSpPr>
            <p:spPr>
              <a:xfrm rot="5400000" flipV="1">
                <a:off x="2332553" y="1419129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左大括号 50">
                <a:extLst>
                  <a:ext uri="{FF2B5EF4-FFF2-40B4-BE49-F238E27FC236}">
                    <a16:creationId xmlns:a16="http://schemas.microsoft.com/office/drawing/2014/main" id="{8DE1221E-DE54-8D3E-B7A9-DC22A549202C}"/>
                  </a:ext>
                </a:extLst>
              </p:cNvPr>
              <p:cNvSpPr/>
              <p:nvPr/>
            </p:nvSpPr>
            <p:spPr>
              <a:xfrm rot="16200000">
                <a:off x="2332553" y="4260142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左大括号 51">
                <a:extLst>
                  <a:ext uri="{FF2B5EF4-FFF2-40B4-BE49-F238E27FC236}">
                    <a16:creationId xmlns:a16="http://schemas.microsoft.com/office/drawing/2014/main" id="{24EEABE7-2400-86B5-E742-0B5BA778F414}"/>
                  </a:ext>
                </a:extLst>
              </p:cNvPr>
              <p:cNvSpPr/>
              <p:nvPr/>
            </p:nvSpPr>
            <p:spPr>
              <a:xfrm rot="5400000" flipV="1">
                <a:off x="2332553" y="3266217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6CF6DB72-3329-0D13-6EAA-51416A5BD564}"/>
                  </a:ext>
                </a:extLst>
              </p:cNvPr>
              <p:cNvSpPr/>
              <p:nvPr/>
            </p:nvSpPr>
            <p:spPr>
              <a:xfrm>
                <a:off x="1212367" y="6731365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aligned bed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827B53CA-8B51-0F57-AF4B-185AD66493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398" y="6372713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CD43DB1-F484-33ED-17E4-73214A9E7B1B}"/>
                </a:ext>
              </a:extLst>
            </p:cNvPr>
            <p:cNvSpPr txBox="1"/>
            <p:nvPr/>
          </p:nvSpPr>
          <p:spPr>
            <a:xfrm>
              <a:off x="4536889" y="2803313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Get motif from single window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B500441-F41F-4061-4A94-46DDDBCEF303}"/>
                </a:ext>
              </a:extLst>
            </p:cNvPr>
            <p:cNvSpPr txBox="1"/>
            <p:nvPr/>
          </p:nvSpPr>
          <p:spPr>
            <a:xfrm>
              <a:off x="4474989" y="4424446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Annotate single motif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9D4BF655-A83D-CFDA-2103-2CFB04A18713}"/>
                </a:ext>
              </a:extLst>
            </p:cNvPr>
            <p:cNvSpPr/>
            <p:nvPr/>
          </p:nvSpPr>
          <p:spPr>
            <a:xfrm>
              <a:off x="7209516" y="1360067"/>
              <a:ext cx="700275" cy="2358390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88626"/>
                <a:gd name="connsiteY0" fmla="*/ 1316736 h 2316480"/>
                <a:gd name="connsiteX1" fmla="*/ 0 w 1088626"/>
                <a:gd name="connsiteY1" fmla="*/ 1816608 h 2316480"/>
                <a:gd name="connsiteX2" fmla="*/ 1078992 w 1088626"/>
                <a:gd name="connsiteY2" fmla="*/ 2316480 h 2316480"/>
                <a:gd name="connsiteX3" fmla="*/ 1088626 w 1088626"/>
                <a:gd name="connsiteY3" fmla="*/ 0 h 2316480"/>
                <a:gd name="connsiteX4" fmla="*/ 0 w 1088626"/>
                <a:gd name="connsiteY4" fmla="*/ 1316736 h 2316480"/>
                <a:gd name="connsiteX0" fmla="*/ 0 w 1106690"/>
                <a:gd name="connsiteY0" fmla="*/ 1358646 h 2358390"/>
                <a:gd name="connsiteX1" fmla="*/ 0 w 1106690"/>
                <a:gd name="connsiteY1" fmla="*/ 1858518 h 2358390"/>
                <a:gd name="connsiteX2" fmla="*/ 1078992 w 1106690"/>
                <a:gd name="connsiteY2" fmla="*/ 2358390 h 2358390"/>
                <a:gd name="connsiteX3" fmla="*/ 1106690 w 1106690"/>
                <a:gd name="connsiteY3" fmla="*/ 0 h 2358390"/>
                <a:gd name="connsiteX4" fmla="*/ 0 w 1106690"/>
                <a:gd name="connsiteY4" fmla="*/ 1358646 h 235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690" h="2358390">
                  <a:moveTo>
                    <a:pt x="0" y="1358646"/>
                  </a:moveTo>
                  <a:lnTo>
                    <a:pt x="0" y="1858518"/>
                  </a:lnTo>
                  <a:lnTo>
                    <a:pt x="1078992" y="2358390"/>
                  </a:lnTo>
                  <a:cubicBezTo>
                    <a:pt x="1082203" y="1586230"/>
                    <a:pt x="1103479" y="772160"/>
                    <a:pt x="1106690" y="0"/>
                  </a:cubicBezTo>
                  <a:lnTo>
                    <a:pt x="0" y="13586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AFAE13B6-4283-7C13-AD2F-14A8A3E194C1}"/>
                </a:ext>
              </a:extLst>
            </p:cNvPr>
            <p:cNvGrpSpPr/>
            <p:nvPr/>
          </p:nvGrpSpPr>
          <p:grpSpPr>
            <a:xfrm>
              <a:off x="7892268" y="1364343"/>
              <a:ext cx="2185797" cy="2363803"/>
              <a:chOff x="6096000" y="944880"/>
              <a:chExt cx="3054028" cy="2893097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F88F7D77-922E-3349-202A-79AA50DF48A9}"/>
                  </a:ext>
                </a:extLst>
              </p:cNvPr>
              <p:cNvSpPr/>
              <p:nvPr/>
            </p:nvSpPr>
            <p:spPr>
              <a:xfrm>
                <a:off x="6096000" y="948382"/>
                <a:ext cx="3054028" cy="28895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94D9B3EB-60A0-420B-0939-7197730A658B}"/>
                  </a:ext>
                </a:extLst>
              </p:cNvPr>
              <p:cNvSpPr/>
              <p:nvPr/>
            </p:nvSpPr>
            <p:spPr>
              <a:xfrm>
                <a:off x="6096000" y="944880"/>
                <a:ext cx="643531" cy="2883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5989726E-1725-FBFB-B970-4E9BD7C36865}"/>
                </a:ext>
              </a:extLst>
            </p:cNvPr>
            <p:cNvSpPr/>
            <p:nvPr/>
          </p:nvSpPr>
          <p:spPr>
            <a:xfrm>
              <a:off x="7209516" y="3997349"/>
              <a:ext cx="690369" cy="1283208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435864 h 1435608"/>
                <a:gd name="connsiteX1" fmla="*/ 0 w 1078992"/>
                <a:gd name="connsiteY1" fmla="*/ 935736 h 1435608"/>
                <a:gd name="connsiteX2" fmla="*/ 1078992 w 1078992"/>
                <a:gd name="connsiteY2" fmla="*/ 1435608 h 1435608"/>
                <a:gd name="connsiteX3" fmla="*/ 1066950 w 1078992"/>
                <a:gd name="connsiteY3" fmla="*/ 0 h 1435608"/>
                <a:gd name="connsiteX4" fmla="*/ 0 w 1078992"/>
                <a:gd name="connsiteY4" fmla="*/ 435864 h 1435608"/>
                <a:gd name="connsiteX0" fmla="*/ 0 w 1066950"/>
                <a:gd name="connsiteY0" fmla="*/ 435864 h 1260348"/>
                <a:gd name="connsiteX1" fmla="*/ 0 w 1066950"/>
                <a:gd name="connsiteY1" fmla="*/ 935736 h 1260348"/>
                <a:gd name="connsiteX2" fmla="*/ 1066950 w 1066950"/>
                <a:gd name="connsiteY2" fmla="*/ 1260348 h 1260348"/>
                <a:gd name="connsiteX3" fmla="*/ 1066950 w 1066950"/>
                <a:gd name="connsiteY3" fmla="*/ 0 h 1260348"/>
                <a:gd name="connsiteX4" fmla="*/ 0 w 1066950"/>
                <a:gd name="connsiteY4" fmla="*/ 435864 h 1260348"/>
                <a:gd name="connsiteX0" fmla="*/ 0 w 1074978"/>
                <a:gd name="connsiteY0" fmla="*/ 329184 h 1153668"/>
                <a:gd name="connsiteX1" fmla="*/ 0 w 1074978"/>
                <a:gd name="connsiteY1" fmla="*/ 829056 h 1153668"/>
                <a:gd name="connsiteX2" fmla="*/ 1066950 w 1074978"/>
                <a:gd name="connsiteY2" fmla="*/ 1153668 h 1153668"/>
                <a:gd name="connsiteX3" fmla="*/ 1074978 w 1074978"/>
                <a:gd name="connsiteY3" fmla="*/ 0 h 1153668"/>
                <a:gd name="connsiteX4" fmla="*/ 0 w 1074978"/>
                <a:gd name="connsiteY4" fmla="*/ 329184 h 1153668"/>
                <a:gd name="connsiteX0" fmla="*/ 0 w 1091035"/>
                <a:gd name="connsiteY0" fmla="*/ 329184 h 1275588"/>
                <a:gd name="connsiteX1" fmla="*/ 0 w 1091035"/>
                <a:gd name="connsiteY1" fmla="*/ 829056 h 1275588"/>
                <a:gd name="connsiteX2" fmla="*/ 1091035 w 1091035"/>
                <a:gd name="connsiteY2" fmla="*/ 1275588 h 1275588"/>
                <a:gd name="connsiteX3" fmla="*/ 1074978 w 1091035"/>
                <a:gd name="connsiteY3" fmla="*/ 0 h 1275588"/>
                <a:gd name="connsiteX4" fmla="*/ 0 w 1091035"/>
                <a:gd name="connsiteY4" fmla="*/ 329184 h 1275588"/>
                <a:gd name="connsiteX0" fmla="*/ 0 w 1091035"/>
                <a:gd name="connsiteY0" fmla="*/ 336804 h 1283208"/>
                <a:gd name="connsiteX1" fmla="*/ 0 w 1091035"/>
                <a:gd name="connsiteY1" fmla="*/ 836676 h 1283208"/>
                <a:gd name="connsiteX2" fmla="*/ 1091035 w 1091035"/>
                <a:gd name="connsiteY2" fmla="*/ 1283208 h 1283208"/>
                <a:gd name="connsiteX3" fmla="*/ 1087021 w 1091035"/>
                <a:gd name="connsiteY3" fmla="*/ 0 h 1283208"/>
                <a:gd name="connsiteX4" fmla="*/ 0 w 1091035"/>
                <a:gd name="connsiteY4" fmla="*/ 336804 h 128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1035" h="1283208">
                  <a:moveTo>
                    <a:pt x="0" y="336804"/>
                  </a:moveTo>
                  <a:lnTo>
                    <a:pt x="0" y="836676"/>
                  </a:lnTo>
                  <a:lnTo>
                    <a:pt x="1091035" y="1283208"/>
                  </a:lnTo>
                  <a:lnTo>
                    <a:pt x="1087021" y="0"/>
                  </a:lnTo>
                  <a:lnTo>
                    <a:pt x="0" y="33680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0AF27D28-4635-F6FE-0FA1-901361E10169}"/>
                </a:ext>
              </a:extLst>
            </p:cNvPr>
            <p:cNvGrpSpPr/>
            <p:nvPr/>
          </p:nvGrpSpPr>
          <p:grpSpPr>
            <a:xfrm>
              <a:off x="7892268" y="3998472"/>
              <a:ext cx="2185797" cy="1285213"/>
              <a:chOff x="6096000" y="4108303"/>
              <a:chExt cx="3054028" cy="1285213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2B34BD43-96C5-FCE7-59E4-C45D372E69CF}"/>
                  </a:ext>
                </a:extLst>
              </p:cNvPr>
              <p:cNvSpPr/>
              <p:nvPr/>
            </p:nvSpPr>
            <p:spPr>
              <a:xfrm>
                <a:off x="6096000" y="4115256"/>
                <a:ext cx="3054028" cy="12782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89773BD6-CBD7-A4F7-91AD-B5B600C3F6AC}"/>
                  </a:ext>
                </a:extLst>
              </p:cNvPr>
              <p:cNvSpPr/>
              <p:nvPr/>
            </p:nvSpPr>
            <p:spPr>
              <a:xfrm>
                <a:off x="6096000" y="4108303"/>
                <a:ext cx="643531" cy="12755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E48BBEF4-E99C-CD29-FF35-AA96DAB2F7A6}"/>
                </a:ext>
              </a:extLst>
            </p:cNvPr>
            <p:cNvSpPr/>
            <p:nvPr/>
          </p:nvSpPr>
          <p:spPr>
            <a:xfrm>
              <a:off x="8302414" y="1540474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k-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396B810D-63B1-DC77-B9CC-24B354B30BF7}"/>
                </a:ext>
              </a:extLst>
            </p:cNvPr>
            <p:cNvSpPr/>
            <p:nvPr/>
          </p:nvSpPr>
          <p:spPr>
            <a:xfrm>
              <a:off x="8302414" y="2114536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C9C6AECC-9971-9063-14DE-FD0AB1572552}"/>
                </a:ext>
              </a:extLst>
            </p:cNvPr>
            <p:cNvSpPr/>
            <p:nvPr/>
          </p:nvSpPr>
          <p:spPr>
            <a:xfrm>
              <a:off x="8302414" y="2688598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compress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02EFACEE-33F1-F72F-5922-A9B4DAEB63A7}"/>
                </a:ext>
              </a:extLst>
            </p:cNvPr>
            <p:cNvSpPr/>
            <p:nvPr/>
          </p:nvSpPr>
          <p:spPr>
            <a:xfrm>
              <a:off x="8302414" y="3262661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cycle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1795B13C-69EF-599B-C3C7-06A14CC75200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1840550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1B207FFF-D6E5-943D-E78A-B03B87A4BA2A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40747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5F4A9554-8B92-5AA6-1C17-5AEF7A96F596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992694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25A7CEC0-B65D-5543-FF01-5A50CFB2883B}"/>
                </a:ext>
              </a:extLst>
            </p:cNvPr>
            <p:cNvSpPr/>
            <p:nvPr/>
          </p:nvSpPr>
          <p:spPr>
            <a:xfrm>
              <a:off x="8160491" y="4190022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suffixArray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D60DE8D9-7738-F58C-D1EE-9302BE7FBC86}"/>
                </a:ext>
              </a:extLst>
            </p:cNvPr>
            <p:cNvSpPr/>
            <p:nvPr/>
          </p:nvSpPr>
          <p:spPr>
            <a:xfrm>
              <a:off x="8160491" y="4764084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 distance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AC8EFB8F-F9FC-9507-B763-BCD655A361D3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449009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538086C9-35B3-1297-D9DA-8E7A134BB5A2}"/>
                </a:ext>
              </a:extLst>
            </p:cNvPr>
            <p:cNvCxnSpPr>
              <a:cxnSpLocks/>
            </p:cNvCxnSpPr>
            <p:nvPr/>
          </p:nvCxnSpPr>
          <p:spPr>
            <a:xfrm>
              <a:off x="4224502" y="3746250"/>
              <a:ext cx="491683" cy="354963"/>
            </a:xfrm>
            <a:prstGeom prst="bentConnector3">
              <a:avLst>
                <a:gd name="adj1" fmla="val 37602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B194F23C-7D86-C978-93C4-EDEDEE8185CC}"/>
                </a:ext>
              </a:extLst>
            </p:cNvPr>
            <p:cNvSpPr/>
            <p:nvPr/>
          </p:nvSpPr>
          <p:spPr>
            <a:xfrm>
              <a:off x="2960553" y="3617100"/>
              <a:ext cx="1273751" cy="258300"/>
            </a:xfrm>
            <a:prstGeom prst="homePlat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 motif</a:t>
              </a:r>
              <a:endParaRPr lang="zh-CN" alt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9ABBBDFA-0850-E7EC-89A6-E97091F9E036}"/>
              </a:ext>
            </a:extLst>
          </p:cNvPr>
          <p:cNvSpPr txBox="1"/>
          <p:nvPr/>
        </p:nvSpPr>
        <p:spPr>
          <a:xfrm>
            <a:off x="4944060" y="1391021"/>
            <a:ext cx="6100916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US" altLang="zh-CN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gap_penalty</a:t>
            </a: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US" altLang="zh-CN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distance_penalty</a:t>
            </a: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US" altLang="zh-CN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perfect_bonus</a:t>
            </a: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0.5  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241E99-94A8-8DAF-9B97-2ADB9876D1B3}"/>
              </a:ext>
            </a:extLst>
          </p:cNvPr>
          <p:cNvSpPr txBox="1"/>
          <p:nvPr/>
        </p:nvSpPr>
        <p:spPr>
          <a:xfrm>
            <a:off x="5516920" y="3409700"/>
            <a:ext cx="6100916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skip a base: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-&gt; score -=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gap_penalty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match: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if perfect match: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score += </a:t>
            </a:r>
            <a:r>
              <a:rPr lang="en-US" altLang="zh-CN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perfect_bonus</a:t>
            </a: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* length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score += length –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distance_penalty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* distance</a:t>
            </a:r>
            <a:endParaRPr lang="en-US" altLang="zh-CN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DD2AA01E-9DFE-82CF-1C38-F55EB5DEF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505179"/>
              </p:ext>
            </p:extLst>
          </p:nvPr>
        </p:nvGraphicFramePr>
        <p:xfrm>
          <a:off x="625331" y="417944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59334654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520476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691017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58642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3032947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505871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2111301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00550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5672003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166361"/>
                  </a:ext>
                </a:extLst>
              </a:tr>
            </a:tbl>
          </a:graphicData>
        </a:graphic>
      </p:graphicFrame>
      <p:sp>
        <p:nvSpPr>
          <p:cNvPr id="19" name="弧形 18">
            <a:extLst>
              <a:ext uri="{FF2B5EF4-FFF2-40B4-BE49-F238E27FC236}">
                <a16:creationId xmlns:a16="http://schemas.microsoft.com/office/drawing/2014/main" id="{59B377C6-6311-5E24-8A6E-C9F41BDEA54D}"/>
              </a:ext>
            </a:extLst>
          </p:cNvPr>
          <p:cNvSpPr/>
          <p:nvPr/>
        </p:nvSpPr>
        <p:spPr>
          <a:xfrm rot="18620333">
            <a:off x="4486861" y="3992248"/>
            <a:ext cx="914400" cy="914400"/>
          </a:xfrm>
          <a:prstGeom prst="arc">
            <a:avLst/>
          </a:prstGeom>
          <a:ln w="19050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F9FB013-C5C9-90B5-F735-4ABD35625B0E}"/>
              </a:ext>
            </a:extLst>
          </p:cNvPr>
          <p:cNvSpPr/>
          <p:nvPr/>
        </p:nvSpPr>
        <p:spPr>
          <a:xfrm>
            <a:off x="2262610" y="4808220"/>
            <a:ext cx="2681450" cy="1123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799DC29-7894-4F19-CD10-494B9F5945C5}"/>
              </a:ext>
            </a:extLst>
          </p:cNvPr>
          <p:cNvSpPr/>
          <p:nvPr/>
        </p:nvSpPr>
        <p:spPr>
          <a:xfrm>
            <a:off x="3337560" y="4998720"/>
            <a:ext cx="1606499" cy="1123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86CC54B8-C47D-0BE7-12DB-A41AA65FB247}"/>
              </a:ext>
            </a:extLst>
          </p:cNvPr>
          <p:cNvSpPr/>
          <p:nvPr/>
        </p:nvSpPr>
        <p:spPr>
          <a:xfrm rot="18895079">
            <a:off x="1884988" y="3523251"/>
            <a:ext cx="3941853" cy="3941853"/>
          </a:xfrm>
          <a:prstGeom prst="arc">
            <a:avLst/>
          </a:prstGeom>
          <a:ln w="190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弧形 22">
            <a:extLst>
              <a:ext uri="{FF2B5EF4-FFF2-40B4-BE49-F238E27FC236}">
                <a16:creationId xmlns:a16="http://schemas.microsoft.com/office/drawing/2014/main" id="{EBE606EE-3F92-8A02-0D39-40961DFC4D95}"/>
              </a:ext>
            </a:extLst>
          </p:cNvPr>
          <p:cNvSpPr/>
          <p:nvPr/>
        </p:nvSpPr>
        <p:spPr>
          <a:xfrm rot="18858211">
            <a:off x="3213734" y="3765213"/>
            <a:ext cx="2397160" cy="2397160"/>
          </a:xfrm>
          <a:prstGeom prst="arc">
            <a:avLst/>
          </a:prstGeom>
          <a:ln w="19050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00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4ED19-46C9-9C2E-4437-FAEA99F0D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4DF666-142C-8184-F58D-DDC8436E267A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step 4 – Get motif from sequence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FA503EF-ACB2-1F42-57AE-84BA7680B089}"/>
              </a:ext>
            </a:extLst>
          </p:cNvPr>
          <p:cNvGrpSpPr/>
          <p:nvPr/>
        </p:nvGrpSpPr>
        <p:grpSpPr>
          <a:xfrm>
            <a:off x="246849" y="993058"/>
            <a:ext cx="3412183" cy="2605548"/>
            <a:chOff x="2960553" y="1089705"/>
            <a:chExt cx="7117512" cy="5434944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8E364BAC-8145-D7BC-3067-6FCA43C53CB5}"/>
                </a:ext>
              </a:extLst>
            </p:cNvPr>
            <p:cNvGrpSpPr/>
            <p:nvPr/>
          </p:nvGrpSpPr>
          <p:grpSpPr>
            <a:xfrm>
              <a:off x="4677464" y="1089705"/>
              <a:ext cx="2487787" cy="5434944"/>
              <a:chOff x="1031567" y="1199536"/>
              <a:chExt cx="2797671" cy="6111933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15891D50-84C2-21EA-6D08-5F2037840B78}"/>
                  </a:ext>
                </a:extLst>
              </p:cNvPr>
              <p:cNvSpPr/>
              <p:nvPr/>
            </p:nvSpPr>
            <p:spPr>
              <a:xfrm>
                <a:off x="1212366" y="1199536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Filter Ns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BA285C84-B886-F72A-7D80-A4B8B441310E}"/>
                  </a:ext>
                </a:extLst>
              </p:cNvPr>
              <p:cNvSpPr/>
              <p:nvPr/>
            </p:nvSpPr>
            <p:spPr>
              <a:xfrm>
                <a:off x="1212366" y="21102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into windows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C3CB0667-5D07-4937-44BE-66DF768C67EE}"/>
                  </a:ext>
                </a:extLst>
              </p:cNvPr>
              <p:cNvSpPr/>
              <p:nvPr/>
            </p:nvSpPr>
            <p:spPr>
              <a:xfrm>
                <a:off x="1031567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65AD6FA5-335F-1602-8899-2830A579784E}"/>
                  </a:ext>
                </a:extLst>
              </p:cNvPr>
              <p:cNvSpPr/>
              <p:nvPr/>
            </p:nvSpPr>
            <p:spPr>
              <a:xfrm>
                <a:off x="1777311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B9E9B39D-59FD-C7A3-40C4-9A31A326B1FB}"/>
                  </a:ext>
                </a:extLst>
              </p:cNvPr>
              <p:cNvSpPr/>
              <p:nvPr/>
            </p:nvSpPr>
            <p:spPr>
              <a:xfrm>
                <a:off x="2523055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BF68AE38-DD23-6A99-3C8D-5AAE359FD4B8}"/>
                  </a:ext>
                </a:extLst>
              </p:cNvPr>
              <p:cNvSpPr/>
              <p:nvPr/>
            </p:nvSpPr>
            <p:spPr>
              <a:xfrm>
                <a:off x="3268799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FABC8296-1925-AC0A-6E6B-AEA7D2091E21}"/>
                  </a:ext>
                </a:extLst>
              </p:cNvPr>
              <p:cNvSpPr/>
              <p:nvPr/>
            </p:nvSpPr>
            <p:spPr>
              <a:xfrm>
                <a:off x="1212366" y="39390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 motif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EE32DDD7-847D-67F0-49D3-D9F692F56BAA}"/>
                  </a:ext>
                </a:extLst>
              </p:cNvPr>
              <p:cNvSpPr/>
              <p:nvPr/>
            </p:nvSpPr>
            <p:spPr>
              <a:xfrm>
                <a:off x="1031567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75F4277A-A84B-1BFD-4FC0-94AB7580385C}"/>
                  </a:ext>
                </a:extLst>
              </p:cNvPr>
              <p:cNvSpPr/>
              <p:nvPr/>
            </p:nvSpPr>
            <p:spPr>
              <a:xfrm>
                <a:off x="1777311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D8BD24D1-D0A7-2A84-B43F-79AFD1FBA14D}"/>
                  </a:ext>
                </a:extLst>
              </p:cNvPr>
              <p:cNvSpPr/>
              <p:nvPr/>
            </p:nvSpPr>
            <p:spPr>
              <a:xfrm>
                <a:off x="2523055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816D777B-EB4D-76D8-390E-1E8BF0E23816}"/>
                  </a:ext>
                </a:extLst>
              </p:cNvPr>
              <p:cNvSpPr/>
              <p:nvPr/>
            </p:nvSpPr>
            <p:spPr>
              <a:xfrm>
                <a:off x="3268799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DEFF4079-61BC-280C-D1F1-4543C3990178}"/>
                  </a:ext>
                </a:extLst>
              </p:cNvPr>
              <p:cNvSpPr/>
              <p:nvPr/>
            </p:nvSpPr>
            <p:spPr>
              <a:xfrm>
                <a:off x="1212366" y="578304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DP to link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EA89D663-62EE-A02A-56A0-E71C91CF9FC5}"/>
                  </a:ext>
                </a:extLst>
              </p:cNvPr>
              <p:cNvCxnSpPr>
                <a:cxnSpLocks/>
                <a:stCxn id="3" idx="2"/>
                <a:endCxn id="4" idx="0"/>
              </p:cNvCxnSpPr>
              <p:nvPr/>
            </p:nvCxnSpPr>
            <p:spPr>
              <a:xfrm>
                <a:off x="2441398" y="1779640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左大括号 47">
                <a:extLst>
                  <a:ext uri="{FF2B5EF4-FFF2-40B4-BE49-F238E27FC236}">
                    <a16:creationId xmlns:a16="http://schemas.microsoft.com/office/drawing/2014/main" id="{55C0BDA9-53FF-DC65-A56B-D43DC176EF25}"/>
                  </a:ext>
                </a:extLst>
              </p:cNvPr>
              <p:cNvSpPr/>
              <p:nvPr/>
            </p:nvSpPr>
            <p:spPr>
              <a:xfrm rot="16200000">
                <a:off x="2332553" y="2413054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左大括号 48">
                <a:extLst>
                  <a:ext uri="{FF2B5EF4-FFF2-40B4-BE49-F238E27FC236}">
                    <a16:creationId xmlns:a16="http://schemas.microsoft.com/office/drawing/2014/main" id="{629A2248-64E4-069F-E39F-FE26E83C6FF4}"/>
                  </a:ext>
                </a:extLst>
              </p:cNvPr>
              <p:cNvSpPr/>
              <p:nvPr/>
            </p:nvSpPr>
            <p:spPr>
              <a:xfrm rot="5400000" flipV="1">
                <a:off x="2332553" y="1419129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左大括号 50">
                <a:extLst>
                  <a:ext uri="{FF2B5EF4-FFF2-40B4-BE49-F238E27FC236}">
                    <a16:creationId xmlns:a16="http://schemas.microsoft.com/office/drawing/2014/main" id="{EDBFC126-753F-8FE2-C917-434B7EC92CF9}"/>
                  </a:ext>
                </a:extLst>
              </p:cNvPr>
              <p:cNvSpPr/>
              <p:nvPr/>
            </p:nvSpPr>
            <p:spPr>
              <a:xfrm rot="16200000">
                <a:off x="2332553" y="4260142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左大括号 51">
                <a:extLst>
                  <a:ext uri="{FF2B5EF4-FFF2-40B4-BE49-F238E27FC236}">
                    <a16:creationId xmlns:a16="http://schemas.microsoft.com/office/drawing/2014/main" id="{B413932E-C483-F585-5256-5F8A25FDDA5C}"/>
                  </a:ext>
                </a:extLst>
              </p:cNvPr>
              <p:cNvSpPr/>
              <p:nvPr/>
            </p:nvSpPr>
            <p:spPr>
              <a:xfrm rot="5400000" flipV="1">
                <a:off x="2332553" y="3266217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F76C9696-A8B7-ACF0-C035-718F9C1D989F}"/>
                  </a:ext>
                </a:extLst>
              </p:cNvPr>
              <p:cNvSpPr/>
              <p:nvPr/>
            </p:nvSpPr>
            <p:spPr>
              <a:xfrm>
                <a:off x="1212367" y="6731365"/>
                <a:ext cx="2458064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aligned bed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A2ECAD3C-4750-DF45-CC99-03848126F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398" y="6372713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028C9DE-8112-0B57-0A96-BF0F79406CE2}"/>
                </a:ext>
              </a:extLst>
            </p:cNvPr>
            <p:cNvSpPr txBox="1"/>
            <p:nvPr/>
          </p:nvSpPr>
          <p:spPr>
            <a:xfrm>
              <a:off x="4536889" y="2803313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Get motif from single window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6D488B6-7654-0A90-B845-3924166779CB}"/>
                </a:ext>
              </a:extLst>
            </p:cNvPr>
            <p:cNvSpPr txBox="1"/>
            <p:nvPr/>
          </p:nvSpPr>
          <p:spPr>
            <a:xfrm>
              <a:off x="4474989" y="4424446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Annotate single motif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D577E1FF-80B9-73C8-B948-ADB80BDDA675}"/>
                </a:ext>
              </a:extLst>
            </p:cNvPr>
            <p:cNvSpPr/>
            <p:nvPr/>
          </p:nvSpPr>
          <p:spPr>
            <a:xfrm>
              <a:off x="7209516" y="1360067"/>
              <a:ext cx="700275" cy="2358390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88626"/>
                <a:gd name="connsiteY0" fmla="*/ 1316736 h 2316480"/>
                <a:gd name="connsiteX1" fmla="*/ 0 w 1088626"/>
                <a:gd name="connsiteY1" fmla="*/ 1816608 h 2316480"/>
                <a:gd name="connsiteX2" fmla="*/ 1078992 w 1088626"/>
                <a:gd name="connsiteY2" fmla="*/ 2316480 h 2316480"/>
                <a:gd name="connsiteX3" fmla="*/ 1088626 w 1088626"/>
                <a:gd name="connsiteY3" fmla="*/ 0 h 2316480"/>
                <a:gd name="connsiteX4" fmla="*/ 0 w 1088626"/>
                <a:gd name="connsiteY4" fmla="*/ 1316736 h 2316480"/>
                <a:gd name="connsiteX0" fmla="*/ 0 w 1106690"/>
                <a:gd name="connsiteY0" fmla="*/ 1358646 h 2358390"/>
                <a:gd name="connsiteX1" fmla="*/ 0 w 1106690"/>
                <a:gd name="connsiteY1" fmla="*/ 1858518 h 2358390"/>
                <a:gd name="connsiteX2" fmla="*/ 1078992 w 1106690"/>
                <a:gd name="connsiteY2" fmla="*/ 2358390 h 2358390"/>
                <a:gd name="connsiteX3" fmla="*/ 1106690 w 1106690"/>
                <a:gd name="connsiteY3" fmla="*/ 0 h 2358390"/>
                <a:gd name="connsiteX4" fmla="*/ 0 w 1106690"/>
                <a:gd name="connsiteY4" fmla="*/ 1358646 h 235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690" h="2358390">
                  <a:moveTo>
                    <a:pt x="0" y="1358646"/>
                  </a:moveTo>
                  <a:lnTo>
                    <a:pt x="0" y="1858518"/>
                  </a:lnTo>
                  <a:lnTo>
                    <a:pt x="1078992" y="2358390"/>
                  </a:lnTo>
                  <a:cubicBezTo>
                    <a:pt x="1082203" y="1586230"/>
                    <a:pt x="1103479" y="772160"/>
                    <a:pt x="1106690" y="0"/>
                  </a:cubicBezTo>
                  <a:lnTo>
                    <a:pt x="0" y="13586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770C2746-ADA6-9125-8A59-FA542D07F5C0}"/>
                </a:ext>
              </a:extLst>
            </p:cNvPr>
            <p:cNvGrpSpPr/>
            <p:nvPr/>
          </p:nvGrpSpPr>
          <p:grpSpPr>
            <a:xfrm>
              <a:off x="7892268" y="1364343"/>
              <a:ext cx="2185797" cy="2363803"/>
              <a:chOff x="6096000" y="944880"/>
              <a:chExt cx="3054028" cy="2893097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45A7838A-9327-EACB-8353-48A2207EF57F}"/>
                  </a:ext>
                </a:extLst>
              </p:cNvPr>
              <p:cNvSpPr/>
              <p:nvPr/>
            </p:nvSpPr>
            <p:spPr>
              <a:xfrm>
                <a:off x="6096000" y="948382"/>
                <a:ext cx="3054028" cy="28895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E6D79BCC-E5A1-D550-0062-CBEC5BF5F199}"/>
                  </a:ext>
                </a:extLst>
              </p:cNvPr>
              <p:cNvSpPr/>
              <p:nvPr/>
            </p:nvSpPr>
            <p:spPr>
              <a:xfrm>
                <a:off x="6096000" y="944880"/>
                <a:ext cx="643531" cy="2883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E7F05EB4-40B8-F4F3-98DD-1E56038CE261}"/>
                </a:ext>
              </a:extLst>
            </p:cNvPr>
            <p:cNvSpPr/>
            <p:nvPr/>
          </p:nvSpPr>
          <p:spPr>
            <a:xfrm>
              <a:off x="7209516" y="3997349"/>
              <a:ext cx="690369" cy="1283208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435864 h 1435608"/>
                <a:gd name="connsiteX1" fmla="*/ 0 w 1078992"/>
                <a:gd name="connsiteY1" fmla="*/ 935736 h 1435608"/>
                <a:gd name="connsiteX2" fmla="*/ 1078992 w 1078992"/>
                <a:gd name="connsiteY2" fmla="*/ 1435608 h 1435608"/>
                <a:gd name="connsiteX3" fmla="*/ 1066950 w 1078992"/>
                <a:gd name="connsiteY3" fmla="*/ 0 h 1435608"/>
                <a:gd name="connsiteX4" fmla="*/ 0 w 1078992"/>
                <a:gd name="connsiteY4" fmla="*/ 435864 h 1435608"/>
                <a:gd name="connsiteX0" fmla="*/ 0 w 1066950"/>
                <a:gd name="connsiteY0" fmla="*/ 435864 h 1260348"/>
                <a:gd name="connsiteX1" fmla="*/ 0 w 1066950"/>
                <a:gd name="connsiteY1" fmla="*/ 935736 h 1260348"/>
                <a:gd name="connsiteX2" fmla="*/ 1066950 w 1066950"/>
                <a:gd name="connsiteY2" fmla="*/ 1260348 h 1260348"/>
                <a:gd name="connsiteX3" fmla="*/ 1066950 w 1066950"/>
                <a:gd name="connsiteY3" fmla="*/ 0 h 1260348"/>
                <a:gd name="connsiteX4" fmla="*/ 0 w 1066950"/>
                <a:gd name="connsiteY4" fmla="*/ 435864 h 1260348"/>
                <a:gd name="connsiteX0" fmla="*/ 0 w 1074978"/>
                <a:gd name="connsiteY0" fmla="*/ 329184 h 1153668"/>
                <a:gd name="connsiteX1" fmla="*/ 0 w 1074978"/>
                <a:gd name="connsiteY1" fmla="*/ 829056 h 1153668"/>
                <a:gd name="connsiteX2" fmla="*/ 1066950 w 1074978"/>
                <a:gd name="connsiteY2" fmla="*/ 1153668 h 1153668"/>
                <a:gd name="connsiteX3" fmla="*/ 1074978 w 1074978"/>
                <a:gd name="connsiteY3" fmla="*/ 0 h 1153668"/>
                <a:gd name="connsiteX4" fmla="*/ 0 w 1074978"/>
                <a:gd name="connsiteY4" fmla="*/ 329184 h 1153668"/>
                <a:gd name="connsiteX0" fmla="*/ 0 w 1091035"/>
                <a:gd name="connsiteY0" fmla="*/ 329184 h 1275588"/>
                <a:gd name="connsiteX1" fmla="*/ 0 w 1091035"/>
                <a:gd name="connsiteY1" fmla="*/ 829056 h 1275588"/>
                <a:gd name="connsiteX2" fmla="*/ 1091035 w 1091035"/>
                <a:gd name="connsiteY2" fmla="*/ 1275588 h 1275588"/>
                <a:gd name="connsiteX3" fmla="*/ 1074978 w 1091035"/>
                <a:gd name="connsiteY3" fmla="*/ 0 h 1275588"/>
                <a:gd name="connsiteX4" fmla="*/ 0 w 1091035"/>
                <a:gd name="connsiteY4" fmla="*/ 329184 h 1275588"/>
                <a:gd name="connsiteX0" fmla="*/ 0 w 1091035"/>
                <a:gd name="connsiteY0" fmla="*/ 336804 h 1283208"/>
                <a:gd name="connsiteX1" fmla="*/ 0 w 1091035"/>
                <a:gd name="connsiteY1" fmla="*/ 836676 h 1283208"/>
                <a:gd name="connsiteX2" fmla="*/ 1091035 w 1091035"/>
                <a:gd name="connsiteY2" fmla="*/ 1283208 h 1283208"/>
                <a:gd name="connsiteX3" fmla="*/ 1087021 w 1091035"/>
                <a:gd name="connsiteY3" fmla="*/ 0 h 1283208"/>
                <a:gd name="connsiteX4" fmla="*/ 0 w 1091035"/>
                <a:gd name="connsiteY4" fmla="*/ 336804 h 128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1035" h="1283208">
                  <a:moveTo>
                    <a:pt x="0" y="336804"/>
                  </a:moveTo>
                  <a:lnTo>
                    <a:pt x="0" y="836676"/>
                  </a:lnTo>
                  <a:lnTo>
                    <a:pt x="1091035" y="1283208"/>
                  </a:lnTo>
                  <a:lnTo>
                    <a:pt x="1087021" y="0"/>
                  </a:lnTo>
                  <a:lnTo>
                    <a:pt x="0" y="33680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660913EA-93F6-4604-A381-6910700D36BD}"/>
                </a:ext>
              </a:extLst>
            </p:cNvPr>
            <p:cNvGrpSpPr/>
            <p:nvPr/>
          </p:nvGrpSpPr>
          <p:grpSpPr>
            <a:xfrm>
              <a:off x="7892268" y="3998472"/>
              <a:ext cx="2185797" cy="1285213"/>
              <a:chOff x="6096000" y="4108303"/>
              <a:chExt cx="3054028" cy="1285213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EF6E4A66-2172-EE7D-3D29-30B60AE9B250}"/>
                  </a:ext>
                </a:extLst>
              </p:cNvPr>
              <p:cNvSpPr/>
              <p:nvPr/>
            </p:nvSpPr>
            <p:spPr>
              <a:xfrm>
                <a:off x="6096000" y="4115256"/>
                <a:ext cx="3054028" cy="12782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F0A24410-52E5-D808-17C2-B942B6DA837D}"/>
                  </a:ext>
                </a:extLst>
              </p:cNvPr>
              <p:cNvSpPr/>
              <p:nvPr/>
            </p:nvSpPr>
            <p:spPr>
              <a:xfrm>
                <a:off x="6096000" y="4108303"/>
                <a:ext cx="643531" cy="12755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D5FA4C9D-BBAE-8D86-E772-890CCBA0DF8F}"/>
                </a:ext>
              </a:extLst>
            </p:cNvPr>
            <p:cNvSpPr/>
            <p:nvPr/>
          </p:nvSpPr>
          <p:spPr>
            <a:xfrm>
              <a:off x="8302414" y="1540474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k-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DF14AAD6-7B9C-2545-6CDD-361F298AC401}"/>
                </a:ext>
              </a:extLst>
            </p:cNvPr>
            <p:cNvSpPr/>
            <p:nvPr/>
          </p:nvSpPr>
          <p:spPr>
            <a:xfrm>
              <a:off x="8302414" y="2114536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67E8408F-6358-78DB-408B-716728063220}"/>
                </a:ext>
              </a:extLst>
            </p:cNvPr>
            <p:cNvSpPr/>
            <p:nvPr/>
          </p:nvSpPr>
          <p:spPr>
            <a:xfrm>
              <a:off x="8302414" y="2688598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compress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DFE89CEC-2DC5-C60B-F5A0-FCFF8CBBBC27}"/>
                </a:ext>
              </a:extLst>
            </p:cNvPr>
            <p:cNvSpPr/>
            <p:nvPr/>
          </p:nvSpPr>
          <p:spPr>
            <a:xfrm>
              <a:off x="8302414" y="3262661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cycle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3C3BCE48-77B7-7603-0D1B-9A7AD3580CA8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1840550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D4150943-CCB9-577F-8AC8-AD1D0CC824D0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40747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B930FC56-6927-E026-7221-1CA7166CC40F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992694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FF7556E6-84D8-40E2-9650-37C663D154F2}"/>
                </a:ext>
              </a:extLst>
            </p:cNvPr>
            <p:cNvSpPr/>
            <p:nvPr/>
          </p:nvSpPr>
          <p:spPr>
            <a:xfrm>
              <a:off x="8160491" y="4190022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suffixArray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6F18176-4812-3CB5-321F-1A4F5F0EB789}"/>
                </a:ext>
              </a:extLst>
            </p:cNvPr>
            <p:cNvSpPr/>
            <p:nvPr/>
          </p:nvSpPr>
          <p:spPr>
            <a:xfrm>
              <a:off x="8160491" y="4764084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 distance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6F95E38B-B30F-E90D-FCB8-4661CAF46848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449009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F9D7A4BC-2AE2-D8F7-80C7-37BEEF675B40}"/>
                </a:ext>
              </a:extLst>
            </p:cNvPr>
            <p:cNvCxnSpPr>
              <a:cxnSpLocks/>
            </p:cNvCxnSpPr>
            <p:nvPr/>
          </p:nvCxnSpPr>
          <p:spPr>
            <a:xfrm>
              <a:off x="4224502" y="3746250"/>
              <a:ext cx="491683" cy="354963"/>
            </a:xfrm>
            <a:prstGeom prst="bentConnector3">
              <a:avLst>
                <a:gd name="adj1" fmla="val 37602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07D7129E-8DA9-A07A-74B3-25F52E9E9D85}"/>
                </a:ext>
              </a:extLst>
            </p:cNvPr>
            <p:cNvSpPr/>
            <p:nvPr/>
          </p:nvSpPr>
          <p:spPr>
            <a:xfrm>
              <a:off x="2960553" y="3617100"/>
              <a:ext cx="1273751" cy="258300"/>
            </a:xfrm>
            <a:prstGeom prst="homePlat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 motif</a:t>
              </a:r>
              <a:endParaRPr lang="zh-CN" alt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C1FF0904-1578-D08E-2B68-B311BFD8E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711" y="1189521"/>
            <a:ext cx="6839445" cy="161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15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89139-E16B-6130-937A-DBCAD2EBB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201C6E-8CDB-0F1C-C2CD-4D355E9A04CC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CIGAR-like mapping result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31CA344-A5D7-1AE1-8C6B-DD4A91A1E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70127"/>
              </p:ext>
            </p:extLst>
          </p:nvPr>
        </p:nvGraphicFramePr>
        <p:xfrm>
          <a:off x="415290" y="1135699"/>
          <a:ext cx="11430870" cy="5160560"/>
        </p:xfrm>
        <a:graphic>
          <a:graphicData uri="http://schemas.openxmlformats.org/drawingml/2006/table">
            <a:tbl>
              <a:tblPr/>
              <a:tblGrid>
                <a:gridCol w="2286174">
                  <a:extLst>
                    <a:ext uri="{9D8B030D-6E8A-4147-A177-3AD203B41FA5}">
                      <a16:colId xmlns:a16="http://schemas.microsoft.com/office/drawing/2014/main" val="1082091315"/>
                    </a:ext>
                  </a:extLst>
                </a:gridCol>
                <a:gridCol w="2286174">
                  <a:extLst>
                    <a:ext uri="{9D8B030D-6E8A-4147-A177-3AD203B41FA5}">
                      <a16:colId xmlns:a16="http://schemas.microsoft.com/office/drawing/2014/main" val="1567275441"/>
                    </a:ext>
                  </a:extLst>
                </a:gridCol>
                <a:gridCol w="2286174">
                  <a:extLst>
                    <a:ext uri="{9D8B030D-6E8A-4147-A177-3AD203B41FA5}">
                      <a16:colId xmlns:a16="http://schemas.microsoft.com/office/drawing/2014/main" val="2605977759"/>
                    </a:ext>
                  </a:extLst>
                </a:gridCol>
                <a:gridCol w="2286174">
                  <a:extLst>
                    <a:ext uri="{9D8B030D-6E8A-4147-A177-3AD203B41FA5}">
                      <a16:colId xmlns:a16="http://schemas.microsoft.com/office/drawing/2014/main" val="2251942970"/>
                    </a:ext>
                  </a:extLst>
                </a:gridCol>
                <a:gridCol w="2286174">
                  <a:extLst>
                    <a:ext uri="{9D8B030D-6E8A-4147-A177-3AD203B41FA5}">
                      <a16:colId xmlns:a16="http://schemas.microsoft.com/office/drawing/2014/main" val="4090762696"/>
                    </a:ext>
                  </a:extLst>
                </a:gridCol>
              </a:tblGrid>
              <a:tr h="25664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Symbol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Brief Description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Consumes Query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Consumes Ref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63372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insertion or deletions, bases may not agree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230455"/>
                  </a:ext>
                </a:extLst>
              </a:tr>
              <a:tr h="361639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additional base in query (not in reference)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03074"/>
                  </a:ext>
                </a:extLst>
              </a:tr>
              <a:tr h="361639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query is missing base from reference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62927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zh-CN" alt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insertions or deletions, and bases agree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448757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Equal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insertions or deletions, bases do not agree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128467"/>
                  </a:ext>
                </a:extLst>
              </a:tr>
              <a:tr h="571623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query bases to align, an expected read gap (spliced read)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981700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Soft-Clipped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bases on end of read are not aligned but stored in SAM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813108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Hard-Clipped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bases on end of read are not aligned, not stored in SAM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632400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Padding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neither read nor reference has a base here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65238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6074F97E-29B0-313D-DF18-93F53BD4B7E5}"/>
              </a:ext>
            </a:extLst>
          </p:cNvPr>
          <p:cNvSpPr txBox="1"/>
          <p:nvPr/>
        </p:nvSpPr>
        <p:spPr>
          <a:xfrm>
            <a:off x="9105256" y="6296259"/>
            <a:ext cx="28321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/>
              <a:t>https://timd.one/blog/genomics/cigar.php</a:t>
            </a: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818606EB-242C-EC79-3248-51DEFA781A9B}"/>
              </a:ext>
            </a:extLst>
          </p:cNvPr>
          <p:cNvSpPr/>
          <p:nvPr/>
        </p:nvSpPr>
        <p:spPr>
          <a:xfrm>
            <a:off x="1050290" y="2951137"/>
            <a:ext cx="222345" cy="202708"/>
          </a:xfrm>
          <a:prstGeom prst="triangle">
            <a:avLst/>
          </a:prstGeom>
          <a:ln w="190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EAEE232F-6F15-659E-AE4E-B67C3F0F2E12}"/>
              </a:ext>
            </a:extLst>
          </p:cNvPr>
          <p:cNvSpPr/>
          <p:nvPr/>
        </p:nvSpPr>
        <p:spPr>
          <a:xfrm>
            <a:off x="1050290" y="3413417"/>
            <a:ext cx="222345" cy="202708"/>
          </a:xfrm>
          <a:prstGeom prst="triangle">
            <a:avLst/>
          </a:prstGeom>
          <a:ln w="190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42C2913B-3BD5-3753-B974-96F33FDC73C0}"/>
              </a:ext>
            </a:extLst>
          </p:cNvPr>
          <p:cNvSpPr/>
          <p:nvPr/>
        </p:nvSpPr>
        <p:spPr>
          <a:xfrm>
            <a:off x="1050290" y="4028609"/>
            <a:ext cx="222345" cy="202708"/>
          </a:xfrm>
          <a:prstGeom prst="triangle">
            <a:avLst/>
          </a:prstGeom>
          <a:ln w="190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AD4CCB92-2FB6-DEEB-2507-952BB228DC9F}"/>
              </a:ext>
            </a:extLst>
          </p:cNvPr>
          <p:cNvSpPr/>
          <p:nvPr/>
        </p:nvSpPr>
        <p:spPr>
          <a:xfrm>
            <a:off x="1050290" y="2494777"/>
            <a:ext cx="222345" cy="202708"/>
          </a:xfrm>
          <a:prstGeom prst="triangle">
            <a:avLst/>
          </a:prstGeom>
          <a:ln w="190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7E15A1F5-07B0-D020-88DA-F59F3DFC46A7}"/>
              </a:ext>
            </a:extLst>
          </p:cNvPr>
          <p:cNvSpPr/>
          <p:nvPr/>
        </p:nvSpPr>
        <p:spPr>
          <a:xfrm>
            <a:off x="1050290" y="2022828"/>
            <a:ext cx="222345" cy="202708"/>
          </a:xfrm>
          <a:prstGeom prst="triangle">
            <a:avLst/>
          </a:prstGeom>
          <a:ln w="190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114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0899D-AD8C-5E67-7E37-3E7E909BC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1F51C1-E3B1-E8A3-11F9-2A5FC8818384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CIGAR-like mapping result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C41467B-60CC-FD96-5BF4-CB3C34F69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406120"/>
              </p:ext>
            </p:extLst>
          </p:nvPr>
        </p:nvGraphicFramePr>
        <p:xfrm>
          <a:off x="711200" y="1100974"/>
          <a:ext cx="10769600" cy="726655"/>
        </p:xfrm>
        <a:graphic>
          <a:graphicData uri="http://schemas.openxmlformats.org/drawingml/2006/table">
            <a:tbl>
              <a:tblPr/>
              <a:tblGrid>
                <a:gridCol w="2153920">
                  <a:extLst>
                    <a:ext uri="{9D8B030D-6E8A-4147-A177-3AD203B41FA5}">
                      <a16:colId xmlns:a16="http://schemas.microsoft.com/office/drawing/2014/main" val="1082091315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1567275441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2605977759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2251942970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4090762696"/>
                    </a:ext>
                  </a:extLst>
                </a:gridCol>
              </a:tblGrid>
              <a:tr h="25664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Symbol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Brief Description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Consumes Query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Consumes Ref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63372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 of 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 to the start of a 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230455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63CCA24-E4C9-098D-5C45-BC5351FB39B4}"/>
              </a:ext>
            </a:extLst>
          </p:cNvPr>
          <p:cNvSpPr txBox="1"/>
          <p:nvPr/>
        </p:nvSpPr>
        <p:spPr>
          <a:xfrm>
            <a:off x="1109770" y="1827629"/>
            <a:ext cx="1297764" cy="31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ADDED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35AABD-5906-0A72-1BBC-5E0276C4C15C}"/>
              </a:ext>
            </a:extLst>
          </p:cNvPr>
          <p:cNvSpPr txBox="1"/>
          <p:nvPr/>
        </p:nvSpPr>
        <p:spPr>
          <a:xfrm>
            <a:off x="1109770" y="2554284"/>
            <a:ext cx="85455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>
                <a:latin typeface="Aptos" panose="020B0004020202020204" pitchFamily="34" charset="0"/>
                <a:ea typeface="黑体" panose="02010609060101010101" pitchFamily="49" charset="-122"/>
              </a:rPr>
              <a:t>One example:</a:t>
            </a:r>
          </a:p>
          <a:p>
            <a:r>
              <a:rPr lang="en-US" altLang="zh-CN" dirty="0">
                <a:latin typeface="Aptos" panose="020B0004020202020204" pitchFamily="34" charset="0"/>
                <a:ea typeface="黑体" panose="02010609060101010101" pitchFamily="49" charset="-122"/>
              </a:rPr>
              <a:t>QUERY:	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pc="300" dirty="0">
                <a:latin typeface="黑体" panose="02010609060101010101" pitchFamily="49" charset="-122"/>
                <a:ea typeface="黑体" panose="02010609060101010101" pitchFamily="49" charset="-122"/>
              </a:rPr>
              <a:t>ATTTTGGCAT</a:t>
            </a:r>
            <a:r>
              <a:rPr lang="en-US" altLang="zh-CN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pc="300" dirty="0">
                <a:latin typeface="黑体" panose="02010609060101010101" pitchFamily="49" charset="-122"/>
                <a:ea typeface="黑体" panose="02010609060101010101" pitchFamily="49" charset="-122"/>
              </a:rPr>
              <a:t>TG--ATTNNNNNNTGGC</a:t>
            </a:r>
          </a:p>
          <a:p>
            <a:r>
              <a:rPr lang="en-US" altLang="zh-CN" dirty="0">
                <a:latin typeface="Aptos" panose="020B0004020202020204" pitchFamily="34" charset="0"/>
                <a:ea typeface="黑体" panose="02010609060101010101" pitchFamily="49" charset="-122"/>
              </a:rPr>
              <a:t>REFERENCE: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pc="3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ATT-TGGC</a:t>
            </a:r>
            <a:r>
              <a:rPr lang="en-US" altLang="zh-CN" spc="300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ATTTGGC</a:t>
            </a:r>
            <a:r>
              <a:rPr lang="en-US" altLang="zh-CN" spc="3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ATT------TGGC</a:t>
            </a:r>
          </a:p>
          <a:p>
            <a:endParaRPr lang="en-US" altLang="zh-CN" dirty="0">
              <a:latin typeface="Aptos" panose="020B0004020202020204" pitchFamily="34" charset="0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Aptos" panose="020B0004020202020204" pitchFamily="34" charset="0"/>
                <a:ea typeface="黑体" panose="02010609060101010101" pitchFamily="49" charset="-122"/>
              </a:rPr>
              <a:t>CIGAR-like:	3=1I4=/2=1X2=2D/3=6N4=</a:t>
            </a:r>
          </a:p>
        </p:txBody>
      </p:sp>
    </p:spTree>
    <p:extLst>
      <p:ext uri="{BB962C8B-B14F-4D97-AF65-F5344CB8AC3E}">
        <p14:creationId xmlns:p14="http://schemas.microsoft.com/office/powerpoint/2010/main" val="3684238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FC99F-FD56-3EEE-EC05-92F30DDCF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152FDA9-1695-72F8-B091-8E2EB5C31B04}"/>
              </a:ext>
            </a:extLst>
          </p:cNvPr>
          <p:cNvGrpSpPr/>
          <p:nvPr/>
        </p:nvGrpSpPr>
        <p:grpSpPr>
          <a:xfrm>
            <a:off x="1524953" y="4769386"/>
            <a:ext cx="5074919" cy="1156970"/>
            <a:chOff x="1195705" y="1808699"/>
            <a:chExt cx="5074919" cy="115697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242B5E3-58D0-92A9-184D-33FF79D73836}"/>
                </a:ext>
              </a:extLst>
            </p:cNvPr>
            <p:cNvSpPr/>
            <p:nvPr userDrawn="1"/>
          </p:nvSpPr>
          <p:spPr>
            <a:xfrm>
              <a:off x="1195705" y="1808699"/>
              <a:ext cx="45719" cy="115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F4912E3-0EFE-3572-4A14-433F8D65D728}"/>
                </a:ext>
              </a:extLst>
            </p:cNvPr>
            <p:cNvSpPr txBox="1"/>
            <p:nvPr userDrawn="1"/>
          </p:nvSpPr>
          <p:spPr>
            <a:xfrm>
              <a:off x="1373504" y="1866302"/>
              <a:ext cx="2360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Microsoft Sans Serif" panose="020B0604020202020204" pitchFamily="34" charset="0"/>
                </a:rPr>
                <a:t>Section IV</a:t>
              </a:r>
              <a:endParaRPr lang="zh-CN" altLang="en-US" sz="2400" b="1" spc="300" dirty="0">
                <a:solidFill>
                  <a:schemeClr val="bg1"/>
                </a:solidFill>
                <a:latin typeface="Gadugi" panose="020B0502040204020203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27D3DA6-80EB-AB46-FF23-BF396060A5D1}"/>
                </a:ext>
              </a:extLst>
            </p:cNvPr>
            <p:cNvSpPr txBox="1"/>
            <p:nvPr userDrawn="1"/>
          </p:nvSpPr>
          <p:spPr>
            <a:xfrm>
              <a:off x="1373504" y="2282394"/>
              <a:ext cx="4897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 result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2851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20F50-2228-1C8C-B041-8F7575B3C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467E3A-68E8-FFD4-4612-EE803BE33B37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Simulated data test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C9411DB-2CFA-2291-EAB8-74165EF47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681471"/>
              </p:ext>
            </p:extLst>
          </p:nvPr>
        </p:nvGraphicFramePr>
        <p:xfrm>
          <a:off x="849592" y="1361841"/>
          <a:ext cx="10492816" cy="2954818"/>
        </p:xfrm>
        <a:graphic>
          <a:graphicData uri="http://schemas.openxmlformats.org/drawingml/2006/table">
            <a:tbl>
              <a:tblPr/>
              <a:tblGrid>
                <a:gridCol w="2623204">
                  <a:extLst>
                    <a:ext uri="{9D8B030D-6E8A-4147-A177-3AD203B41FA5}">
                      <a16:colId xmlns:a16="http://schemas.microsoft.com/office/drawing/2014/main" val="1082091315"/>
                    </a:ext>
                  </a:extLst>
                </a:gridCol>
                <a:gridCol w="2623204">
                  <a:extLst>
                    <a:ext uri="{9D8B030D-6E8A-4147-A177-3AD203B41FA5}">
                      <a16:colId xmlns:a16="http://schemas.microsoft.com/office/drawing/2014/main" val="1624301467"/>
                    </a:ext>
                  </a:extLst>
                </a:gridCol>
                <a:gridCol w="2623204">
                  <a:extLst>
                    <a:ext uri="{9D8B030D-6E8A-4147-A177-3AD203B41FA5}">
                      <a16:colId xmlns:a16="http://schemas.microsoft.com/office/drawing/2014/main" val="2251942970"/>
                    </a:ext>
                  </a:extLst>
                </a:gridCol>
                <a:gridCol w="2623204">
                  <a:extLst>
                    <a:ext uri="{9D8B030D-6E8A-4147-A177-3AD203B41FA5}">
                      <a16:colId xmlns:a16="http://schemas.microsoft.com/office/drawing/2014/main" val="2516320957"/>
                    </a:ext>
                  </a:extLst>
                </a:gridCol>
              </a:tblGrid>
              <a:tr h="256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point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63372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novo find motif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1bp_TR.fasta, k=5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230455"/>
                  </a:ext>
                </a:extLst>
              </a:tr>
              <a:tr h="361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novo find 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AATGG, TTACC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5bp_TR.fasta, k=5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03074"/>
                  </a:ext>
                </a:extLst>
              </a:tr>
              <a:tr h="361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novo find 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pCht</a:t>
                      </a: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sequence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32bp_TR.fasta, </a:t>
                      </a:r>
                      <a:r>
                        <a:rPr lang="en-US" altLang="zh-C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k=7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62927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novo find 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R1_cons.11Jul21_CHM13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171bp_TR.fasta, k=7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448757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Nested 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ATTGG, TTG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nestedMotif.fasta</a:t>
                      </a: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k=7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128467"/>
                  </a:ext>
                </a:extLst>
              </a:tr>
              <a:tr h="57162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Sequence with 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N.fasta</a:t>
                      </a: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k=5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981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596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75785-DB24-E19B-8746-D6DAE5E00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F14E9CC1-7393-ABA5-1E08-9E70F63EF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067" y="1975249"/>
            <a:ext cx="2980938" cy="276900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573E9C8-6C03-3445-A9EF-98FDE63BC43B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 of k-mer size on motif acquiring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552762-6BD6-06FB-1F0A-D9008700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236" y="2113749"/>
            <a:ext cx="3109764" cy="263050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CC7BDED-5A26-A2A2-EA61-396936F60C8C}"/>
              </a:ext>
            </a:extLst>
          </p:cNvPr>
          <p:cNvSpPr txBox="1"/>
          <p:nvPr/>
        </p:nvSpPr>
        <p:spPr>
          <a:xfrm>
            <a:off x="3077496" y="890336"/>
            <a:ext cx="60075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32bp pCht in </a:t>
            </a:r>
            <a:r>
              <a:rPr lang="en-US" altLang="zh-CN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Pan</a:t>
            </a:r>
          </a:p>
          <a:p>
            <a:pPr algn="ctr"/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TAAACATGGAAATATCTACACCGCTATCTGTA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7FB9B9-5E90-EB1A-5959-A2BDC8ABDFFD}"/>
              </a:ext>
            </a:extLst>
          </p:cNvPr>
          <p:cNvSpPr txBox="1"/>
          <p:nvPr/>
        </p:nvSpPr>
        <p:spPr>
          <a:xfrm>
            <a:off x="3077495" y="1605917"/>
            <a:ext cx="293984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K=5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862F4C0-6DC9-B4C7-DF96-338CEE599EB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7570"/>
          <a:stretch/>
        </p:blipFill>
        <p:spPr>
          <a:xfrm>
            <a:off x="-6262057" y="2761290"/>
            <a:ext cx="5774426" cy="119691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C8261EF-4864-D52F-7DC8-8BB595621714}"/>
              </a:ext>
            </a:extLst>
          </p:cNvPr>
          <p:cNvSpPr txBox="1"/>
          <p:nvPr/>
        </p:nvSpPr>
        <p:spPr>
          <a:xfrm>
            <a:off x="6145160" y="1605917"/>
            <a:ext cx="293984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K=7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FF7BFA9-3232-27C3-BBF6-AB3403E85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0318" y="3359749"/>
            <a:ext cx="8436071" cy="342930"/>
          </a:xfrm>
          <a:prstGeom prst="rect">
            <a:avLst/>
          </a:prstGeom>
        </p:spPr>
      </p:pic>
      <p:sp>
        <p:nvSpPr>
          <p:cNvPr id="17" name="箭头: 下 16">
            <a:extLst>
              <a:ext uri="{FF2B5EF4-FFF2-40B4-BE49-F238E27FC236}">
                <a16:creationId xmlns:a16="http://schemas.microsoft.com/office/drawing/2014/main" id="{DD16B967-D398-958F-8F59-C0A6A1B98963}"/>
              </a:ext>
            </a:extLst>
          </p:cNvPr>
          <p:cNvSpPr/>
          <p:nvPr/>
        </p:nvSpPr>
        <p:spPr>
          <a:xfrm rot="9000000">
            <a:off x="4114581" y="4700032"/>
            <a:ext cx="259588" cy="502570"/>
          </a:xfrm>
          <a:prstGeom prst="downArrow">
            <a:avLst>
              <a:gd name="adj1" fmla="val 33730"/>
              <a:gd name="adj2" fmla="val 99153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010BC4C-AE12-458D-FF9D-3A43074B3F6C}"/>
              </a:ext>
            </a:extLst>
          </p:cNvPr>
          <p:cNvSpPr txBox="1"/>
          <p:nvPr/>
        </p:nvSpPr>
        <p:spPr>
          <a:xfrm>
            <a:off x="4397697" y="5161488"/>
            <a:ext cx="387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Recurring 5-mer in single motif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440C64-2395-F1FB-3D71-87D46C8C5CED}"/>
              </a:ext>
            </a:extLst>
          </p:cNvPr>
          <p:cNvSpPr txBox="1"/>
          <p:nvPr/>
        </p:nvSpPr>
        <p:spPr>
          <a:xfrm>
            <a:off x="9618562" y="6435523"/>
            <a:ext cx="2479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From 32bp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pCht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061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076FC-7F36-FC0A-0441-D4EEC50A6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24DE4F-3B60-5B0E-9BF4-C1EF6F293E29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motif example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355935-60D7-55F4-9D37-60A6F8048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44" y="1495192"/>
            <a:ext cx="3985704" cy="14124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ADC512-A998-1F61-8958-A286DD228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44" y="3429000"/>
            <a:ext cx="7797273" cy="190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5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20B3F-5C26-1169-F5E5-B227A7E63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BDA01F-934E-9707-FC55-8A2A16ADE41E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pCHT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sequence with spacers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AC280F-A853-88A8-7DFB-39D13B498363}"/>
              </a:ext>
            </a:extLst>
          </p:cNvPr>
          <p:cNvSpPr txBox="1"/>
          <p:nvPr/>
        </p:nvSpPr>
        <p:spPr>
          <a:xfrm>
            <a:off x="380565" y="981776"/>
            <a:ext cx="6007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K=13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EE81D0-263E-1132-1AD6-07609F145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65" y="1590463"/>
            <a:ext cx="4045580" cy="23318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43969F-E921-C3F5-D5C7-980E3855A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59" y="4161645"/>
            <a:ext cx="3989391" cy="23271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CBF4D4-076C-69CA-05E5-CFBEA55FB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029" y="4161645"/>
            <a:ext cx="1528972" cy="105571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F9DC19E-9E38-109D-D778-308C7201A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028" y="5343033"/>
            <a:ext cx="1531772" cy="103891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D7531AF-663D-8A69-EF77-FB2C8D228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0862" y="1618786"/>
            <a:ext cx="4002691" cy="23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9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3B634-0748-5AEE-1917-A6A085D53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C8268D78-80DF-90E6-8863-8C49E4742BD7}"/>
              </a:ext>
            </a:extLst>
          </p:cNvPr>
          <p:cNvGrpSpPr/>
          <p:nvPr/>
        </p:nvGrpSpPr>
        <p:grpSpPr>
          <a:xfrm>
            <a:off x="1524953" y="4769386"/>
            <a:ext cx="5074919" cy="1156970"/>
            <a:chOff x="1195705" y="1808699"/>
            <a:chExt cx="5074919" cy="115697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7BA1906-596E-0F32-07CE-165DB96894DF}"/>
                </a:ext>
              </a:extLst>
            </p:cNvPr>
            <p:cNvSpPr/>
            <p:nvPr userDrawn="1"/>
          </p:nvSpPr>
          <p:spPr>
            <a:xfrm>
              <a:off x="1195705" y="1808699"/>
              <a:ext cx="45719" cy="115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41786FC-876B-1548-A1E5-688BA4E6E327}"/>
                </a:ext>
              </a:extLst>
            </p:cNvPr>
            <p:cNvSpPr txBox="1"/>
            <p:nvPr userDrawn="1"/>
          </p:nvSpPr>
          <p:spPr>
            <a:xfrm>
              <a:off x="1373504" y="1866302"/>
              <a:ext cx="2360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Microsoft Sans Serif" panose="020B0604020202020204" pitchFamily="34" charset="0"/>
                </a:rPr>
                <a:t>Section I</a:t>
              </a:r>
              <a:endParaRPr lang="zh-CN" altLang="en-US" sz="2400" b="1" spc="300" dirty="0">
                <a:solidFill>
                  <a:schemeClr val="bg1"/>
                </a:solidFill>
                <a:latin typeface="Gadugi" panose="020B0502040204020203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1BCEF7D-3769-14C5-7B98-2989A7AC14B6}"/>
                </a:ext>
              </a:extLst>
            </p:cNvPr>
            <p:cNvSpPr txBox="1"/>
            <p:nvPr userDrawn="1"/>
          </p:nvSpPr>
          <p:spPr>
            <a:xfrm>
              <a:off x="1373504" y="2282394"/>
              <a:ext cx="4897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Aim and function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407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D0FAA-C895-80F0-71A4-07A619B03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5CD3588-FD8B-D61C-F20A-1AE01B395DB6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pCHT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sequence with spacers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FEDD08-5552-52FA-4115-059031BA869A}"/>
              </a:ext>
            </a:extLst>
          </p:cNvPr>
          <p:cNvSpPr txBox="1"/>
          <p:nvPr/>
        </p:nvSpPr>
        <p:spPr>
          <a:xfrm>
            <a:off x="380565" y="981776"/>
            <a:ext cx="6007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K=13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7FDD563-EBC1-DD0C-B331-07D961D24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65" y="1573415"/>
            <a:ext cx="5156635" cy="8851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641446D-6351-BF60-8448-7612C51E1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431" y="1166442"/>
            <a:ext cx="6313209" cy="37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29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6F849-6951-6EE9-78D5-80B66AE98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3482B3FF-B41C-E615-3A01-A86D117BF479}"/>
              </a:ext>
            </a:extLst>
          </p:cNvPr>
          <p:cNvGrpSpPr/>
          <p:nvPr/>
        </p:nvGrpSpPr>
        <p:grpSpPr>
          <a:xfrm>
            <a:off x="1524953" y="4769386"/>
            <a:ext cx="5074919" cy="1156970"/>
            <a:chOff x="1195705" y="1808699"/>
            <a:chExt cx="5074919" cy="115697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53057ED-2889-25CE-84D9-10A585B17412}"/>
                </a:ext>
              </a:extLst>
            </p:cNvPr>
            <p:cNvSpPr/>
            <p:nvPr userDrawn="1"/>
          </p:nvSpPr>
          <p:spPr>
            <a:xfrm>
              <a:off x="1195705" y="1808699"/>
              <a:ext cx="45719" cy="115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23331BE-F684-6963-72E5-2F9AA1B186B4}"/>
                </a:ext>
              </a:extLst>
            </p:cNvPr>
            <p:cNvSpPr txBox="1"/>
            <p:nvPr userDrawn="1"/>
          </p:nvSpPr>
          <p:spPr>
            <a:xfrm>
              <a:off x="1373504" y="1866302"/>
              <a:ext cx="2360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Microsoft Sans Serif" panose="020B0604020202020204" pitchFamily="34" charset="0"/>
                </a:rPr>
                <a:t>Section V</a:t>
              </a:r>
              <a:endParaRPr lang="zh-CN" altLang="en-US" sz="2400" b="1" spc="300" dirty="0">
                <a:solidFill>
                  <a:schemeClr val="bg1"/>
                </a:solidFill>
                <a:latin typeface="Gadugi" panose="020B0502040204020203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4190064-551B-A614-1F3A-0EDE01633902}"/>
                </a:ext>
              </a:extLst>
            </p:cNvPr>
            <p:cNvSpPr txBox="1"/>
            <p:nvPr userDrawn="1"/>
          </p:nvSpPr>
          <p:spPr>
            <a:xfrm>
              <a:off x="1373504" y="2282394"/>
              <a:ext cx="4897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Future Plan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7122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AE9A9-F9D6-0954-7C9E-33AD2F9B4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62B709-5FAF-313C-59E0-DC94808A629B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plan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2ACEFF5-4721-3B5D-563C-91C31BFC9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555246"/>
              </p:ext>
            </p:extLst>
          </p:nvPr>
        </p:nvGraphicFramePr>
        <p:xfrm>
          <a:off x="849592" y="1361841"/>
          <a:ext cx="10182202" cy="2954818"/>
        </p:xfrm>
        <a:graphic>
          <a:graphicData uri="http://schemas.openxmlformats.org/drawingml/2006/table">
            <a:tbl>
              <a:tblPr/>
              <a:tblGrid>
                <a:gridCol w="7989608">
                  <a:extLst>
                    <a:ext uri="{9D8B030D-6E8A-4147-A177-3AD203B41FA5}">
                      <a16:colId xmlns:a16="http://schemas.microsoft.com/office/drawing/2014/main" val="1082091315"/>
                    </a:ext>
                  </a:extLst>
                </a:gridCol>
                <a:gridCol w="2192594">
                  <a:extLst>
                    <a:ext uri="{9D8B030D-6E8A-4147-A177-3AD203B41FA5}">
                      <a16:colId xmlns:a16="http://schemas.microsoft.com/office/drawing/2014/main" val="2251942970"/>
                    </a:ext>
                  </a:extLst>
                </a:gridCol>
              </a:tblGrid>
              <a:tr h="25664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altLang="zh-C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do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63372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 polishing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230455"/>
                  </a:ext>
                </a:extLst>
              </a:tr>
              <a:tr h="361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Reference motif calibration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03074"/>
                  </a:ext>
                </a:extLst>
              </a:tr>
              <a:tr h="361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62927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HOR N-</a:t>
                      </a:r>
                      <a:r>
                        <a:rPr lang="en-US" altLang="zh-CN" sz="14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</a:t>
                      </a:r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identification (loop weight)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448757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128467"/>
                  </a:ext>
                </a:extLst>
              </a:tr>
              <a:tr h="5716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981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118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44AA6-457D-A209-AF37-0B2828417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9B2DFCE-6096-3B22-C695-3F1C506430A8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CN" altLang="en-US" sz="4000" b="1" spc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2C4AD6-AD23-8C27-AA7F-E5D489EF1395}"/>
              </a:ext>
            </a:extLst>
          </p:cNvPr>
          <p:cNvSpPr txBox="1"/>
          <p:nvPr/>
        </p:nvSpPr>
        <p:spPr>
          <a:xfrm>
            <a:off x="0" y="3715246"/>
            <a:ext cx="12192000" cy="102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TRkScan </a:t>
            </a:r>
            <a:r>
              <a:rPr lang="en-US" altLang="zh-CN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WorkReport</a:t>
            </a:r>
            <a:endPara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25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杨子坤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Zikun Yang</a:t>
            </a:r>
          </a:p>
          <a:p>
            <a:pPr algn="ctr">
              <a:lnSpc>
                <a:spcPts val="25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2024/11/29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941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07263-0EE5-41CE-CF00-81BF4D834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D598F0D-30F6-9677-F2F0-081EB9F059BE}"/>
              </a:ext>
            </a:extLst>
          </p:cNvPr>
          <p:cNvSpPr txBox="1"/>
          <p:nvPr/>
        </p:nvSpPr>
        <p:spPr>
          <a:xfrm>
            <a:off x="0" y="186215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24-12-20</a:t>
            </a:r>
          </a:p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TRkScan </a:t>
            </a:r>
            <a:r>
              <a:rPr lang="en-US" altLang="zh-CN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WorkReport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6C3571-C856-8172-9AD2-1272E1B88290}"/>
              </a:ext>
            </a:extLst>
          </p:cNvPr>
          <p:cNvSpPr txBox="1"/>
          <p:nvPr/>
        </p:nvSpPr>
        <p:spPr>
          <a:xfrm>
            <a:off x="0" y="3429000"/>
            <a:ext cx="12192000" cy="70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杨子坤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Zikun Yang</a:t>
            </a:r>
          </a:p>
          <a:p>
            <a:pPr algn="ctr">
              <a:lnSpc>
                <a:spcPts val="2500"/>
              </a:lnSpc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2024/12/20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845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8529B-7609-8832-5DEA-C94513D54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F3FBD4-6215-A705-1CA3-07004995FFD5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D1 D2 monomer alignment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1A7AB27-8173-ECBC-C139-2D43B7E251E5}"/>
              </a:ext>
            </a:extLst>
          </p:cNvPr>
          <p:cNvGrpSpPr/>
          <p:nvPr/>
        </p:nvGrpSpPr>
        <p:grpSpPr>
          <a:xfrm>
            <a:off x="578137" y="1238045"/>
            <a:ext cx="11035726" cy="3384212"/>
            <a:chOff x="487680" y="1041400"/>
            <a:chExt cx="11035726" cy="338421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5F84C80-6CA3-FB44-F8DB-7C18B3E3D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640" y="1101735"/>
              <a:ext cx="10861040" cy="332387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ED3F1D3-97DC-59F5-358C-92DBA4E0BF91}"/>
                </a:ext>
              </a:extLst>
            </p:cNvPr>
            <p:cNvSpPr/>
            <p:nvPr/>
          </p:nvSpPr>
          <p:spPr>
            <a:xfrm>
              <a:off x="487680" y="1041400"/>
              <a:ext cx="11035726" cy="40132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BBA3D08-DBF1-B44E-B3F2-E680B2F55869}"/>
                </a:ext>
              </a:extLst>
            </p:cNvPr>
            <p:cNvSpPr/>
            <p:nvPr/>
          </p:nvSpPr>
          <p:spPr>
            <a:xfrm>
              <a:off x="487680" y="2286000"/>
              <a:ext cx="11035726" cy="1016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1F22A65-2E67-55BF-8364-1FACE9888D23}"/>
              </a:ext>
            </a:extLst>
          </p:cNvPr>
          <p:cNvSpPr txBox="1"/>
          <p:nvPr/>
        </p:nvSpPr>
        <p:spPr>
          <a:xfrm>
            <a:off x="8837982" y="4622257"/>
            <a:ext cx="27758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From </a:t>
            </a:r>
            <a:r>
              <a:rPr lang="en-US" altLang="zh-CN" sz="1400" i="1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science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paper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48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1A165-16A6-8055-A4F0-1FB4C9608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C2B73E-360C-282A-A4AD-7BA1D9B37A5A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Annotation result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6C76E2-BFF2-6AE4-E2D5-59BBCB62C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71" y="1156971"/>
            <a:ext cx="4490463" cy="3336372"/>
          </a:xfrm>
          <a:prstGeom prst="rect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2526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D9D9F-9702-7258-DF3A-D94A03D16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10BB8F3-2C2C-C9DE-4384-1FDA6C72D9FF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Annotation validation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BFD72C-1279-6709-2B57-44DC42080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0" y="1448800"/>
            <a:ext cx="11779045" cy="8100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128410A-7683-DA73-C2DE-E42707570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20" y="3042776"/>
            <a:ext cx="11779045" cy="10038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0B96B6-F9F9-B7F8-6339-1D1DA8AC1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20" y="4913895"/>
            <a:ext cx="11779045" cy="81650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6C76D3D-B232-CF22-D49C-F2849054006E}"/>
              </a:ext>
            </a:extLst>
          </p:cNvPr>
          <p:cNvSpPr txBox="1"/>
          <p:nvPr/>
        </p:nvSpPr>
        <p:spPr>
          <a:xfrm>
            <a:off x="127820" y="1127603"/>
            <a:ext cx="2775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Top1 D2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982EC5-CDEF-5649-67BE-7FE3C1370AF7}"/>
              </a:ext>
            </a:extLst>
          </p:cNvPr>
          <p:cNvSpPr txBox="1"/>
          <p:nvPr/>
        </p:nvSpPr>
        <p:spPr>
          <a:xfrm>
            <a:off x="127820" y="2631939"/>
            <a:ext cx="2775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Top2&amp;3 D1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968852-04C8-C07C-550D-E070DC18CC08}"/>
              </a:ext>
            </a:extLst>
          </p:cNvPr>
          <p:cNvSpPr txBox="1"/>
          <p:nvPr/>
        </p:nvSpPr>
        <p:spPr>
          <a:xfrm>
            <a:off x="127820" y="4608223"/>
            <a:ext cx="2775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Top18 D1 D2 hybrid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491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9FF69-626B-2453-FEB6-B0C75CA53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6AABA5-72EE-6348-EDFA-373654DCE917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 of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chromosome 2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0EC2E5-29B6-7BAE-F884-541966B88C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61"/>
          <a:stretch/>
        </p:blipFill>
        <p:spPr>
          <a:xfrm>
            <a:off x="373158" y="2348666"/>
            <a:ext cx="3956893" cy="413523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899FEB4-0810-C033-1077-539E912DB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710" y="1691833"/>
            <a:ext cx="3674007" cy="17371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81AB9E5-F4B3-64B2-C016-282F41D9C21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051" t="40421" r="65160"/>
          <a:stretch/>
        </p:blipFill>
        <p:spPr>
          <a:xfrm>
            <a:off x="7832717" y="1890080"/>
            <a:ext cx="932956" cy="124826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CD9A1A4-08AB-8439-D01E-47F1CADC240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5512" t="46340"/>
          <a:stretch/>
        </p:blipFill>
        <p:spPr>
          <a:xfrm>
            <a:off x="9818824" y="2017813"/>
            <a:ext cx="852780" cy="112425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5410853-76CA-185C-E78A-C795041E4B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6358" t="3486" r="28721" b="40421"/>
          <a:stretch/>
        </p:blipFill>
        <p:spPr>
          <a:xfrm>
            <a:off x="8770844" y="1963586"/>
            <a:ext cx="867866" cy="1175234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91CC1361-AB89-69A7-DE0F-E7644FCA241F}"/>
              </a:ext>
            </a:extLst>
          </p:cNvPr>
          <p:cNvGrpSpPr/>
          <p:nvPr/>
        </p:nvGrpSpPr>
        <p:grpSpPr>
          <a:xfrm>
            <a:off x="4330051" y="1183600"/>
            <a:ext cx="7582313" cy="810982"/>
            <a:chOff x="4162902" y="1305843"/>
            <a:chExt cx="7582313" cy="81098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674DAF9-91FA-BDFE-7259-8EA9444A6B91}"/>
                </a:ext>
              </a:extLst>
            </p:cNvPr>
            <p:cNvSpPr txBox="1"/>
            <p:nvPr/>
          </p:nvSpPr>
          <p:spPr>
            <a:xfrm>
              <a:off x="4162902" y="1305843"/>
              <a:ext cx="8613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More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8136CEBF-9DFD-3901-AD07-E44DA7AF6DFC}"/>
                </a:ext>
              </a:extLst>
            </p:cNvPr>
            <p:cNvSpPr/>
            <p:nvPr/>
          </p:nvSpPr>
          <p:spPr>
            <a:xfrm>
              <a:off x="4236056" y="1530884"/>
              <a:ext cx="7509159" cy="585941"/>
            </a:xfrm>
            <a:prstGeom prst="rightArrow">
              <a:avLst>
                <a:gd name="adj1" fmla="val 50000"/>
                <a:gd name="adj2" fmla="val 165882"/>
              </a:avLst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  <a:alpha val="20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EE74AE6-3D8C-02E5-2B1A-8A36549A6933}"/>
                </a:ext>
              </a:extLst>
            </p:cNvPr>
            <p:cNvSpPr txBox="1"/>
            <p:nvPr/>
          </p:nvSpPr>
          <p:spPr>
            <a:xfrm>
              <a:off x="6249032" y="1628070"/>
              <a:ext cx="28448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Repetitive Number</a:t>
              </a:r>
              <a:endParaRPr lang="zh-CN" altLang="en-US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B729C6F-D2D4-CE4C-CBE9-589F00F5644E}"/>
                </a:ext>
              </a:extLst>
            </p:cNvPr>
            <p:cNvSpPr txBox="1"/>
            <p:nvPr/>
          </p:nvSpPr>
          <p:spPr>
            <a:xfrm>
              <a:off x="10033699" y="1305843"/>
              <a:ext cx="8613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Less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0865E49C-F7D8-E1F8-7CF9-1FA3C47A6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3057" y="3790673"/>
            <a:ext cx="4615653" cy="2750988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71BE1B09-B0DD-C0D4-B9FC-83C03C060312}"/>
              </a:ext>
            </a:extLst>
          </p:cNvPr>
          <p:cNvSpPr txBox="1"/>
          <p:nvPr/>
        </p:nvSpPr>
        <p:spPr>
          <a:xfrm>
            <a:off x="933766" y="1640420"/>
            <a:ext cx="27758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# of all motifs: 25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# of cluster: 10 (given)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7E22137-C586-755B-0C11-92601322F76C}"/>
              </a:ext>
            </a:extLst>
          </p:cNvPr>
          <p:cNvSpPr txBox="1"/>
          <p:nvPr/>
        </p:nvSpPr>
        <p:spPr>
          <a:xfrm>
            <a:off x="5963920" y="3389660"/>
            <a:ext cx="3654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Whole Picture of This Region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ED8C51BA-3138-9E73-E8AC-688FEB1DFE87}"/>
              </a:ext>
            </a:extLst>
          </p:cNvPr>
          <p:cNvSpPr/>
          <p:nvPr/>
        </p:nvSpPr>
        <p:spPr>
          <a:xfrm>
            <a:off x="367987" y="2348666"/>
            <a:ext cx="3679758" cy="4192995"/>
          </a:xfrm>
          <a:prstGeom prst="roundRect">
            <a:avLst>
              <a:gd name="adj" fmla="val 7032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773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2FD88-B22F-C629-763C-DD81AC766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6E87AE-6C42-0A0C-3DF4-537C85A01283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structure of HOR region end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FA0AF5-9869-2311-804B-8512BB0BB4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613"/>
          <a:stretch/>
        </p:blipFill>
        <p:spPr>
          <a:xfrm>
            <a:off x="1470875" y="4153247"/>
            <a:ext cx="3006534" cy="2433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2F25DD7-6E8A-B90C-A8E8-C1A18096F9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691"/>
          <a:stretch/>
        </p:blipFill>
        <p:spPr>
          <a:xfrm>
            <a:off x="8300720" y="4146800"/>
            <a:ext cx="3006533" cy="2446069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40961BD0-76E2-FCEC-84C2-77015B847FA7}"/>
              </a:ext>
            </a:extLst>
          </p:cNvPr>
          <p:cNvGrpSpPr/>
          <p:nvPr/>
        </p:nvGrpSpPr>
        <p:grpSpPr>
          <a:xfrm>
            <a:off x="3319421" y="947544"/>
            <a:ext cx="4615653" cy="2840942"/>
            <a:chOff x="3319421" y="947544"/>
            <a:chExt cx="4615653" cy="284094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6B1589F-00B9-588E-B634-886866725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19421" y="1037498"/>
              <a:ext cx="4615653" cy="275098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2622C8F-CE77-CC05-E006-B487C153EA01}"/>
                </a:ext>
              </a:extLst>
            </p:cNvPr>
            <p:cNvSpPr/>
            <p:nvPr/>
          </p:nvSpPr>
          <p:spPr>
            <a:xfrm>
              <a:off x="4493341" y="960440"/>
              <a:ext cx="183207" cy="26532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84E61F6-F428-CF37-A60A-323FC915B0C6}"/>
                </a:ext>
              </a:extLst>
            </p:cNvPr>
            <p:cNvSpPr/>
            <p:nvPr/>
          </p:nvSpPr>
          <p:spPr>
            <a:xfrm>
              <a:off x="7403690" y="947544"/>
              <a:ext cx="183207" cy="26532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箭头: 右 13">
            <a:extLst>
              <a:ext uri="{FF2B5EF4-FFF2-40B4-BE49-F238E27FC236}">
                <a16:creationId xmlns:a16="http://schemas.microsoft.com/office/drawing/2014/main" id="{C9CB5E08-FAC8-ECCA-56D1-126CA523524E}"/>
              </a:ext>
            </a:extLst>
          </p:cNvPr>
          <p:cNvSpPr/>
          <p:nvPr/>
        </p:nvSpPr>
        <p:spPr>
          <a:xfrm rot="7585962">
            <a:off x="3880591" y="3700835"/>
            <a:ext cx="529145" cy="233858"/>
          </a:xfrm>
          <a:prstGeom prst="rightArrow">
            <a:avLst>
              <a:gd name="adj1" fmla="val 23646"/>
              <a:gd name="adj2" fmla="val 77613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F1E89161-5C70-94C2-82BB-9DCB4E097B8F}"/>
              </a:ext>
            </a:extLst>
          </p:cNvPr>
          <p:cNvSpPr/>
          <p:nvPr/>
        </p:nvSpPr>
        <p:spPr>
          <a:xfrm rot="14014038" flipH="1">
            <a:off x="7921701" y="3700833"/>
            <a:ext cx="529145" cy="233858"/>
          </a:xfrm>
          <a:prstGeom prst="rightArrow">
            <a:avLst>
              <a:gd name="adj1" fmla="val 23646"/>
              <a:gd name="adj2" fmla="val 77613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4F34EFB-4FAF-CDBE-20BF-9B8DAC55F4D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9165" t="25247" r="13065" b="16685"/>
          <a:stretch/>
        </p:blipFill>
        <p:spPr>
          <a:xfrm>
            <a:off x="5229315" y="4083475"/>
            <a:ext cx="1620456" cy="78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3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B1E42-30B3-2013-CA7A-37F98ACFB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A207F57-580F-57FD-DB0B-47F81C6905AD}"/>
              </a:ext>
            </a:extLst>
          </p:cNvPr>
          <p:cNvSpPr txBox="1"/>
          <p:nvPr/>
        </p:nvSpPr>
        <p:spPr>
          <a:xfrm>
            <a:off x="380565" y="203200"/>
            <a:ext cx="11811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 and function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3F9C27-2614-EE9B-1FB5-CCD5609B2C7B}"/>
              </a:ext>
            </a:extLst>
          </p:cNvPr>
          <p:cNvSpPr txBox="1"/>
          <p:nvPr/>
        </p:nvSpPr>
        <p:spPr>
          <a:xfrm>
            <a:off x="1469984" y="1478095"/>
            <a:ext cx="8750462" cy="3945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Cascade pipeline for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annotation of complex TR regions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 novo motif finding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Single-base-pair resolution annotation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Motif clustering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Common mutant motif identification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  <a:p>
            <a:pPr>
              <a:lnSpc>
                <a:spcPct val="200000"/>
              </a:lnSpc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256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BE134-47B2-62F4-0CB9-C6696F8A5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51A-5049-3F4F-7F34-202B2D0382FF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BCF7173-EBD8-BDB6-10F4-6BB460C3AE46}"/>
              </a:ext>
            </a:extLst>
          </p:cNvPr>
          <p:cNvGrpSpPr/>
          <p:nvPr/>
        </p:nvGrpSpPr>
        <p:grpSpPr>
          <a:xfrm>
            <a:off x="3319421" y="960440"/>
            <a:ext cx="4615653" cy="2828046"/>
            <a:chOff x="3319421" y="960440"/>
            <a:chExt cx="4615653" cy="282804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D1FE918-C7DF-D7DA-73DE-1A5242C44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19421" y="1037498"/>
              <a:ext cx="4615653" cy="275098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B602AB7-59CD-499D-8475-7837FB9B29BC}"/>
                </a:ext>
              </a:extLst>
            </p:cNvPr>
            <p:cNvSpPr/>
            <p:nvPr/>
          </p:nvSpPr>
          <p:spPr>
            <a:xfrm>
              <a:off x="5707380" y="960440"/>
              <a:ext cx="103074" cy="26532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DB429BE1-891D-A2F4-D1C0-E650F97B6D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165" t="25247" r="13065" b="16685"/>
          <a:stretch/>
        </p:blipFill>
        <p:spPr>
          <a:xfrm>
            <a:off x="5285772" y="4083475"/>
            <a:ext cx="1620456" cy="78551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E1B69DB-8834-C131-F623-4C35E5806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693" y="4161119"/>
            <a:ext cx="4352793" cy="2610761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09E771A4-04DA-10F5-C1F6-286C39BE7321}"/>
              </a:ext>
            </a:extLst>
          </p:cNvPr>
          <p:cNvSpPr/>
          <p:nvPr/>
        </p:nvSpPr>
        <p:spPr>
          <a:xfrm rot="16200000" flipH="1">
            <a:off x="5578041" y="3806476"/>
            <a:ext cx="361751" cy="204357"/>
          </a:xfrm>
          <a:prstGeom prst="rightArrow">
            <a:avLst>
              <a:gd name="adj1" fmla="val 23646"/>
              <a:gd name="adj2" fmla="val 77613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571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3BE75-7A12-0D19-697D-5C175ABDA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4B4AD3-861E-4794-229F-EDF2A8898B19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Snapshots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this region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6D63AE-2FAF-FB25-4984-4D51F3BEC39E}"/>
              </a:ext>
            </a:extLst>
          </p:cNvPr>
          <p:cNvSpPr txBox="1"/>
          <p:nvPr/>
        </p:nvSpPr>
        <p:spPr>
          <a:xfrm>
            <a:off x="7417386" y="1317863"/>
            <a:ext cx="1777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D1 D2 D1 D2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C13C1EE-86CC-BAFB-2C16-808FB696C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02" y="1915453"/>
            <a:ext cx="6290517" cy="37703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0A200DD-E317-1496-CEBF-24295D5828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459"/>
          <a:stretch/>
        </p:blipFill>
        <p:spPr>
          <a:xfrm>
            <a:off x="7042232" y="1922033"/>
            <a:ext cx="4601901" cy="3763782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63EAE5E5-D0C5-0862-19BC-BE214F246268}"/>
              </a:ext>
            </a:extLst>
          </p:cNvPr>
          <p:cNvGrpSpPr/>
          <p:nvPr/>
        </p:nvGrpSpPr>
        <p:grpSpPr>
          <a:xfrm>
            <a:off x="7425689" y="1632585"/>
            <a:ext cx="1531621" cy="319922"/>
            <a:chOff x="7520939" y="1632585"/>
            <a:chExt cx="695325" cy="319922"/>
          </a:xfrm>
        </p:grpSpPr>
        <p:sp>
          <p:nvSpPr>
            <p:cNvPr id="16" name="梯形 15">
              <a:extLst>
                <a:ext uri="{FF2B5EF4-FFF2-40B4-BE49-F238E27FC236}">
                  <a16:creationId xmlns:a16="http://schemas.microsoft.com/office/drawing/2014/main" id="{7473C6A7-CBDE-B0E0-4275-CE3DD20AAFB7}"/>
                </a:ext>
              </a:extLst>
            </p:cNvPr>
            <p:cNvSpPr/>
            <p:nvPr/>
          </p:nvSpPr>
          <p:spPr>
            <a:xfrm rot="10800000">
              <a:off x="7520939" y="1777362"/>
              <a:ext cx="695325" cy="175145"/>
            </a:xfrm>
            <a:prstGeom prst="trapezoid">
              <a:avLst>
                <a:gd name="adj" fmla="val 39402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BA69005-EC4F-2A3D-A8F8-FF63A01FE3FD}"/>
                </a:ext>
              </a:extLst>
            </p:cNvPr>
            <p:cNvSpPr/>
            <p:nvPr/>
          </p:nvSpPr>
          <p:spPr>
            <a:xfrm>
              <a:off x="7522290" y="1632585"/>
              <a:ext cx="173909" cy="144777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7A89E28-0B32-FBF2-7039-F204227AD1FF}"/>
                </a:ext>
              </a:extLst>
            </p:cNvPr>
            <p:cNvSpPr/>
            <p:nvPr/>
          </p:nvSpPr>
          <p:spPr>
            <a:xfrm>
              <a:off x="7694770" y="1632585"/>
              <a:ext cx="173909" cy="144777"/>
            </a:xfrm>
            <a:prstGeom prst="rect">
              <a:avLst/>
            </a:prstGeom>
            <a:solidFill>
              <a:srgbClr val="FFBA0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52F14EF-CDA9-E0C6-F787-146DF84F5696}"/>
                </a:ext>
              </a:extLst>
            </p:cNvPr>
            <p:cNvSpPr/>
            <p:nvPr/>
          </p:nvSpPr>
          <p:spPr>
            <a:xfrm>
              <a:off x="7868601" y="1632585"/>
              <a:ext cx="173909" cy="144777"/>
            </a:xfrm>
            <a:prstGeom prst="rect">
              <a:avLst/>
            </a:prstGeom>
            <a:solidFill>
              <a:srgbClr val="3185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C7A1104-1E4D-36ED-480A-C3C789EEB003}"/>
                </a:ext>
              </a:extLst>
            </p:cNvPr>
            <p:cNvSpPr/>
            <p:nvPr/>
          </p:nvSpPr>
          <p:spPr>
            <a:xfrm>
              <a:off x="8042355" y="1632585"/>
              <a:ext cx="173909" cy="144777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AB4A26A-5BBC-CA8F-540C-88193D3617C9}"/>
              </a:ext>
            </a:extLst>
          </p:cNvPr>
          <p:cNvCxnSpPr>
            <a:cxnSpLocks/>
          </p:cNvCxnSpPr>
          <p:nvPr/>
        </p:nvCxnSpPr>
        <p:spPr>
          <a:xfrm>
            <a:off x="8107680" y="1952508"/>
            <a:ext cx="0" cy="353008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DE464A4-8365-8FA2-4193-29CD13CDBC16}"/>
              </a:ext>
            </a:extLst>
          </p:cNvPr>
          <p:cNvCxnSpPr>
            <a:cxnSpLocks/>
          </p:cNvCxnSpPr>
          <p:nvPr/>
        </p:nvCxnSpPr>
        <p:spPr>
          <a:xfrm>
            <a:off x="8263890" y="1952508"/>
            <a:ext cx="0" cy="353008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419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DEE16-745E-2A97-B110-B9564F76F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967872-881E-E58D-5760-88B0AA51DF97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do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06FB198-C9FE-BDC3-14B1-797544F46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20889"/>
              </p:ext>
            </p:extLst>
          </p:nvPr>
        </p:nvGraphicFramePr>
        <p:xfrm>
          <a:off x="855405" y="898251"/>
          <a:ext cx="7112000" cy="1621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4246246017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899162808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63474293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060944534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function1</a:t>
                      </a:r>
                      <a:endParaRPr lang="zh-CN" altLang="en-US" sz="1600" dirty="0"/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function2</a:t>
                      </a:r>
                      <a:endParaRPr lang="zh-CN" altLang="en-US" sz="1600" dirty="0"/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function3</a:t>
                      </a:r>
                      <a:endParaRPr lang="zh-CN" altLang="en-US" sz="1600" dirty="0"/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2657278099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TRkScan</a:t>
                      </a:r>
                      <a:endParaRPr lang="zh-CN" altLang="en-US" sz="1600" dirty="0"/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🆗</a:t>
                      </a:r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🆗</a:t>
                      </a:r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🆗</a:t>
                      </a: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678450761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Tool1</a:t>
                      </a:r>
                      <a:endParaRPr lang="zh-CN" altLang="en-US" sz="1600" dirty="0"/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583572666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Tool2</a:t>
                      </a:r>
                      <a:endParaRPr lang="zh-CN" altLang="en-US" sz="1600" dirty="0"/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97703127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Tool3</a:t>
                      </a:r>
                      <a:endParaRPr lang="zh-CN" altLang="en-US" sz="1600" dirty="0"/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218206509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A70FCF8-6523-C594-4141-AFA41960E280}"/>
              </a:ext>
            </a:extLst>
          </p:cNvPr>
          <p:cNvSpPr txBox="1"/>
          <p:nvPr/>
        </p:nvSpPr>
        <p:spPr>
          <a:xfrm>
            <a:off x="8049342" y="898251"/>
            <a:ext cx="2117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Motif size ?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F9126B-0329-C452-09DD-9FD1669B92EF}"/>
              </a:ext>
            </a:extLst>
          </p:cNvPr>
          <p:cNvSpPr txBox="1"/>
          <p:nvPr/>
        </p:nvSpPr>
        <p:spPr>
          <a:xfrm>
            <a:off x="786580" y="2520041"/>
            <a:ext cx="937997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TR in T2T-CHM13 total base pair?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New era?</a:t>
            </a:r>
          </a:p>
          <a:p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pCht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Centromere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NEW: multiple variants!  TE insertion, high mutation rate</a:t>
            </a:r>
          </a:p>
          <a:p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Hence: need an integrative tool package</a:t>
            </a:r>
          </a:p>
          <a:p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Section-1   diagram and function, simulation, heatmap ( + and - chain)? 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What’s new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Section-2   application, 1 chr in human has inversion, centromere invert? -&gt;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shilong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  Get HOR region coordinates in great apes -&gt; Xinrui 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拟南芥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nature paper, massive TE insertion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Section-3   New biology: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HSatII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HSatIII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in short arm in orangutan, enrich in TE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pCht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motif set? Not a base pair difference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  PCA (gorilla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chimp, bonobo) 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&lt;--&gt;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kmer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-based PCA, challenge a old opinion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  new TE cluster? Not only SD spacer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694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D241C-B4AC-1B44-4159-DC329CA44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41C5CFD-08B6-ECE3-8097-6A4511F44795}"/>
              </a:ext>
            </a:extLst>
          </p:cNvPr>
          <p:cNvSpPr txBox="1"/>
          <p:nvPr/>
        </p:nvSpPr>
        <p:spPr>
          <a:xfrm>
            <a:off x="0" y="186215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24-12-27</a:t>
            </a:r>
          </a:p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TRkScan </a:t>
            </a:r>
            <a:r>
              <a:rPr lang="en-US" altLang="zh-CN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WorkReport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53E0EC-02E7-05BE-48E5-DC1AF2FE41A3}"/>
              </a:ext>
            </a:extLst>
          </p:cNvPr>
          <p:cNvSpPr txBox="1"/>
          <p:nvPr/>
        </p:nvSpPr>
        <p:spPr>
          <a:xfrm>
            <a:off x="0" y="3429000"/>
            <a:ext cx="12192000" cy="70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杨子坤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Zikun Yang</a:t>
            </a:r>
          </a:p>
          <a:p>
            <a:pPr algn="ctr">
              <a:lnSpc>
                <a:spcPts val="2500"/>
              </a:lnSpc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2024/12/27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053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3B31D-1572-F224-00E1-AF1C04DB0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520EDBE-0E27-2B9C-0A2A-8F10D395F874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 of tandem repeats in T2T-CHM13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BDB64CF-3074-CF11-2F19-AC21992398A8}"/>
              </a:ext>
            </a:extLst>
          </p:cNvPr>
          <p:cNvSpPr/>
          <p:nvPr/>
        </p:nvSpPr>
        <p:spPr>
          <a:xfrm>
            <a:off x="2101516" y="2967789"/>
            <a:ext cx="4732421" cy="23421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paper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974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34127-DF67-1265-C1DA-FEEED49D0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C5793C2-35C9-5984-EBE6-F0FC91C97B7D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background and drawbacks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8C72826-E93F-1F69-3424-882D770F6914}"/>
              </a:ext>
            </a:extLst>
          </p:cNvPr>
          <p:cNvSpPr/>
          <p:nvPr/>
        </p:nvSpPr>
        <p:spPr>
          <a:xfrm>
            <a:off x="2099733" y="906026"/>
            <a:ext cx="6922347" cy="10532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58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2F9ED-A52C-5EBC-804A-860EDEDD0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275BE5-B80F-7887-A619-7B26183F3BD0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background and drawbacks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6FB0FA0-5CCD-D962-C1BF-2615ECCE1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599231"/>
              </p:ext>
            </p:extLst>
          </p:nvPr>
        </p:nvGraphicFramePr>
        <p:xfrm>
          <a:off x="632460" y="3077555"/>
          <a:ext cx="10881360" cy="27635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813560">
                  <a:extLst>
                    <a:ext uri="{9D8B030D-6E8A-4147-A177-3AD203B41FA5}">
                      <a16:colId xmlns:a16="http://schemas.microsoft.com/office/drawing/2014/main" val="3004584776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1867889152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1263497975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3839786521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3389479592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629224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Tools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 novo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motif finding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Mutant motif identification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Motif annotation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 insertion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identification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Merge reverse complementary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10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TRF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✅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❌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❌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❌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❌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92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StringDecomposer (SD)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❌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❌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✅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42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VAMOS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❌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✅</a:t>
                      </a:r>
                      <a:r>
                        <a:rPr lang="en-US" altLang="zh-CN" dirty="0"/>
                        <a:t>(not de novo)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✅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25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MotifScope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✅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✅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✅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❌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❌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93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TRkScan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✅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✅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✅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✅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✅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32477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D5C5C4A-A10A-FD05-5AD8-F03EB6D3AA69}"/>
              </a:ext>
            </a:extLst>
          </p:cNvPr>
          <p:cNvSpPr txBox="1"/>
          <p:nvPr/>
        </p:nvSpPr>
        <p:spPr>
          <a:xfrm>
            <a:off x="1071278" y="2686395"/>
            <a:ext cx="993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Table2 Function comparison of related tools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1178117-3EAF-2FC3-D54F-8443F77B7A70}"/>
              </a:ext>
            </a:extLst>
          </p:cNvPr>
          <p:cNvGrpSpPr/>
          <p:nvPr/>
        </p:nvGrpSpPr>
        <p:grpSpPr>
          <a:xfrm>
            <a:off x="2526600" y="5905018"/>
            <a:ext cx="1612108" cy="787750"/>
            <a:chOff x="3211511" y="4716579"/>
            <a:chExt cx="1612108" cy="787750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6753E69D-A809-D7F8-C1F2-E1450BDCA3BE}"/>
                </a:ext>
              </a:extLst>
            </p:cNvPr>
            <p:cNvSpPr/>
            <p:nvPr/>
          </p:nvSpPr>
          <p:spPr>
            <a:xfrm>
              <a:off x="3213099" y="4967978"/>
              <a:ext cx="1610520" cy="10287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箭头: 下 14">
              <a:extLst>
                <a:ext uri="{FF2B5EF4-FFF2-40B4-BE49-F238E27FC236}">
                  <a16:creationId xmlns:a16="http://schemas.microsoft.com/office/drawing/2014/main" id="{7BEFEE00-DDF8-0669-127D-2DD7D3B50208}"/>
                </a:ext>
              </a:extLst>
            </p:cNvPr>
            <p:cNvSpPr/>
            <p:nvPr/>
          </p:nvSpPr>
          <p:spPr>
            <a:xfrm>
              <a:off x="3981054" y="5115888"/>
              <a:ext cx="73818" cy="133350"/>
            </a:xfrm>
            <a:prstGeom prst="downArrow">
              <a:avLst>
                <a:gd name="adj1" fmla="val 32608"/>
                <a:gd name="adj2" fmla="val 63768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D7C0E69-E823-86FA-6523-7A024A4BE75C}"/>
                </a:ext>
              </a:extLst>
            </p:cNvPr>
            <p:cNvSpPr txBox="1"/>
            <p:nvPr/>
          </p:nvSpPr>
          <p:spPr>
            <a:xfrm>
              <a:off x="3211511" y="4716579"/>
              <a:ext cx="1610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Sequence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6B4FF4D-8137-EB96-26D9-420EB3E46732}"/>
                </a:ext>
              </a:extLst>
            </p:cNvPr>
            <p:cNvSpPr txBox="1"/>
            <p:nvPr/>
          </p:nvSpPr>
          <p:spPr>
            <a:xfrm>
              <a:off x="3211511" y="5227330"/>
              <a:ext cx="1610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ATTGG x n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2311360B-BF12-3B2D-B011-644B32DB79D5}"/>
              </a:ext>
            </a:extLst>
          </p:cNvPr>
          <p:cNvGrpSpPr/>
          <p:nvPr/>
        </p:nvGrpSpPr>
        <p:grpSpPr>
          <a:xfrm>
            <a:off x="6137864" y="5905018"/>
            <a:ext cx="1639729" cy="947175"/>
            <a:chOff x="7228415" y="4716579"/>
            <a:chExt cx="1639729" cy="947175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74BDB2FD-ADBC-D1F0-DCC2-EE709370CE37}"/>
                </a:ext>
              </a:extLst>
            </p:cNvPr>
            <p:cNvSpPr/>
            <p:nvPr/>
          </p:nvSpPr>
          <p:spPr>
            <a:xfrm>
              <a:off x="7236459" y="4967978"/>
              <a:ext cx="1610520" cy="10287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下 30">
              <a:extLst>
                <a:ext uri="{FF2B5EF4-FFF2-40B4-BE49-F238E27FC236}">
                  <a16:creationId xmlns:a16="http://schemas.microsoft.com/office/drawing/2014/main" id="{8B7A3ADB-34AE-47FB-0F2D-45CA1F9E684F}"/>
                </a:ext>
              </a:extLst>
            </p:cNvPr>
            <p:cNvSpPr/>
            <p:nvPr/>
          </p:nvSpPr>
          <p:spPr>
            <a:xfrm>
              <a:off x="8004414" y="5115888"/>
              <a:ext cx="73818" cy="133350"/>
            </a:xfrm>
            <a:prstGeom prst="downArrow">
              <a:avLst>
                <a:gd name="adj1" fmla="val 32608"/>
                <a:gd name="adj2" fmla="val 63768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C050EFA-A420-B84E-D446-819C112C48EA}"/>
                </a:ext>
              </a:extLst>
            </p:cNvPr>
            <p:cNvSpPr txBox="1"/>
            <p:nvPr/>
          </p:nvSpPr>
          <p:spPr>
            <a:xfrm>
              <a:off x="7234871" y="4716579"/>
              <a:ext cx="1610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Sequence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9CF22244-CDC2-1243-0FE9-A7B3129E4588}"/>
                </a:ext>
              </a:extLst>
            </p:cNvPr>
            <p:cNvGrpSpPr/>
            <p:nvPr/>
          </p:nvGrpSpPr>
          <p:grpSpPr>
            <a:xfrm>
              <a:off x="7228415" y="5305236"/>
              <a:ext cx="1639729" cy="358518"/>
              <a:chOff x="5288490" y="5202364"/>
              <a:chExt cx="1639729" cy="358518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25651DB-1D17-9AEB-912E-58D3AE3D6B87}"/>
                  </a:ext>
                </a:extLst>
              </p:cNvPr>
              <p:cNvSpPr txBox="1"/>
              <p:nvPr/>
            </p:nvSpPr>
            <p:spPr>
              <a:xfrm>
                <a:off x="5288490" y="5283883"/>
                <a:ext cx="2724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4D6A768-2811-4098-0165-C80843EF19D2}"/>
                  </a:ext>
                </a:extLst>
              </p:cNvPr>
              <p:cNvSpPr txBox="1"/>
              <p:nvPr/>
            </p:nvSpPr>
            <p:spPr>
              <a:xfrm>
                <a:off x="5960109" y="5283883"/>
                <a:ext cx="2724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A657304-9FE5-C1BF-D884-138671EBF862}"/>
                  </a:ext>
                </a:extLst>
              </p:cNvPr>
              <p:cNvSpPr txBox="1"/>
              <p:nvPr/>
            </p:nvSpPr>
            <p:spPr>
              <a:xfrm>
                <a:off x="5646736" y="5283883"/>
                <a:ext cx="2724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51" name="等腰三角形 50">
                <a:extLst>
                  <a:ext uri="{FF2B5EF4-FFF2-40B4-BE49-F238E27FC236}">
                    <a16:creationId xmlns:a16="http://schemas.microsoft.com/office/drawing/2014/main" id="{429F9B70-833B-7A24-E4C9-6473D9C57273}"/>
                  </a:ext>
                </a:extLst>
              </p:cNvPr>
              <p:cNvSpPr/>
              <p:nvPr/>
            </p:nvSpPr>
            <p:spPr>
              <a:xfrm rot="5400000">
                <a:off x="5403586" y="5094258"/>
                <a:ext cx="102868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等腰三角形 51">
                <a:extLst>
                  <a:ext uri="{FF2B5EF4-FFF2-40B4-BE49-F238E27FC236}">
                    <a16:creationId xmlns:a16="http://schemas.microsoft.com/office/drawing/2014/main" id="{E939AEDF-3BC2-ACE6-2B50-AC654FD6E057}"/>
                  </a:ext>
                </a:extLst>
              </p:cNvPr>
              <p:cNvSpPr/>
              <p:nvPr/>
            </p:nvSpPr>
            <p:spPr>
              <a:xfrm rot="5400000">
                <a:off x="5733783" y="5094256"/>
                <a:ext cx="102871" cy="319087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等腰三角形 52">
                <a:extLst>
                  <a:ext uri="{FF2B5EF4-FFF2-40B4-BE49-F238E27FC236}">
                    <a16:creationId xmlns:a16="http://schemas.microsoft.com/office/drawing/2014/main" id="{9B23715C-BBF7-4EE0-A18E-D9F061B5FACF}"/>
                  </a:ext>
                </a:extLst>
              </p:cNvPr>
              <p:cNvSpPr/>
              <p:nvPr/>
            </p:nvSpPr>
            <p:spPr>
              <a:xfrm rot="5400000">
                <a:off x="6054460" y="5094257"/>
                <a:ext cx="102869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等腰三角形 53">
                <a:extLst>
                  <a:ext uri="{FF2B5EF4-FFF2-40B4-BE49-F238E27FC236}">
                    <a16:creationId xmlns:a16="http://schemas.microsoft.com/office/drawing/2014/main" id="{1C2B7360-FCDF-4971-9E3F-E1856A3E99BC}"/>
                  </a:ext>
                </a:extLst>
              </p:cNvPr>
              <p:cNvSpPr/>
              <p:nvPr/>
            </p:nvSpPr>
            <p:spPr>
              <a:xfrm rot="5400000">
                <a:off x="6389423" y="5094258"/>
                <a:ext cx="102868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等腰三角形 54">
                <a:extLst>
                  <a:ext uri="{FF2B5EF4-FFF2-40B4-BE49-F238E27FC236}">
                    <a16:creationId xmlns:a16="http://schemas.microsoft.com/office/drawing/2014/main" id="{374B0AD5-AE9F-22A8-45A7-E1C4DC305833}"/>
                  </a:ext>
                </a:extLst>
              </p:cNvPr>
              <p:cNvSpPr/>
              <p:nvPr/>
            </p:nvSpPr>
            <p:spPr>
              <a:xfrm rot="5400000">
                <a:off x="6717242" y="5094258"/>
                <a:ext cx="102868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BE86E9E2-3FD3-6736-B939-50FEDD0A2F6F}"/>
                  </a:ext>
                </a:extLst>
              </p:cNvPr>
              <p:cNvSpPr txBox="1"/>
              <p:nvPr/>
            </p:nvSpPr>
            <p:spPr>
              <a:xfrm>
                <a:off x="6307772" y="5283883"/>
                <a:ext cx="2724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3D119063-50B2-58A4-BBBC-7134B0E0A9F1}"/>
                  </a:ext>
                </a:extLst>
              </p:cNvPr>
              <p:cNvSpPr txBox="1"/>
              <p:nvPr/>
            </p:nvSpPr>
            <p:spPr>
              <a:xfrm>
                <a:off x="6641041" y="5283883"/>
                <a:ext cx="2724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84A9FD73-C6CC-1A27-42DC-2928A23CD246}"/>
              </a:ext>
            </a:extLst>
          </p:cNvPr>
          <p:cNvGrpSpPr/>
          <p:nvPr/>
        </p:nvGrpSpPr>
        <p:grpSpPr>
          <a:xfrm>
            <a:off x="4197973" y="6057064"/>
            <a:ext cx="1907084" cy="535817"/>
            <a:chOff x="5028428" y="4868625"/>
            <a:chExt cx="1907084" cy="535817"/>
          </a:xfrm>
        </p:grpSpPr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id="{8EA6E1F9-01F7-7A00-BB58-7F3C50B431FC}"/>
                </a:ext>
              </a:extLst>
            </p:cNvPr>
            <p:cNvSpPr/>
            <p:nvPr/>
          </p:nvSpPr>
          <p:spPr>
            <a:xfrm rot="5400000">
              <a:off x="5966427" y="4858751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2A9A6274-A61E-DB9C-691A-E899C2254198}"/>
                </a:ext>
              </a:extLst>
            </p:cNvPr>
            <p:cNvSpPr/>
            <p:nvPr/>
          </p:nvSpPr>
          <p:spPr>
            <a:xfrm rot="5400000">
              <a:off x="5966425" y="5094259"/>
              <a:ext cx="102871" cy="319087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DBAD9394-7590-C473-6196-AF6310DF4B2E}"/>
                </a:ext>
              </a:extLst>
            </p:cNvPr>
            <p:cNvSpPr txBox="1"/>
            <p:nvPr/>
          </p:nvSpPr>
          <p:spPr>
            <a:xfrm>
              <a:off x="5028428" y="4868625"/>
              <a:ext cx="830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Common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33601226-6D86-89B2-8E12-30F2D9F22DCE}"/>
                </a:ext>
              </a:extLst>
            </p:cNvPr>
            <p:cNvSpPr txBox="1"/>
            <p:nvPr/>
          </p:nvSpPr>
          <p:spPr>
            <a:xfrm>
              <a:off x="5028428" y="5116275"/>
              <a:ext cx="830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Mutant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68128FD8-3DE2-B08C-A4BE-459FF0BC844A}"/>
                </a:ext>
              </a:extLst>
            </p:cNvPr>
            <p:cNvSpPr txBox="1"/>
            <p:nvPr/>
          </p:nvSpPr>
          <p:spPr>
            <a:xfrm>
              <a:off x="6196163" y="4879794"/>
              <a:ext cx="7357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ATTGG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F1694D89-8F48-90C3-72C0-079B1AA98F53}"/>
                </a:ext>
              </a:extLst>
            </p:cNvPr>
            <p:cNvSpPr txBox="1"/>
            <p:nvPr/>
          </p:nvSpPr>
          <p:spPr>
            <a:xfrm>
              <a:off x="6199782" y="5127443"/>
              <a:ext cx="7357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ATTCG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4914BE9D-E36D-009E-54FE-294056151D91}"/>
              </a:ext>
            </a:extLst>
          </p:cNvPr>
          <p:cNvGrpSpPr/>
          <p:nvPr/>
        </p:nvGrpSpPr>
        <p:grpSpPr>
          <a:xfrm>
            <a:off x="7890705" y="5837400"/>
            <a:ext cx="1761863" cy="1011130"/>
            <a:chOff x="9082878" y="4648961"/>
            <a:chExt cx="1761863" cy="1011130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95648969-E2CE-9B44-0AEB-AA1A1E0AF505}"/>
                </a:ext>
              </a:extLst>
            </p:cNvPr>
            <p:cNvGrpSpPr/>
            <p:nvPr/>
          </p:nvGrpSpPr>
          <p:grpSpPr>
            <a:xfrm>
              <a:off x="9188025" y="5301573"/>
              <a:ext cx="1639729" cy="358518"/>
              <a:chOff x="5288490" y="5202364"/>
              <a:chExt cx="1639729" cy="358518"/>
            </a:xfrm>
          </p:grpSpPr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09CCB0A-25BE-404B-935E-A1327FB5B15D}"/>
                  </a:ext>
                </a:extLst>
              </p:cNvPr>
              <p:cNvSpPr txBox="1"/>
              <p:nvPr/>
            </p:nvSpPr>
            <p:spPr>
              <a:xfrm>
                <a:off x="5288490" y="5283883"/>
                <a:ext cx="2724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DC6487A8-9491-7D99-3BA9-1A0DFAE4909E}"/>
                  </a:ext>
                </a:extLst>
              </p:cNvPr>
              <p:cNvSpPr txBox="1"/>
              <p:nvPr/>
            </p:nvSpPr>
            <p:spPr>
              <a:xfrm>
                <a:off x="5791859" y="5283883"/>
                <a:ext cx="2724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等腰三角形 75">
                <a:extLst>
                  <a:ext uri="{FF2B5EF4-FFF2-40B4-BE49-F238E27FC236}">
                    <a16:creationId xmlns:a16="http://schemas.microsoft.com/office/drawing/2014/main" id="{AE455105-1581-3816-7B8A-D418576A719D}"/>
                  </a:ext>
                </a:extLst>
              </p:cNvPr>
              <p:cNvSpPr/>
              <p:nvPr/>
            </p:nvSpPr>
            <p:spPr>
              <a:xfrm rot="5400000">
                <a:off x="5403586" y="5094258"/>
                <a:ext cx="102868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等腰三角形 76">
                <a:extLst>
                  <a:ext uri="{FF2B5EF4-FFF2-40B4-BE49-F238E27FC236}">
                    <a16:creationId xmlns:a16="http://schemas.microsoft.com/office/drawing/2014/main" id="{2891E7A4-8434-B94D-B024-502271685F3F}"/>
                  </a:ext>
                </a:extLst>
              </p:cNvPr>
              <p:cNvSpPr/>
              <p:nvPr/>
            </p:nvSpPr>
            <p:spPr>
              <a:xfrm rot="5400000">
                <a:off x="5733783" y="5094256"/>
                <a:ext cx="102871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等腰三角形 77">
                <a:extLst>
                  <a:ext uri="{FF2B5EF4-FFF2-40B4-BE49-F238E27FC236}">
                    <a16:creationId xmlns:a16="http://schemas.microsoft.com/office/drawing/2014/main" id="{3BDC11D0-3C24-0133-14C2-BD950C3959CE}"/>
                  </a:ext>
                </a:extLst>
              </p:cNvPr>
              <p:cNvSpPr/>
              <p:nvPr/>
            </p:nvSpPr>
            <p:spPr>
              <a:xfrm rot="5400000">
                <a:off x="6054460" y="5094257"/>
                <a:ext cx="102869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等腰三角形 78">
                <a:extLst>
                  <a:ext uri="{FF2B5EF4-FFF2-40B4-BE49-F238E27FC236}">
                    <a16:creationId xmlns:a16="http://schemas.microsoft.com/office/drawing/2014/main" id="{F209EF46-AC1D-0B81-6309-6389DD890A53}"/>
                  </a:ext>
                </a:extLst>
              </p:cNvPr>
              <p:cNvSpPr/>
              <p:nvPr/>
            </p:nvSpPr>
            <p:spPr>
              <a:xfrm rot="5400000">
                <a:off x="6389423" y="5094258"/>
                <a:ext cx="102868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等腰三角形 79">
                <a:extLst>
                  <a:ext uri="{FF2B5EF4-FFF2-40B4-BE49-F238E27FC236}">
                    <a16:creationId xmlns:a16="http://schemas.microsoft.com/office/drawing/2014/main" id="{7DBDBCD5-CAD6-65BF-9231-8D78CF473993}"/>
                  </a:ext>
                </a:extLst>
              </p:cNvPr>
              <p:cNvSpPr/>
              <p:nvPr/>
            </p:nvSpPr>
            <p:spPr>
              <a:xfrm rot="5400000">
                <a:off x="6717242" y="5094258"/>
                <a:ext cx="102868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BE37B3D-6C81-4D79-3DAE-4CB0D1733D74}"/>
                  </a:ext>
                </a:extLst>
              </p:cNvPr>
              <p:cNvSpPr txBox="1"/>
              <p:nvPr/>
            </p:nvSpPr>
            <p:spPr>
              <a:xfrm>
                <a:off x="6307772" y="5283883"/>
                <a:ext cx="2724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F0B773B3-69F0-CC12-E515-0268695C4D66}"/>
                  </a:ext>
                </a:extLst>
              </p:cNvPr>
              <p:cNvSpPr txBox="1"/>
              <p:nvPr/>
            </p:nvSpPr>
            <p:spPr>
              <a:xfrm>
                <a:off x="6641041" y="5283883"/>
                <a:ext cx="2724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79F0696-947C-A1BF-F9EF-9196A4632007}"/>
                </a:ext>
              </a:extLst>
            </p:cNvPr>
            <p:cNvSpPr/>
            <p:nvPr/>
          </p:nvSpPr>
          <p:spPr>
            <a:xfrm>
              <a:off x="9709095" y="5301573"/>
              <a:ext cx="336551" cy="102869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7" name="图形 86" descr="上一步 纯色填充">
              <a:extLst>
                <a:ext uri="{FF2B5EF4-FFF2-40B4-BE49-F238E27FC236}">
                  <a16:creationId xmlns:a16="http://schemas.microsoft.com/office/drawing/2014/main" id="{F4A24207-160B-4757-C0CA-6ECC9AD6B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9790557" y="5055323"/>
              <a:ext cx="214872" cy="214872"/>
            </a:xfrm>
            <a:prstGeom prst="rect">
              <a:avLst/>
            </a:prstGeom>
          </p:spPr>
        </p:pic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04D58E8D-272E-7249-7A3C-96B53363DA45}"/>
                </a:ext>
              </a:extLst>
            </p:cNvPr>
            <p:cNvSpPr txBox="1"/>
            <p:nvPr/>
          </p:nvSpPr>
          <p:spPr>
            <a:xfrm>
              <a:off x="9082878" y="4648961"/>
              <a:ext cx="1761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Transposable elements </a:t>
              </a:r>
            </a:p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(TEs)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4358BDB-D757-A0DB-6601-2B0B0AA05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313465"/>
              </p:ext>
            </p:extLst>
          </p:nvPr>
        </p:nvGraphicFramePr>
        <p:xfrm>
          <a:off x="632459" y="1180330"/>
          <a:ext cx="10876026" cy="13817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812671">
                  <a:extLst>
                    <a:ext uri="{9D8B030D-6E8A-4147-A177-3AD203B41FA5}">
                      <a16:colId xmlns:a16="http://schemas.microsoft.com/office/drawing/2014/main" val="3004584776"/>
                    </a:ext>
                  </a:extLst>
                </a:gridCol>
                <a:gridCol w="1812671">
                  <a:extLst>
                    <a:ext uri="{9D8B030D-6E8A-4147-A177-3AD203B41FA5}">
                      <a16:colId xmlns:a16="http://schemas.microsoft.com/office/drawing/2014/main" val="1867889152"/>
                    </a:ext>
                  </a:extLst>
                </a:gridCol>
                <a:gridCol w="1812671">
                  <a:extLst>
                    <a:ext uri="{9D8B030D-6E8A-4147-A177-3AD203B41FA5}">
                      <a16:colId xmlns:a16="http://schemas.microsoft.com/office/drawing/2014/main" val="218401990"/>
                    </a:ext>
                  </a:extLst>
                </a:gridCol>
                <a:gridCol w="1812671">
                  <a:extLst>
                    <a:ext uri="{9D8B030D-6E8A-4147-A177-3AD203B41FA5}">
                      <a16:colId xmlns:a16="http://schemas.microsoft.com/office/drawing/2014/main" val="1263497975"/>
                    </a:ext>
                  </a:extLst>
                </a:gridCol>
                <a:gridCol w="1812671">
                  <a:extLst>
                    <a:ext uri="{9D8B030D-6E8A-4147-A177-3AD203B41FA5}">
                      <a16:colId xmlns:a16="http://schemas.microsoft.com/office/drawing/2014/main" val="3839786521"/>
                    </a:ext>
                  </a:extLst>
                </a:gridCol>
                <a:gridCol w="1812671">
                  <a:extLst>
                    <a:ext uri="{9D8B030D-6E8A-4147-A177-3AD203B41FA5}">
                      <a16:colId xmlns:a16="http://schemas.microsoft.com/office/drawing/2014/main" val="3389479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Tools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TRF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StringDecomposer (SD)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VAMOS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MotifScope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TRkScan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10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Motif length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1-X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 on DB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 on DB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1-X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92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multithread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❌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❌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✅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❌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✅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25587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F169D14-ED47-8833-E4A2-AF3EA3C11452}"/>
              </a:ext>
            </a:extLst>
          </p:cNvPr>
          <p:cNvSpPr txBox="1"/>
          <p:nvPr/>
        </p:nvSpPr>
        <p:spPr>
          <a:xfrm>
            <a:off x="1071278" y="813035"/>
            <a:ext cx="993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Table1 Function comparison of related tools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CDEEE18-3ED7-5E47-3FA7-AC7E5C3C3EDC}"/>
              </a:ext>
            </a:extLst>
          </p:cNvPr>
          <p:cNvCxnSpPr>
            <a:cxnSpLocks/>
          </p:cNvCxnSpPr>
          <p:nvPr/>
        </p:nvCxnSpPr>
        <p:spPr>
          <a:xfrm>
            <a:off x="4248150" y="5906849"/>
            <a:ext cx="0" cy="102672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A6C4121-BE1D-276D-8755-05C9EE0E62A4}"/>
              </a:ext>
            </a:extLst>
          </p:cNvPr>
          <p:cNvCxnSpPr>
            <a:cxnSpLocks/>
          </p:cNvCxnSpPr>
          <p:nvPr/>
        </p:nvCxnSpPr>
        <p:spPr>
          <a:xfrm>
            <a:off x="6051550" y="5906849"/>
            <a:ext cx="0" cy="102672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AF80989-A32D-ECE3-0E10-78C1B2CBA140}"/>
              </a:ext>
            </a:extLst>
          </p:cNvPr>
          <p:cNvCxnSpPr>
            <a:cxnSpLocks/>
          </p:cNvCxnSpPr>
          <p:nvPr/>
        </p:nvCxnSpPr>
        <p:spPr>
          <a:xfrm>
            <a:off x="7886700" y="5906849"/>
            <a:ext cx="0" cy="102672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6F3190C-375B-4C35-6690-06457D77FDAD}"/>
              </a:ext>
            </a:extLst>
          </p:cNvPr>
          <p:cNvCxnSpPr>
            <a:cxnSpLocks/>
          </p:cNvCxnSpPr>
          <p:nvPr/>
        </p:nvCxnSpPr>
        <p:spPr>
          <a:xfrm>
            <a:off x="9728200" y="5906849"/>
            <a:ext cx="0" cy="102672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FEB678FC-CEF9-B3E7-F5E6-9644C7621ED0}"/>
              </a:ext>
            </a:extLst>
          </p:cNvPr>
          <p:cNvGrpSpPr/>
          <p:nvPr/>
        </p:nvGrpSpPr>
        <p:grpSpPr>
          <a:xfrm>
            <a:off x="9830747" y="5833407"/>
            <a:ext cx="1692500" cy="1015123"/>
            <a:chOff x="9830747" y="5995450"/>
            <a:chExt cx="1692500" cy="1015123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E90A0329-785D-5692-D607-1F65A95DA38A}"/>
                </a:ext>
              </a:extLst>
            </p:cNvPr>
            <p:cNvGrpSpPr/>
            <p:nvPr/>
          </p:nvGrpSpPr>
          <p:grpSpPr>
            <a:xfrm>
              <a:off x="9883518" y="6652055"/>
              <a:ext cx="1639729" cy="358518"/>
              <a:chOff x="5288490" y="5202364"/>
              <a:chExt cx="1639729" cy="358518"/>
            </a:xfrm>
          </p:grpSpPr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32C9A65-8F5C-195C-2AD4-0669F8F6B784}"/>
                  </a:ext>
                </a:extLst>
              </p:cNvPr>
              <p:cNvSpPr txBox="1"/>
              <p:nvPr/>
            </p:nvSpPr>
            <p:spPr>
              <a:xfrm>
                <a:off x="5288490" y="5283883"/>
                <a:ext cx="2724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6BAC7599-4F5F-860E-7F06-0C511CC86363}"/>
                  </a:ext>
                </a:extLst>
              </p:cNvPr>
              <p:cNvSpPr txBox="1"/>
              <p:nvPr/>
            </p:nvSpPr>
            <p:spPr>
              <a:xfrm>
                <a:off x="5957905" y="5283883"/>
                <a:ext cx="2890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A’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7791861F-FF90-A330-C4BA-D333C0C89310}"/>
                  </a:ext>
                </a:extLst>
              </p:cNvPr>
              <p:cNvSpPr txBox="1"/>
              <p:nvPr/>
            </p:nvSpPr>
            <p:spPr>
              <a:xfrm>
                <a:off x="5623295" y="5283883"/>
                <a:ext cx="295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A’</a:t>
                </a:r>
              </a:p>
            </p:txBody>
          </p:sp>
          <p:sp>
            <p:nvSpPr>
              <p:cNvPr id="98" name="等腰三角形 97">
                <a:extLst>
                  <a:ext uri="{FF2B5EF4-FFF2-40B4-BE49-F238E27FC236}">
                    <a16:creationId xmlns:a16="http://schemas.microsoft.com/office/drawing/2014/main" id="{AE088CF5-DBF5-3916-E7BD-625C1F4BA119}"/>
                  </a:ext>
                </a:extLst>
              </p:cNvPr>
              <p:cNvSpPr/>
              <p:nvPr/>
            </p:nvSpPr>
            <p:spPr>
              <a:xfrm rot="5400000">
                <a:off x="5403586" y="5094258"/>
                <a:ext cx="102868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等腰三角形 98">
                <a:extLst>
                  <a:ext uri="{FF2B5EF4-FFF2-40B4-BE49-F238E27FC236}">
                    <a16:creationId xmlns:a16="http://schemas.microsoft.com/office/drawing/2014/main" id="{E4CE35C3-6F3A-8F23-3C25-BFFABCCFC723}"/>
                  </a:ext>
                </a:extLst>
              </p:cNvPr>
              <p:cNvSpPr/>
              <p:nvPr/>
            </p:nvSpPr>
            <p:spPr>
              <a:xfrm rot="16200000">
                <a:off x="5733783" y="5094256"/>
                <a:ext cx="102871" cy="319087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等腰三角形 99">
                <a:extLst>
                  <a:ext uri="{FF2B5EF4-FFF2-40B4-BE49-F238E27FC236}">
                    <a16:creationId xmlns:a16="http://schemas.microsoft.com/office/drawing/2014/main" id="{35979DC6-BF85-A097-D85D-1294454FBFA1}"/>
                  </a:ext>
                </a:extLst>
              </p:cNvPr>
              <p:cNvSpPr/>
              <p:nvPr/>
            </p:nvSpPr>
            <p:spPr>
              <a:xfrm rot="16200000">
                <a:off x="6072435" y="5094257"/>
                <a:ext cx="102869" cy="319087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等腰三角形 100">
                <a:extLst>
                  <a:ext uri="{FF2B5EF4-FFF2-40B4-BE49-F238E27FC236}">
                    <a16:creationId xmlns:a16="http://schemas.microsoft.com/office/drawing/2014/main" id="{79407601-6779-97EB-0B8C-7042D78AC9DB}"/>
                  </a:ext>
                </a:extLst>
              </p:cNvPr>
              <p:cNvSpPr/>
              <p:nvPr/>
            </p:nvSpPr>
            <p:spPr>
              <a:xfrm rot="5400000">
                <a:off x="6389423" y="5094258"/>
                <a:ext cx="102868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等腰三角形 101">
                <a:extLst>
                  <a:ext uri="{FF2B5EF4-FFF2-40B4-BE49-F238E27FC236}">
                    <a16:creationId xmlns:a16="http://schemas.microsoft.com/office/drawing/2014/main" id="{244093AE-CB4D-1387-24FA-29A219064E1B}"/>
                  </a:ext>
                </a:extLst>
              </p:cNvPr>
              <p:cNvSpPr/>
              <p:nvPr/>
            </p:nvSpPr>
            <p:spPr>
              <a:xfrm rot="5400000">
                <a:off x="6717242" y="5094258"/>
                <a:ext cx="102868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3A7FCE8D-C28A-A7F5-C0A6-2A191F02052E}"/>
                  </a:ext>
                </a:extLst>
              </p:cNvPr>
              <p:cNvSpPr txBox="1"/>
              <p:nvPr/>
            </p:nvSpPr>
            <p:spPr>
              <a:xfrm>
                <a:off x="6307772" y="5283883"/>
                <a:ext cx="2724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742D1051-DFD2-058C-B92B-108DE018D5C8}"/>
                  </a:ext>
                </a:extLst>
              </p:cNvPr>
              <p:cNvSpPr txBox="1"/>
              <p:nvPr/>
            </p:nvSpPr>
            <p:spPr>
              <a:xfrm>
                <a:off x="6641041" y="5283883"/>
                <a:ext cx="2724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2" name="图形 31" descr="箭头: 向右旋转 纯色填充">
              <a:extLst>
                <a:ext uri="{FF2B5EF4-FFF2-40B4-BE49-F238E27FC236}">
                  <a16:creationId xmlns:a16="http://schemas.microsoft.com/office/drawing/2014/main" id="{A17620C0-ECC7-F05E-5E75-A3D7292A0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931699">
              <a:off x="10064541" y="6389951"/>
              <a:ext cx="323084" cy="323084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B4C844B-357E-637D-3A59-F48CFBFDD179}"/>
                </a:ext>
              </a:extLst>
            </p:cNvPr>
            <p:cNvSpPr txBox="1"/>
            <p:nvPr/>
          </p:nvSpPr>
          <p:spPr>
            <a:xfrm>
              <a:off x="9830747" y="5995450"/>
              <a:ext cx="1457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Reverse complementary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5BBC4F71-638F-2014-3177-FAD558683D7F}"/>
              </a:ext>
            </a:extLst>
          </p:cNvPr>
          <p:cNvSpPr/>
          <p:nvPr/>
        </p:nvSpPr>
        <p:spPr>
          <a:xfrm>
            <a:off x="521110" y="2562089"/>
            <a:ext cx="11218606" cy="437148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564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F1C97-AFA0-FB34-AF16-80DE7B36E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C11247-8218-2A0E-2488-8A289465CF50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background and drawbacks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56E2A1B-386E-2533-7F6A-FAD7CC929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755163"/>
              </p:ext>
            </p:extLst>
          </p:nvPr>
        </p:nvGraphicFramePr>
        <p:xfrm>
          <a:off x="632460" y="1541307"/>
          <a:ext cx="10959465" cy="4502973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813560">
                  <a:extLst>
                    <a:ext uri="{9D8B030D-6E8A-4147-A177-3AD203B41FA5}">
                      <a16:colId xmlns:a16="http://schemas.microsoft.com/office/drawing/2014/main" val="3004584776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1867889152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1263497975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3839786521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3389479592"/>
                    </a:ext>
                  </a:extLst>
                </a:gridCol>
                <a:gridCol w="1891665">
                  <a:extLst>
                    <a:ext uri="{9D8B030D-6E8A-4147-A177-3AD203B41FA5}">
                      <a16:colId xmlns:a16="http://schemas.microsoft.com/office/drawing/2014/main" val="629224724"/>
                    </a:ext>
                  </a:extLst>
                </a:gridCol>
              </a:tblGrid>
              <a:tr h="8678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Tools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 novo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motif finding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Mutant motif identification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Motif annotation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 insertion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identification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Merge reverse complementary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102347"/>
                  </a:ext>
                </a:extLst>
              </a:tr>
              <a:tr h="7745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DATA</a:t>
                      </a:r>
                      <a:endParaRPr lang="zh-CN" altLang="en-US" sz="14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32 bp satellite</a:t>
                      </a:r>
                      <a:endParaRPr lang="zh-CN" altLang="en-US" sz="14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x 6   …AAA…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x 4   …ATA…</a:t>
                      </a:r>
                      <a:endParaRPr lang="zh-CN" altLang="en-US" sz="14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518"/>
                  </a:ext>
                </a:extLst>
              </a:tr>
              <a:tr h="783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OURS</a:t>
                      </a:r>
                      <a:endParaRPr lang="zh-CN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Same</a:t>
                      </a:r>
                      <a:endParaRPr lang="zh-CN" altLang="en-US" sz="14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x 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x 4</a:t>
                      </a:r>
                      <a:endParaRPr lang="zh-CN" altLang="en-US" sz="14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928892"/>
                  </a:ext>
                </a:extLst>
              </a:tr>
              <a:tr h="7838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TRF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Same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x 10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429542"/>
                  </a:ext>
                </a:extLst>
              </a:tr>
              <a:tr h="7745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VAMOS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55874"/>
                  </a:ext>
                </a:extLst>
              </a:tr>
              <a:tr h="3955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MotifScope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Same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x 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x 3</a:t>
                      </a:r>
                      <a:endParaRPr lang="zh-CN" altLang="en-US" sz="14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93016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AA862E6-055F-4468-D9FF-84A30A09E913}"/>
              </a:ext>
            </a:extLst>
          </p:cNvPr>
          <p:cNvSpPr txBox="1"/>
          <p:nvPr/>
        </p:nvSpPr>
        <p:spPr>
          <a:xfrm>
            <a:off x="1071278" y="1150148"/>
            <a:ext cx="993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Table1 Function comparison of related tools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0FDC304F-EDC9-F7A9-9917-1FECF2B2E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468" y="5601520"/>
            <a:ext cx="1671786" cy="314936"/>
          </a:xfrm>
          <a:prstGeom prst="rect">
            <a:avLst/>
          </a:prstGeom>
        </p:spPr>
      </p:pic>
      <p:grpSp>
        <p:nvGrpSpPr>
          <p:cNvPr id="75" name="组合 74">
            <a:extLst>
              <a:ext uri="{FF2B5EF4-FFF2-40B4-BE49-F238E27FC236}">
                <a16:creationId xmlns:a16="http://schemas.microsoft.com/office/drawing/2014/main" id="{7F7EA5B6-AEEC-9765-2FDA-7ED072CDE7E6}"/>
              </a:ext>
            </a:extLst>
          </p:cNvPr>
          <p:cNvGrpSpPr/>
          <p:nvPr/>
        </p:nvGrpSpPr>
        <p:grpSpPr>
          <a:xfrm>
            <a:off x="6289231" y="2783469"/>
            <a:ext cx="1471740" cy="143101"/>
            <a:chOff x="-1632743" y="4704204"/>
            <a:chExt cx="3266870" cy="102872"/>
          </a:xfrm>
        </p:grpSpPr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9044CB7A-8412-2EF8-E17F-1B198DD2FFC2}"/>
                </a:ext>
              </a:extLst>
            </p:cNvPr>
            <p:cNvSpPr/>
            <p:nvPr/>
          </p:nvSpPr>
          <p:spPr>
            <a:xfrm rot="5400000">
              <a:off x="-1524633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5A870C67-51A3-D938-9610-71959DF2404F}"/>
                </a:ext>
              </a:extLst>
            </p:cNvPr>
            <p:cNvSpPr/>
            <p:nvPr/>
          </p:nvSpPr>
          <p:spPr>
            <a:xfrm rot="5400000">
              <a:off x="-1194436" y="4596096"/>
              <a:ext cx="102871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2319A2A2-D5B4-B571-AB83-914C891D0E1D}"/>
                </a:ext>
              </a:extLst>
            </p:cNvPr>
            <p:cNvSpPr/>
            <p:nvPr/>
          </p:nvSpPr>
          <p:spPr>
            <a:xfrm rot="5400000">
              <a:off x="-873759" y="4596097"/>
              <a:ext cx="102869" cy="319087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6DCAB81B-06D2-F9D1-7BB8-2AA515AC15EE}"/>
                </a:ext>
              </a:extLst>
            </p:cNvPr>
            <p:cNvSpPr/>
            <p:nvPr/>
          </p:nvSpPr>
          <p:spPr>
            <a:xfrm rot="5400000">
              <a:off x="-538796" y="4596098"/>
              <a:ext cx="102868" cy="319087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D33FB291-3AF1-7155-A053-363CCEA735EF}"/>
                </a:ext>
              </a:extLst>
            </p:cNvPr>
            <p:cNvSpPr/>
            <p:nvPr/>
          </p:nvSpPr>
          <p:spPr>
            <a:xfrm rot="5400000">
              <a:off x="-210977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2AB0BCAF-3BAF-CEE8-0323-75BAC31F51DD}"/>
                </a:ext>
              </a:extLst>
            </p:cNvPr>
            <p:cNvSpPr/>
            <p:nvPr/>
          </p:nvSpPr>
          <p:spPr>
            <a:xfrm rot="5400000">
              <a:off x="108108" y="4596096"/>
              <a:ext cx="102871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7274EBE5-50EC-D6E1-6042-E97FA364C59D}"/>
                </a:ext>
              </a:extLst>
            </p:cNvPr>
            <p:cNvSpPr/>
            <p:nvPr/>
          </p:nvSpPr>
          <p:spPr>
            <a:xfrm rot="5400000">
              <a:off x="428785" y="4596097"/>
              <a:ext cx="102869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id="{21CF426E-5438-F6F5-B6A1-D06C7BEE9FC9}"/>
                </a:ext>
              </a:extLst>
            </p:cNvPr>
            <p:cNvSpPr/>
            <p:nvPr/>
          </p:nvSpPr>
          <p:spPr>
            <a:xfrm rot="5400000">
              <a:off x="763748" y="4596098"/>
              <a:ext cx="102868" cy="319087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37BC1843-9EE0-A4A7-095F-B06CF01CAC6C}"/>
                </a:ext>
              </a:extLst>
            </p:cNvPr>
            <p:cNvSpPr/>
            <p:nvPr/>
          </p:nvSpPr>
          <p:spPr>
            <a:xfrm rot="5400000">
              <a:off x="1091567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等腰三角形 83">
              <a:extLst>
                <a:ext uri="{FF2B5EF4-FFF2-40B4-BE49-F238E27FC236}">
                  <a16:creationId xmlns:a16="http://schemas.microsoft.com/office/drawing/2014/main" id="{E7789156-6787-7DCC-A922-95F531B05963}"/>
                </a:ext>
              </a:extLst>
            </p:cNvPr>
            <p:cNvSpPr/>
            <p:nvPr/>
          </p:nvSpPr>
          <p:spPr>
            <a:xfrm rot="5400000">
              <a:off x="1423150" y="4596099"/>
              <a:ext cx="102868" cy="31908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5" name="等腰三角形 84">
            <a:extLst>
              <a:ext uri="{FF2B5EF4-FFF2-40B4-BE49-F238E27FC236}">
                <a16:creationId xmlns:a16="http://schemas.microsoft.com/office/drawing/2014/main" id="{ABA4065D-F5BD-4624-1663-8DD5542B4FC7}"/>
              </a:ext>
            </a:extLst>
          </p:cNvPr>
          <p:cNvSpPr/>
          <p:nvPr/>
        </p:nvSpPr>
        <p:spPr>
          <a:xfrm rot="5400000">
            <a:off x="4956223" y="4302419"/>
            <a:ext cx="143100" cy="14375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等腰三角形 85">
            <a:extLst>
              <a:ext uri="{FF2B5EF4-FFF2-40B4-BE49-F238E27FC236}">
                <a16:creationId xmlns:a16="http://schemas.microsoft.com/office/drawing/2014/main" id="{0EC5D579-4E5E-FE2E-CC40-25DDDAA1FC77}"/>
              </a:ext>
            </a:extLst>
          </p:cNvPr>
          <p:cNvSpPr/>
          <p:nvPr/>
        </p:nvSpPr>
        <p:spPr>
          <a:xfrm rot="5400000">
            <a:off x="4969636" y="5610902"/>
            <a:ext cx="143098" cy="14375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等腰三角形 89">
            <a:extLst>
              <a:ext uri="{FF2B5EF4-FFF2-40B4-BE49-F238E27FC236}">
                <a16:creationId xmlns:a16="http://schemas.microsoft.com/office/drawing/2014/main" id="{D90CC833-A276-A69A-09DD-042E2CC5679A}"/>
              </a:ext>
            </a:extLst>
          </p:cNvPr>
          <p:cNvSpPr/>
          <p:nvPr/>
        </p:nvSpPr>
        <p:spPr>
          <a:xfrm rot="5400000">
            <a:off x="4969637" y="5817347"/>
            <a:ext cx="143097" cy="14375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E560AFF-432E-BC73-ACB9-3C8E85162A38}"/>
              </a:ext>
            </a:extLst>
          </p:cNvPr>
          <p:cNvSpPr/>
          <p:nvPr/>
        </p:nvSpPr>
        <p:spPr>
          <a:xfrm>
            <a:off x="6255068" y="4350369"/>
            <a:ext cx="1505903" cy="14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>
            <a:extLst>
              <a:ext uri="{FF2B5EF4-FFF2-40B4-BE49-F238E27FC236}">
                <a16:creationId xmlns:a16="http://schemas.microsoft.com/office/drawing/2014/main" id="{25932964-3E07-68A9-4BCB-A63AFEA71125}"/>
              </a:ext>
            </a:extLst>
          </p:cNvPr>
          <p:cNvSpPr/>
          <p:nvPr/>
        </p:nvSpPr>
        <p:spPr>
          <a:xfrm rot="5400000">
            <a:off x="4580735" y="2618833"/>
            <a:ext cx="143098" cy="14375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99C5C494-0F7C-9EC8-CA4E-1BDE433EBCF1}"/>
              </a:ext>
            </a:extLst>
          </p:cNvPr>
          <p:cNvSpPr/>
          <p:nvPr/>
        </p:nvSpPr>
        <p:spPr>
          <a:xfrm rot="5400000">
            <a:off x="4580736" y="2825278"/>
            <a:ext cx="143097" cy="14375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等腰三角形 105">
            <a:extLst>
              <a:ext uri="{FF2B5EF4-FFF2-40B4-BE49-F238E27FC236}">
                <a16:creationId xmlns:a16="http://schemas.microsoft.com/office/drawing/2014/main" id="{FD4E6B6E-4216-0AB9-E804-026B725B3C8B}"/>
              </a:ext>
            </a:extLst>
          </p:cNvPr>
          <p:cNvSpPr/>
          <p:nvPr/>
        </p:nvSpPr>
        <p:spPr>
          <a:xfrm rot="5400000">
            <a:off x="4969635" y="3409031"/>
            <a:ext cx="143098" cy="14375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等腰三角形 106">
            <a:extLst>
              <a:ext uri="{FF2B5EF4-FFF2-40B4-BE49-F238E27FC236}">
                <a16:creationId xmlns:a16="http://schemas.microsoft.com/office/drawing/2014/main" id="{B3976385-51E0-6C08-FEE3-ED13E934D7F1}"/>
              </a:ext>
            </a:extLst>
          </p:cNvPr>
          <p:cNvSpPr/>
          <p:nvPr/>
        </p:nvSpPr>
        <p:spPr>
          <a:xfrm rot="5400000">
            <a:off x="4969636" y="3615476"/>
            <a:ext cx="143097" cy="14375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133C406D-B82E-7EDD-FC6D-25B57ED9AA15}"/>
              </a:ext>
            </a:extLst>
          </p:cNvPr>
          <p:cNvGrpSpPr/>
          <p:nvPr/>
        </p:nvGrpSpPr>
        <p:grpSpPr>
          <a:xfrm>
            <a:off x="6289231" y="3568329"/>
            <a:ext cx="1471740" cy="143101"/>
            <a:chOff x="-1632743" y="4704204"/>
            <a:chExt cx="3266870" cy="102872"/>
          </a:xfrm>
        </p:grpSpPr>
        <p:sp>
          <p:nvSpPr>
            <p:cNvPr id="109" name="等腰三角形 108">
              <a:extLst>
                <a:ext uri="{FF2B5EF4-FFF2-40B4-BE49-F238E27FC236}">
                  <a16:creationId xmlns:a16="http://schemas.microsoft.com/office/drawing/2014/main" id="{5195A73F-D589-C6B5-8747-F94A02A34D7A}"/>
                </a:ext>
              </a:extLst>
            </p:cNvPr>
            <p:cNvSpPr/>
            <p:nvPr/>
          </p:nvSpPr>
          <p:spPr>
            <a:xfrm rot="5400000">
              <a:off x="-1524633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等腰三角形 109">
              <a:extLst>
                <a:ext uri="{FF2B5EF4-FFF2-40B4-BE49-F238E27FC236}">
                  <a16:creationId xmlns:a16="http://schemas.microsoft.com/office/drawing/2014/main" id="{3E2BB80D-62CB-2EC4-D894-7722EE03DA3F}"/>
                </a:ext>
              </a:extLst>
            </p:cNvPr>
            <p:cNvSpPr/>
            <p:nvPr/>
          </p:nvSpPr>
          <p:spPr>
            <a:xfrm rot="5400000">
              <a:off x="-1194436" y="4596096"/>
              <a:ext cx="102871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等腰三角形 110">
              <a:extLst>
                <a:ext uri="{FF2B5EF4-FFF2-40B4-BE49-F238E27FC236}">
                  <a16:creationId xmlns:a16="http://schemas.microsoft.com/office/drawing/2014/main" id="{DD4054B1-3F3C-CDE9-5F50-6BD376BA7829}"/>
                </a:ext>
              </a:extLst>
            </p:cNvPr>
            <p:cNvSpPr/>
            <p:nvPr/>
          </p:nvSpPr>
          <p:spPr>
            <a:xfrm rot="5400000">
              <a:off x="-873759" y="4596097"/>
              <a:ext cx="102869" cy="319087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2" name="等腰三角形 111">
              <a:extLst>
                <a:ext uri="{FF2B5EF4-FFF2-40B4-BE49-F238E27FC236}">
                  <a16:creationId xmlns:a16="http://schemas.microsoft.com/office/drawing/2014/main" id="{A97898B4-65B8-ADD3-EE52-D8DB2C8C54E1}"/>
                </a:ext>
              </a:extLst>
            </p:cNvPr>
            <p:cNvSpPr/>
            <p:nvPr/>
          </p:nvSpPr>
          <p:spPr>
            <a:xfrm rot="5400000">
              <a:off x="-538796" y="4596098"/>
              <a:ext cx="102868" cy="319087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等腰三角形 112">
              <a:extLst>
                <a:ext uri="{FF2B5EF4-FFF2-40B4-BE49-F238E27FC236}">
                  <a16:creationId xmlns:a16="http://schemas.microsoft.com/office/drawing/2014/main" id="{66CFF9AA-7265-C1FF-79D2-F58271D09E86}"/>
                </a:ext>
              </a:extLst>
            </p:cNvPr>
            <p:cNvSpPr/>
            <p:nvPr/>
          </p:nvSpPr>
          <p:spPr>
            <a:xfrm rot="5400000">
              <a:off x="-210977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id="{EEB4DA94-D30D-2693-44AB-700E5399C220}"/>
                </a:ext>
              </a:extLst>
            </p:cNvPr>
            <p:cNvSpPr/>
            <p:nvPr/>
          </p:nvSpPr>
          <p:spPr>
            <a:xfrm rot="5400000">
              <a:off x="108108" y="4596096"/>
              <a:ext cx="102871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5" name="等腰三角形 114">
              <a:extLst>
                <a:ext uri="{FF2B5EF4-FFF2-40B4-BE49-F238E27FC236}">
                  <a16:creationId xmlns:a16="http://schemas.microsoft.com/office/drawing/2014/main" id="{B018699B-5AD8-B446-9A43-3F624CF47D2F}"/>
                </a:ext>
              </a:extLst>
            </p:cNvPr>
            <p:cNvSpPr/>
            <p:nvPr/>
          </p:nvSpPr>
          <p:spPr>
            <a:xfrm rot="5400000">
              <a:off x="428785" y="4596097"/>
              <a:ext cx="102869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等腰三角形 115">
              <a:extLst>
                <a:ext uri="{FF2B5EF4-FFF2-40B4-BE49-F238E27FC236}">
                  <a16:creationId xmlns:a16="http://schemas.microsoft.com/office/drawing/2014/main" id="{543D33C4-9A6C-58DB-95CF-BD0E42A8D0D8}"/>
                </a:ext>
              </a:extLst>
            </p:cNvPr>
            <p:cNvSpPr/>
            <p:nvPr/>
          </p:nvSpPr>
          <p:spPr>
            <a:xfrm rot="5400000">
              <a:off x="763748" y="4596098"/>
              <a:ext cx="102868" cy="319087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id="{FB5C5E50-EE9F-32AE-821B-1E85EEBEDA8D}"/>
                </a:ext>
              </a:extLst>
            </p:cNvPr>
            <p:cNvSpPr/>
            <p:nvPr/>
          </p:nvSpPr>
          <p:spPr>
            <a:xfrm rot="5400000">
              <a:off x="1091567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8" name="等腰三角形 117">
              <a:extLst>
                <a:ext uri="{FF2B5EF4-FFF2-40B4-BE49-F238E27FC236}">
                  <a16:creationId xmlns:a16="http://schemas.microsoft.com/office/drawing/2014/main" id="{A37AC77B-D3B4-E80F-BD9A-C5C0A755FBC1}"/>
                </a:ext>
              </a:extLst>
            </p:cNvPr>
            <p:cNvSpPr/>
            <p:nvPr/>
          </p:nvSpPr>
          <p:spPr>
            <a:xfrm rot="5400000">
              <a:off x="1423150" y="4596099"/>
              <a:ext cx="102868" cy="31908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52E2D12E-56B4-ED54-6758-74BE7844065A}"/>
              </a:ext>
            </a:extLst>
          </p:cNvPr>
          <p:cNvGrpSpPr/>
          <p:nvPr/>
        </p:nvGrpSpPr>
        <p:grpSpPr>
          <a:xfrm>
            <a:off x="8148511" y="2783469"/>
            <a:ext cx="1471740" cy="143101"/>
            <a:chOff x="-1632743" y="4704204"/>
            <a:chExt cx="3266870" cy="102872"/>
          </a:xfrm>
        </p:grpSpPr>
        <p:sp>
          <p:nvSpPr>
            <p:cNvPr id="120" name="等腰三角形 119">
              <a:extLst>
                <a:ext uri="{FF2B5EF4-FFF2-40B4-BE49-F238E27FC236}">
                  <a16:creationId xmlns:a16="http://schemas.microsoft.com/office/drawing/2014/main" id="{866FFD51-D7C8-F486-EAA4-6BE88CCCC76D}"/>
                </a:ext>
              </a:extLst>
            </p:cNvPr>
            <p:cNvSpPr/>
            <p:nvPr/>
          </p:nvSpPr>
          <p:spPr>
            <a:xfrm rot="5400000">
              <a:off x="-1524633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等腰三角形 120">
              <a:extLst>
                <a:ext uri="{FF2B5EF4-FFF2-40B4-BE49-F238E27FC236}">
                  <a16:creationId xmlns:a16="http://schemas.microsoft.com/office/drawing/2014/main" id="{3C37AE29-7C94-D988-520A-21107B132518}"/>
                </a:ext>
              </a:extLst>
            </p:cNvPr>
            <p:cNvSpPr/>
            <p:nvPr/>
          </p:nvSpPr>
          <p:spPr>
            <a:xfrm rot="5400000">
              <a:off x="-1194436" y="4596096"/>
              <a:ext cx="102871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等腰三角形 121">
              <a:extLst>
                <a:ext uri="{FF2B5EF4-FFF2-40B4-BE49-F238E27FC236}">
                  <a16:creationId xmlns:a16="http://schemas.microsoft.com/office/drawing/2014/main" id="{847A37A0-E305-8F5A-6480-BCAD3D52BABE}"/>
                </a:ext>
              </a:extLst>
            </p:cNvPr>
            <p:cNvSpPr/>
            <p:nvPr/>
          </p:nvSpPr>
          <p:spPr>
            <a:xfrm rot="5400000">
              <a:off x="-873759" y="4596097"/>
              <a:ext cx="102869" cy="319087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3" name="等腰三角形 122">
              <a:extLst>
                <a:ext uri="{FF2B5EF4-FFF2-40B4-BE49-F238E27FC236}">
                  <a16:creationId xmlns:a16="http://schemas.microsoft.com/office/drawing/2014/main" id="{54B9A2ED-C836-6C39-5C71-D5A53BC5E792}"/>
                </a:ext>
              </a:extLst>
            </p:cNvPr>
            <p:cNvSpPr/>
            <p:nvPr/>
          </p:nvSpPr>
          <p:spPr>
            <a:xfrm rot="5400000">
              <a:off x="-538796" y="4596098"/>
              <a:ext cx="102868" cy="319087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等腰三角形 123">
              <a:extLst>
                <a:ext uri="{FF2B5EF4-FFF2-40B4-BE49-F238E27FC236}">
                  <a16:creationId xmlns:a16="http://schemas.microsoft.com/office/drawing/2014/main" id="{DD094782-672A-E0D0-3FC7-FC1955FA9B95}"/>
                </a:ext>
              </a:extLst>
            </p:cNvPr>
            <p:cNvSpPr/>
            <p:nvPr/>
          </p:nvSpPr>
          <p:spPr>
            <a:xfrm rot="5400000">
              <a:off x="-210977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等腰三角形 124">
              <a:extLst>
                <a:ext uri="{FF2B5EF4-FFF2-40B4-BE49-F238E27FC236}">
                  <a16:creationId xmlns:a16="http://schemas.microsoft.com/office/drawing/2014/main" id="{519D14C8-F63D-AF69-0B32-4D845C5AD2F9}"/>
                </a:ext>
              </a:extLst>
            </p:cNvPr>
            <p:cNvSpPr/>
            <p:nvPr/>
          </p:nvSpPr>
          <p:spPr>
            <a:xfrm rot="5400000">
              <a:off x="108108" y="4596096"/>
              <a:ext cx="102871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6" name="等腰三角形 125">
              <a:extLst>
                <a:ext uri="{FF2B5EF4-FFF2-40B4-BE49-F238E27FC236}">
                  <a16:creationId xmlns:a16="http://schemas.microsoft.com/office/drawing/2014/main" id="{A29F142F-B6E5-07D8-AAE8-2C5C320462C2}"/>
                </a:ext>
              </a:extLst>
            </p:cNvPr>
            <p:cNvSpPr/>
            <p:nvPr/>
          </p:nvSpPr>
          <p:spPr>
            <a:xfrm rot="5400000">
              <a:off x="428785" y="4596097"/>
              <a:ext cx="102869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等腰三角形 126">
              <a:extLst>
                <a:ext uri="{FF2B5EF4-FFF2-40B4-BE49-F238E27FC236}">
                  <a16:creationId xmlns:a16="http://schemas.microsoft.com/office/drawing/2014/main" id="{28B40267-C637-62D4-3CF6-B02075C928D1}"/>
                </a:ext>
              </a:extLst>
            </p:cNvPr>
            <p:cNvSpPr/>
            <p:nvPr/>
          </p:nvSpPr>
          <p:spPr>
            <a:xfrm rot="5400000">
              <a:off x="763748" y="4596098"/>
              <a:ext cx="102868" cy="319087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等腰三角形 127">
              <a:extLst>
                <a:ext uri="{FF2B5EF4-FFF2-40B4-BE49-F238E27FC236}">
                  <a16:creationId xmlns:a16="http://schemas.microsoft.com/office/drawing/2014/main" id="{CD1688BA-ABF0-8404-0C50-67B78E6C54D2}"/>
                </a:ext>
              </a:extLst>
            </p:cNvPr>
            <p:cNvSpPr/>
            <p:nvPr/>
          </p:nvSpPr>
          <p:spPr>
            <a:xfrm rot="5400000">
              <a:off x="1091567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9" name="等腰三角形 128">
              <a:extLst>
                <a:ext uri="{FF2B5EF4-FFF2-40B4-BE49-F238E27FC236}">
                  <a16:creationId xmlns:a16="http://schemas.microsoft.com/office/drawing/2014/main" id="{79576390-8B2F-4440-FD81-F4A465E76160}"/>
                </a:ext>
              </a:extLst>
            </p:cNvPr>
            <p:cNvSpPr/>
            <p:nvPr/>
          </p:nvSpPr>
          <p:spPr>
            <a:xfrm rot="5400000">
              <a:off x="1423150" y="4596099"/>
              <a:ext cx="102868" cy="31908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41" name="矩形 140">
            <a:extLst>
              <a:ext uri="{FF2B5EF4-FFF2-40B4-BE49-F238E27FC236}">
                <a16:creationId xmlns:a16="http://schemas.microsoft.com/office/drawing/2014/main" id="{003FAC8F-0ECE-D597-F95B-7D027ABE80BE}"/>
              </a:ext>
            </a:extLst>
          </p:cNvPr>
          <p:cNvSpPr/>
          <p:nvPr/>
        </p:nvSpPr>
        <p:spPr>
          <a:xfrm>
            <a:off x="8664510" y="2538298"/>
            <a:ext cx="95306" cy="15017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箭头: 下 144">
            <a:extLst>
              <a:ext uri="{FF2B5EF4-FFF2-40B4-BE49-F238E27FC236}">
                <a16:creationId xmlns:a16="http://schemas.microsoft.com/office/drawing/2014/main" id="{459CA22D-B242-4C28-5885-1BC8F9E43B79}"/>
              </a:ext>
            </a:extLst>
          </p:cNvPr>
          <p:cNvSpPr/>
          <p:nvPr/>
        </p:nvSpPr>
        <p:spPr>
          <a:xfrm>
            <a:off x="8690840" y="2699385"/>
            <a:ext cx="48763" cy="80550"/>
          </a:xfrm>
          <a:prstGeom prst="downArrow">
            <a:avLst>
              <a:gd name="adj1" fmla="val 26936"/>
              <a:gd name="adj2" fmla="val 66143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F7D39EAB-5BCD-B320-3354-89F3F85B0639}"/>
              </a:ext>
            </a:extLst>
          </p:cNvPr>
          <p:cNvGrpSpPr/>
          <p:nvPr/>
        </p:nvGrpSpPr>
        <p:grpSpPr>
          <a:xfrm>
            <a:off x="8056338" y="3559165"/>
            <a:ext cx="1572842" cy="150189"/>
            <a:chOff x="8148511" y="3553635"/>
            <a:chExt cx="1572842" cy="150189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3BA647CD-1255-FB4F-ED24-F6D15DF5C641}"/>
                </a:ext>
              </a:extLst>
            </p:cNvPr>
            <p:cNvGrpSpPr/>
            <p:nvPr/>
          </p:nvGrpSpPr>
          <p:grpSpPr>
            <a:xfrm>
              <a:off x="8148511" y="3560705"/>
              <a:ext cx="1572842" cy="143119"/>
              <a:chOff x="-1632743" y="4704204"/>
              <a:chExt cx="3491290" cy="102885"/>
            </a:xfrm>
          </p:grpSpPr>
          <p:sp>
            <p:nvSpPr>
              <p:cNvPr id="131" name="等腰三角形 130">
                <a:extLst>
                  <a:ext uri="{FF2B5EF4-FFF2-40B4-BE49-F238E27FC236}">
                    <a16:creationId xmlns:a16="http://schemas.microsoft.com/office/drawing/2014/main" id="{8E695232-F282-43C5-294C-6767AE45BE69}"/>
                  </a:ext>
                </a:extLst>
              </p:cNvPr>
              <p:cNvSpPr/>
              <p:nvPr/>
            </p:nvSpPr>
            <p:spPr>
              <a:xfrm rot="5400000">
                <a:off x="-1524633" y="4596098"/>
                <a:ext cx="102868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等腰三角形 131">
                <a:extLst>
                  <a:ext uri="{FF2B5EF4-FFF2-40B4-BE49-F238E27FC236}">
                    <a16:creationId xmlns:a16="http://schemas.microsoft.com/office/drawing/2014/main" id="{54275DFD-1D98-FEA1-1B45-7F1B11F7ABFC}"/>
                  </a:ext>
                </a:extLst>
              </p:cNvPr>
              <p:cNvSpPr/>
              <p:nvPr/>
            </p:nvSpPr>
            <p:spPr>
              <a:xfrm rot="5400000">
                <a:off x="-1194436" y="4596096"/>
                <a:ext cx="102871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3" name="等腰三角形 132">
                <a:extLst>
                  <a:ext uri="{FF2B5EF4-FFF2-40B4-BE49-F238E27FC236}">
                    <a16:creationId xmlns:a16="http://schemas.microsoft.com/office/drawing/2014/main" id="{50170ADF-C787-4907-1CAE-51D918987F2A}"/>
                  </a:ext>
                </a:extLst>
              </p:cNvPr>
              <p:cNvSpPr/>
              <p:nvPr/>
            </p:nvSpPr>
            <p:spPr>
              <a:xfrm rot="5400000">
                <a:off x="-873759" y="4596097"/>
                <a:ext cx="102869" cy="319087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4" name="等腰三角形 133">
                <a:extLst>
                  <a:ext uri="{FF2B5EF4-FFF2-40B4-BE49-F238E27FC236}">
                    <a16:creationId xmlns:a16="http://schemas.microsoft.com/office/drawing/2014/main" id="{5816A766-DC4D-C5A8-C313-BC958B69DE8A}"/>
                  </a:ext>
                </a:extLst>
              </p:cNvPr>
              <p:cNvSpPr/>
              <p:nvPr/>
            </p:nvSpPr>
            <p:spPr>
              <a:xfrm rot="5400000">
                <a:off x="-538796" y="4596098"/>
                <a:ext cx="102868" cy="319087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等腰三角形 134">
                <a:extLst>
                  <a:ext uri="{FF2B5EF4-FFF2-40B4-BE49-F238E27FC236}">
                    <a16:creationId xmlns:a16="http://schemas.microsoft.com/office/drawing/2014/main" id="{4C6C4D66-E91C-1D44-B8D7-1349355B277C}"/>
                  </a:ext>
                </a:extLst>
              </p:cNvPr>
              <p:cNvSpPr/>
              <p:nvPr/>
            </p:nvSpPr>
            <p:spPr>
              <a:xfrm rot="5400000">
                <a:off x="13445" y="4596099"/>
                <a:ext cx="102868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6" name="等腰三角形 135">
                <a:extLst>
                  <a:ext uri="{FF2B5EF4-FFF2-40B4-BE49-F238E27FC236}">
                    <a16:creationId xmlns:a16="http://schemas.microsoft.com/office/drawing/2014/main" id="{506074EE-568F-C103-2E6A-36AD9619A27A}"/>
                  </a:ext>
                </a:extLst>
              </p:cNvPr>
              <p:cNvSpPr/>
              <p:nvPr/>
            </p:nvSpPr>
            <p:spPr>
              <a:xfrm rot="5400000">
                <a:off x="332531" y="4596100"/>
                <a:ext cx="102871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7" name="等腰三角形 136">
                <a:extLst>
                  <a:ext uri="{FF2B5EF4-FFF2-40B4-BE49-F238E27FC236}">
                    <a16:creationId xmlns:a16="http://schemas.microsoft.com/office/drawing/2014/main" id="{932DF500-D1C6-6D48-AFF3-0DD7066701AD}"/>
                  </a:ext>
                </a:extLst>
              </p:cNvPr>
              <p:cNvSpPr/>
              <p:nvPr/>
            </p:nvSpPr>
            <p:spPr>
              <a:xfrm rot="5400000">
                <a:off x="653206" y="4596111"/>
                <a:ext cx="102869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等腰三角形 137">
                <a:extLst>
                  <a:ext uri="{FF2B5EF4-FFF2-40B4-BE49-F238E27FC236}">
                    <a16:creationId xmlns:a16="http://schemas.microsoft.com/office/drawing/2014/main" id="{1F2CA577-8B87-A0EB-68D6-DAFD3BA379F5}"/>
                  </a:ext>
                </a:extLst>
              </p:cNvPr>
              <p:cNvSpPr/>
              <p:nvPr/>
            </p:nvSpPr>
            <p:spPr>
              <a:xfrm rot="5400000">
                <a:off x="988170" y="4596102"/>
                <a:ext cx="102868" cy="319087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等腰三角形 138">
                <a:extLst>
                  <a:ext uri="{FF2B5EF4-FFF2-40B4-BE49-F238E27FC236}">
                    <a16:creationId xmlns:a16="http://schemas.microsoft.com/office/drawing/2014/main" id="{CD8489FF-9E84-0266-B24A-EA3347AC8A6E}"/>
                  </a:ext>
                </a:extLst>
              </p:cNvPr>
              <p:cNvSpPr/>
              <p:nvPr/>
            </p:nvSpPr>
            <p:spPr>
              <a:xfrm rot="5400000">
                <a:off x="1315989" y="4596102"/>
                <a:ext cx="102868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0" name="等腰三角形 139">
                <a:extLst>
                  <a:ext uri="{FF2B5EF4-FFF2-40B4-BE49-F238E27FC236}">
                    <a16:creationId xmlns:a16="http://schemas.microsoft.com/office/drawing/2014/main" id="{50D59063-0918-65FA-6585-7A68D4240BB5}"/>
                  </a:ext>
                </a:extLst>
              </p:cNvPr>
              <p:cNvSpPr/>
              <p:nvPr/>
            </p:nvSpPr>
            <p:spPr>
              <a:xfrm rot="5400000">
                <a:off x="1647570" y="4596102"/>
                <a:ext cx="102868" cy="319087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13B6B1C1-9155-6464-A078-5AEA1ECBDFB9}"/>
                </a:ext>
              </a:extLst>
            </p:cNvPr>
            <p:cNvSpPr/>
            <p:nvPr/>
          </p:nvSpPr>
          <p:spPr>
            <a:xfrm>
              <a:off x="8744544" y="3553635"/>
              <a:ext cx="95306" cy="15017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72428BF0-3988-FC15-5B6F-BC68EBC32D83}"/>
              </a:ext>
            </a:extLst>
          </p:cNvPr>
          <p:cNvGrpSpPr/>
          <p:nvPr/>
        </p:nvGrpSpPr>
        <p:grpSpPr>
          <a:xfrm>
            <a:off x="8052959" y="4349004"/>
            <a:ext cx="1572842" cy="143653"/>
            <a:chOff x="8145132" y="4349004"/>
            <a:chExt cx="1572842" cy="143653"/>
          </a:xfrm>
        </p:grpSpPr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676F5080-AAAC-B2A0-8879-C87A80AF4363}"/>
                </a:ext>
              </a:extLst>
            </p:cNvPr>
            <p:cNvSpPr/>
            <p:nvPr/>
          </p:nvSpPr>
          <p:spPr>
            <a:xfrm>
              <a:off x="8145132" y="4350369"/>
              <a:ext cx="594471" cy="1422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FAD6922A-7C3C-A28A-BD17-72DEFA4CCCA9}"/>
                </a:ext>
              </a:extLst>
            </p:cNvPr>
            <p:cNvSpPr/>
            <p:nvPr/>
          </p:nvSpPr>
          <p:spPr>
            <a:xfrm>
              <a:off x="8839850" y="4350307"/>
              <a:ext cx="878124" cy="142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CD1A6414-A0AF-583B-F00C-D815A43DBE76}"/>
                </a:ext>
              </a:extLst>
            </p:cNvPr>
            <p:cNvSpPr/>
            <p:nvPr/>
          </p:nvSpPr>
          <p:spPr>
            <a:xfrm>
              <a:off x="8794131" y="4350369"/>
              <a:ext cx="45719" cy="1422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D332E221-0C28-FF55-38FF-21F5EF073BEC}"/>
                </a:ext>
              </a:extLst>
            </p:cNvPr>
            <p:cNvSpPr/>
            <p:nvPr/>
          </p:nvSpPr>
          <p:spPr>
            <a:xfrm>
              <a:off x="8736386" y="4349004"/>
              <a:ext cx="103464" cy="14365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8" name="文本框 157">
            <a:extLst>
              <a:ext uri="{FF2B5EF4-FFF2-40B4-BE49-F238E27FC236}">
                <a16:creationId xmlns:a16="http://schemas.microsoft.com/office/drawing/2014/main" id="{2A02FB66-BACB-C917-229A-951AD8DE686B}"/>
              </a:ext>
            </a:extLst>
          </p:cNvPr>
          <p:cNvSpPr txBox="1"/>
          <p:nvPr/>
        </p:nvSpPr>
        <p:spPr>
          <a:xfrm>
            <a:off x="8535909" y="4123663"/>
            <a:ext cx="447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6"/>
                </a:solidFill>
              </a:rPr>
              <a:t>(A)n</a:t>
            </a:r>
            <a:endParaRPr lang="zh-CN" altLang="en-US" sz="1000" dirty="0">
              <a:solidFill>
                <a:schemeClr val="accent6"/>
              </a:solidFill>
            </a:endParaRPr>
          </a:p>
        </p:txBody>
      </p:sp>
      <p:pic>
        <p:nvPicPr>
          <p:cNvPr id="160" name="图片 159">
            <a:extLst>
              <a:ext uri="{FF2B5EF4-FFF2-40B4-BE49-F238E27FC236}">
                <a16:creationId xmlns:a16="http://schemas.microsoft.com/office/drawing/2014/main" id="{02E1CCA1-88E8-246E-9F3E-90220ED77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666" y="5621433"/>
            <a:ext cx="1725586" cy="300586"/>
          </a:xfrm>
          <a:prstGeom prst="rect">
            <a:avLst/>
          </a:prstGeom>
        </p:spPr>
      </p:pic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6222B413-2675-4E44-284B-99AA79519B59}"/>
              </a:ext>
            </a:extLst>
          </p:cNvPr>
          <p:cNvGrpSpPr/>
          <p:nvPr/>
        </p:nvGrpSpPr>
        <p:grpSpPr>
          <a:xfrm>
            <a:off x="9901111" y="2783469"/>
            <a:ext cx="1471740" cy="143101"/>
            <a:chOff x="-1632743" y="4704204"/>
            <a:chExt cx="3266870" cy="102872"/>
          </a:xfrm>
        </p:grpSpPr>
        <p:sp>
          <p:nvSpPr>
            <p:cNvPr id="162" name="等腰三角形 161">
              <a:extLst>
                <a:ext uri="{FF2B5EF4-FFF2-40B4-BE49-F238E27FC236}">
                  <a16:creationId xmlns:a16="http://schemas.microsoft.com/office/drawing/2014/main" id="{BCF15184-F282-DD4D-A1BC-8F8064F14457}"/>
                </a:ext>
              </a:extLst>
            </p:cNvPr>
            <p:cNvSpPr/>
            <p:nvPr/>
          </p:nvSpPr>
          <p:spPr>
            <a:xfrm rot="5400000">
              <a:off x="-1524633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等腰三角形 162">
              <a:extLst>
                <a:ext uri="{FF2B5EF4-FFF2-40B4-BE49-F238E27FC236}">
                  <a16:creationId xmlns:a16="http://schemas.microsoft.com/office/drawing/2014/main" id="{1D046ED8-C209-6F04-6B6B-EB81AD8114FF}"/>
                </a:ext>
              </a:extLst>
            </p:cNvPr>
            <p:cNvSpPr/>
            <p:nvPr/>
          </p:nvSpPr>
          <p:spPr>
            <a:xfrm rot="5400000">
              <a:off x="-1194436" y="4596096"/>
              <a:ext cx="102871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等腰三角形 163">
              <a:extLst>
                <a:ext uri="{FF2B5EF4-FFF2-40B4-BE49-F238E27FC236}">
                  <a16:creationId xmlns:a16="http://schemas.microsoft.com/office/drawing/2014/main" id="{E4D3E699-9A6D-55E1-CD55-53396E19A744}"/>
                </a:ext>
              </a:extLst>
            </p:cNvPr>
            <p:cNvSpPr/>
            <p:nvPr/>
          </p:nvSpPr>
          <p:spPr>
            <a:xfrm rot="5400000">
              <a:off x="-873759" y="4596097"/>
              <a:ext cx="102869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5" name="等腰三角形 164">
              <a:extLst>
                <a:ext uri="{FF2B5EF4-FFF2-40B4-BE49-F238E27FC236}">
                  <a16:creationId xmlns:a16="http://schemas.microsoft.com/office/drawing/2014/main" id="{ACF1DE30-E284-1663-CA68-2B44534E1630}"/>
                </a:ext>
              </a:extLst>
            </p:cNvPr>
            <p:cNvSpPr/>
            <p:nvPr/>
          </p:nvSpPr>
          <p:spPr>
            <a:xfrm rot="16200000">
              <a:off x="-538796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6" name="等腰三角形 165">
              <a:extLst>
                <a:ext uri="{FF2B5EF4-FFF2-40B4-BE49-F238E27FC236}">
                  <a16:creationId xmlns:a16="http://schemas.microsoft.com/office/drawing/2014/main" id="{AF02A25D-5216-EC65-8E74-279A444F4959}"/>
                </a:ext>
              </a:extLst>
            </p:cNvPr>
            <p:cNvSpPr/>
            <p:nvPr/>
          </p:nvSpPr>
          <p:spPr>
            <a:xfrm rot="16200000">
              <a:off x="-210977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等腰三角形 166">
              <a:extLst>
                <a:ext uri="{FF2B5EF4-FFF2-40B4-BE49-F238E27FC236}">
                  <a16:creationId xmlns:a16="http://schemas.microsoft.com/office/drawing/2014/main" id="{742C1965-5059-F430-5BED-4E8E6C21F625}"/>
                </a:ext>
              </a:extLst>
            </p:cNvPr>
            <p:cNvSpPr/>
            <p:nvPr/>
          </p:nvSpPr>
          <p:spPr>
            <a:xfrm rot="16200000">
              <a:off x="108109" y="4596096"/>
              <a:ext cx="102871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8" name="等腰三角形 167">
              <a:extLst>
                <a:ext uri="{FF2B5EF4-FFF2-40B4-BE49-F238E27FC236}">
                  <a16:creationId xmlns:a16="http://schemas.microsoft.com/office/drawing/2014/main" id="{20574AE5-BE7D-FC95-54BA-67D7E41B4C62}"/>
                </a:ext>
              </a:extLst>
            </p:cNvPr>
            <p:cNvSpPr/>
            <p:nvPr/>
          </p:nvSpPr>
          <p:spPr>
            <a:xfrm rot="5400000">
              <a:off x="428785" y="4596097"/>
              <a:ext cx="102869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等腰三角形 168">
              <a:extLst>
                <a:ext uri="{FF2B5EF4-FFF2-40B4-BE49-F238E27FC236}">
                  <a16:creationId xmlns:a16="http://schemas.microsoft.com/office/drawing/2014/main" id="{40598246-1CF3-AEC0-B8DF-2513B0AFB797}"/>
                </a:ext>
              </a:extLst>
            </p:cNvPr>
            <p:cNvSpPr/>
            <p:nvPr/>
          </p:nvSpPr>
          <p:spPr>
            <a:xfrm rot="5400000">
              <a:off x="763748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0" name="等腰三角形 169">
              <a:extLst>
                <a:ext uri="{FF2B5EF4-FFF2-40B4-BE49-F238E27FC236}">
                  <a16:creationId xmlns:a16="http://schemas.microsoft.com/office/drawing/2014/main" id="{8713A9BE-C1DB-1FC5-8E6C-1ECA1C3DD4D3}"/>
                </a:ext>
              </a:extLst>
            </p:cNvPr>
            <p:cNvSpPr/>
            <p:nvPr/>
          </p:nvSpPr>
          <p:spPr>
            <a:xfrm rot="5400000">
              <a:off x="1091567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1" name="等腰三角形 170">
              <a:extLst>
                <a:ext uri="{FF2B5EF4-FFF2-40B4-BE49-F238E27FC236}">
                  <a16:creationId xmlns:a16="http://schemas.microsoft.com/office/drawing/2014/main" id="{E66A7F94-5329-3DE1-AC72-20EF26E50A86}"/>
                </a:ext>
              </a:extLst>
            </p:cNvPr>
            <p:cNvSpPr/>
            <p:nvPr/>
          </p:nvSpPr>
          <p:spPr>
            <a:xfrm rot="5400000">
              <a:off x="1423150" y="4596099"/>
              <a:ext cx="102868" cy="31908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72" name="矩形 171">
            <a:extLst>
              <a:ext uri="{FF2B5EF4-FFF2-40B4-BE49-F238E27FC236}">
                <a16:creationId xmlns:a16="http://schemas.microsoft.com/office/drawing/2014/main" id="{A5D29806-1BDF-55AF-1956-FDD06AAB1466}"/>
              </a:ext>
            </a:extLst>
          </p:cNvPr>
          <p:cNvSpPr/>
          <p:nvPr/>
        </p:nvSpPr>
        <p:spPr>
          <a:xfrm>
            <a:off x="10346245" y="2738284"/>
            <a:ext cx="434175" cy="23351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4" name="图片 173">
            <a:extLst>
              <a:ext uri="{FF2B5EF4-FFF2-40B4-BE49-F238E27FC236}">
                <a16:creationId xmlns:a16="http://schemas.microsoft.com/office/drawing/2014/main" id="{2C927757-6734-E75F-6161-B818DC7FE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8789" y="5640698"/>
            <a:ext cx="1685579" cy="300064"/>
          </a:xfrm>
          <a:prstGeom prst="rect">
            <a:avLst/>
          </a:prstGeom>
        </p:spPr>
      </p:pic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86176E3D-4B7B-AEAF-77E0-4CC4E602D926}"/>
              </a:ext>
            </a:extLst>
          </p:cNvPr>
          <p:cNvGrpSpPr/>
          <p:nvPr/>
        </p:nvGrpSpPr>
        <p:grpSpPr>
          <a:xfrm>
            <a:off x="9901112" y="4349686"/>
            <a:ext cx="1471739" cy="142288"/>
            <a:chOff x="9901112" y="3016327"/>
            <a:chExt cx="1471739" cy="142288"/>
          </a:xfrm>
        </p:grpSpPr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8A6ED5F0-194B-785D-65CA-0753C6745817}"/>
                </a:ext>
              </a:extLst>
            </p:cNvPr>
            <p:cNvSpPr/>
            <p:nvPr/>
          </p:nvSpPr>
          <p:spPr>
            <a:xfrm>
              <a:off x="9901112" y="3016327"/>
              <a:ext cx="444124" cy="1422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1D8583A3-92C9-F463-B8A1-11A5DA7D1B51}"/>
                </a:ext>
              </a:extLst>
            </p:cNvPr>
            <p:cNvSpPr/>
            <p:nvPr/>
          </p:nvSpPr>
          <p:spPr>
            <a:xfrm>
              <a:off x="10790747" y="3016327"/>
              <a:ext cx="582104" cy="1422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25158E89-687A-49CC-797C-3157AD8C76E7}"/>
                </a:ext>
              </a:extLst>
            </p:cNvPr>
            <p:cNvSpPr/>
            <p:nvPr/>
          </p:nvSpPr>
          <p:spPr>
            <a:xfrm>
              <a:off x="10345235" y="3016327"/>
              <a:ext cx="444124" cy="142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5AE276B5-82B3-13C2-7F90-750A509BA024}"/>
              </a:ext>
            </a:extLst>
          </p:cNvPr>
          <p:cNvGrpSpPr/>
          <p:nvPr/>
        </p:nvGrpSpPr>
        <p:grpSpPr>
          <a:xfrm>
            <a:off x="9901111" y="3385449"/>
            <a:ext cx="1471740" cy="143101"/>
            <a:chOff x="-1632743" y="4704204"/>
            <a:chExt cx="3266870" cy="102872"/>
          </a:xfrm>
        </p:grpSpPr>
        <p:sp>
          <p:nvSpPr>
            <p:cNvPr id="180" name="等腰三角形 179">
              <a:extLst>
                <a:ext uri="{FF2B5EF4-FFF2-40B4-BE49-F238E27FC236}">
                  <a16:creationId xmlns:a16="http://schemas.microsoft.com/office/drawing/2014/main" id="{083494E3-7B84-3598-596E-5E4BAB3F0E90}"/>
                </a:ext>
              </a:extLst>
            </p:cNvPr>
            <p:cNvSpPr/>
            <p:nvPr/>
          </p:nvSpPr>
          <p:spPr>
            <a:xfrm rot="5400000">
              <a:off x="-1524633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等腰三角形 180">
              <a:extLst>
                <a:ext uri="{FF2B5EF4-FFF2-40B4-BE49-F238E27FC236}">
                  <a16:creationId xmlns:a16="http://schemas.microsoft.com/office/drawing/2014/main" id="{A88DDCCB-907F-8950-0E37-E23DD164ECC9}"/>
                </a:ext>
              </a:extLst>
            </p:cNvPr>
            <p:cNvSpPr/>
            <p:nvPr/>
          </p:nvSpPr>
          <p:spPr>
            <a:xfrm rot="5400000">
              <a:off x="-1194436" y="4596096"/>
              <a:ext cx="102871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等腰三角形 181">
              <a:extLst>
                <a:ext uri="{FF2B5EF4-FFF2-40B4-BE49-F238E27FC236}">
                  <a16:creationId xmlns:a16="http://schemas.microsoft.com/office/drawing/2014/main" id="{B5D84B87-C81A-10CA-978C-2A955A37113D}"/>
                </a:ext>
              </a:extLst>
            </p:cNvPr>
            <p:cNvSpPr/>
            <p:nvPr/>
          </p:nvSpPr>
          <p:spPr>
            <a:xfrm rot="5400000">
              <a:off x="-873759" y="4596097"/>
              <a:ext cx="102869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83" name="等腰三角形 182">
              <a:extLst>
                <a:ext uri="{FF2B5EF4-FFF2-40B4-BE49-F238E27FC236}">
                  <a16:creationId xmlns:a16="http://schemas.microsoft.com/office/drawing/2014/main" id="{4043939F-C7AD-2837-788F-D2DAAAEE5987}"/>
                </a:ext>
              </a:extLst>
            </p:cNvPr>
            <p:cNvSpPr/>
            <p:nvPr/>
          </p:nvSpPr>
          <p:spPr>
            <a:xfrm rot="5400000">
              <a:off x="-538796" y="4596098"/>
              <a:ext cx="102868" cy="319087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4" name="等腰三角形 183">
              <a:extLst>
                <a:ext uri="{FF2B5EF4-FFF2-40B4-BE49-F238E27FC236}">
                  <a16:creationId xmlns:a16="http://schemas.microsoft.com/office/drawing/2014/main" id="{F1403DE8-A1AF-45B1-1821-C1DB94882EF3}"/>
                </a:ext>
              </a:extLst>
            </p:cNvPr>
            <p:cNvSpPr/>
            <p:nvPr/>
          </p:nvSpPr>
          <p:spPr>
            <a:xfrm rot="5400000">
              <a:off x="-210977" y="4596098"/>
              <a:ext cx="102868" cy="319087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等腰三角形 184">
              <a:extLst>
                <a:ext uri="{FF2B5EF4-FFF2-40B4-BE49-F238E27FC236}">
                  <a16:creationId xmlns:a16="http://schemas.microsoft.com/office/drawing/2014/main" id="{DAA1C0F6-DAD4-A163-0D7F-A1D9DD0AFFE3}"/>
                </a:ext>
              </a:extLst>
            </p:cNvPr>
            <p:cNvSpPr/>
            <p:nvPr/>
          </p:nvSpPr>
          <p:spPr>
            <a:xfrm rot="5400000">
              <a:off x="108109" y="4596096"/>
              <a:ext cx="102871" cy="319087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6" name="等腰三角形 185">
              <a:extLst>
                <a:ext uri="{FF2B5EF4-FFF2-40B4-BE49-F238E27FC236}">
                  <a16:creationId xmlns:a16="http://schemas.microsoft.com/office/drawing/2014/main" id="{C92F24DE-D429-EA8B-0733-8848B6C187A7}"/>
                </a:ext>
              </a:extLst>
            </p:cNvPr>
            <p:cNvSpPr/>
            <p:nvPr/>
          </p:nvSpPr>
          <p:spPr>
            <a:xfrm rot="5400000">
              <a:off x="428785" y="4596097"/>
              <a:ext cx="102869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等腰三角形 186">
              <a:extLst>
                <a:ext uri="{FF2B5EF4-FFF2-40B4-BE49-F238E27FC236}">
                  <a16:creationId xmlns:a16="http://schemas.microsoft.com/office/drawing/2014/main" id="{DFD0F05B-70EA-C08B-71A0-B5925A2714CB}"/>
                </a:ext>
              </a:extLst>
            </p:cNvPr>
            <p:cNvSpPr/>
            <p:nvPr/>
          </p:nvSpPr>
          <p:spPr>
            <a:xfrm rot="5400000">
              <a:off x="763748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8" name="等腰三角形 187">
              <a:extLst>
                <a:ext uri="{FF2B5EF4-FFF2-40B4-BE49-F238E27FC236}">
                  <a16:creationId xmlns:a16="http://schemas.microsoft.com/office/drawing/2014/main" id="{8915885E-DCA2-29B5-3C1E-7DE7BCE4F51F}"/>
                </a:ext>
              </a:extLst>
            </p:cNvPr>
            <p:cNvSpPr/>
            <p:nvPr/>
          </p:nvSpPr>
          <p:spPr>
            <a:xfrm rot="5400000">
              <a:off x="1091567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9" name="等腰三角形 188">
              <a:extLst>
                <a:ext uri="{FF2B5EF4-FFF2-40B4-BE49-F238E27FC236}">
                  <a16:creationId xmlns:a16="http://schemas.microsoft.com/office/drawing/2014/main" id="{320562E1-46E1-CC33-D111-E60208A62ED1}"/>
                </a:ext>
              </a:extLst>
            </p:cNvPr>
            <p:cNvSpPr/>
            <p:nvPr/>
          </p:nvSpPr>
          <p:spPr>
            <a:xfrm rot="5400000">
              <a:off x="1423150" y="4596099"/>
              <a:ext cx="102868" cy="31908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37C680B1-9BE2-2CBC-1069-8AC89A0DBE30}"/>
              </a:ext>
            </a:extLst>
          </p:cNvPr>
          <p:cNvGrpSpPr/>
          <p:nvPr/>
        </p:nvGrpSpPr>
        <p:grpSpPr>
          <a:xfrm>
            <a:off x="9901111" y="3743589"/>
            <a:ext cx="1471740" cy="143101"/>
            <a:chOff x="-1632743" y="4704204"/>
            <a:chExt cx="3266870" cy="102872"/>
          </a:xfrm>
        </p:grpSpPr>
        <p:sp>
          <p:nvSpPr>
            <p:cNvPr id="191" name="等腰三角形 190">
              <a:extLst>
                <a:ext uri="{FF2B5EF4-FFF2-40B4-BE49-F238E27FC236}">
                  <a16:creationId xmlns:a16="http://schemas.microsoft.com/office/drawing/2014/main" id="{D83055B7-8AB2-5C7F-0677-277A03018224}"/>
                </a:ext>
              </a:extLst>
            </p:cNvPr>
            <p:cNvSpPr/>
            <p:nvPr/>
          </p:nvSpPr>
          <p:spPr>
            <a:xfrm rot="5400000">
              <a:off x="-1524633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等腰三角形 191">
              <a:extLst>
                <a:ext uri="{FF2B5EF4-FFF2-40B4-BE49-F238E27FC236}">
                  <a16:creationId xmlns:a16="http://schemas.microsoft.com/office/drawing/2014/main" id="{17BE0B47-D1E7-290F-2D15-6AFF0E0F9827}"/>
                </a:ext>
              </a:extLst>
            </p:cNvPr>
            <p:cNvSpPr/>
            <p:nvPr/>
          </p:nvSpPr>
          <p:spPr>
            <a:xfrm rot="5400000">
              <a:off x="-1194436" y="4596096"/>
              <a:ext cx="102871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等腰三角形 192">
              <a:extLst>
                <a:ext uri="{FF2B5EF4-FFF2-40B4-BE49-F238E27FC236}">
                  <a16:creationId xmlns:a16="http://schemas.microsoft.com/office/drawing/2014/main" id="{254878F1-C6A3-5FB6-CBBE-620FC9E7F9EF}"/>
                </a:ext>
              </a:extLst>
            </p:cNvPr>
            <p:cNvSpPr/>
            <p:nvPr/>
          </p:nvSpPr>
          <p:spPr>
            <a:xfrm rot="5400000">
              <a:off x="-873759" y="4596097"/>
              <a:ext cx="102869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4" name="等腰三角形 193">
              <a:extLst>
                <a:ext uri="{FF2B5EF4-FFF2-40B4-BE49-F238E27FC236}">
                  <a16:creationId xmlns:a16="http://schemas.microsoft.com/office/drawing/2014/main" id="{88DD7B75-8147-83AB-9D79-76FBDD59D7C7}"/>
                </a:ext>
              </a:extLst>
            </p:cNvPr>
            <p:cNvSpPr/>
            <p:nvPr/>
          </p:nvSpPr>
          <p:spPr>
            <a:xfrm rot="16200000">
              <a:off x="-538796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5" name="等腰三角形 194">
              <a:extLst>
                <a:ext uri="{FF2B5EF4-FFF2-40B4-BE49-F238E27FC236}">
                  <a16:creationId xmlns:a16="http://schemas.microsoft.com/office/drawing/2014/main" id="{9874472D-6F8F-79D1-99D8-358D2CD5B5F6}"/>
                </a:ext>
              </a:extLst>
            </p:cNvPr>
            <p:cNvSpPr/>
            <p:nvPr/>
          </p:nvSpPr>
          <p:spPr>
            <a:xfrm rot="16200000">
              <a:off x="-210977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等腰三角形 195">
              <a:extLst>
                <a:ext uri="{FF2B5EF4-FFF2-40B4-BE49-F238E27FC236}">
                  <a16:creationId xmlns:a16="http://schemas.microsoft.com/office/drawing/2014/main" id="{F49341E9-5089-2E88-F13F-E8B9414D84FC}"/>
                </a:ext>
              </a:extLst>
            </p:cNvPr>
            <p:cNvSpPr/>
            <p:nvPr/>
          </p:nvSpPr>
          <p:spPr>
            <a:xfrm rot="16200000">
              <a:off x="108109" y="4596096"/>
              <a:ext cx="102871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7" name="等腰三角形 196">
              <a:extLst>
                <a:ext uri="{FF2B5EF4-FFF2-40B4-BE49-F238E27FC236}">
                  <a16:creationId xmlns:a16="http://schemas.microsoft.com/office/drawing/2014/main" id="{287FA5FE-FEB5-7152-F1DE-E8752EBBBDD6}"/>
                </a:ext>
              </a:extLst>
            </p:cNvPr>
            <p:cNvSpPr/>
            <p:nvPr/>
          </p:nvSpPr>
          <p:spPr>
            <a:xfrm rot="5400000">
              <a:off x="428785" y="4596097"/>
              <a:ext cx="102869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等腰三角形 197">
              <a:extLst>
                <a:ext uri="{FF2B5EF4-FFF2-40B4-BE49-F238E27FC236}">
                  <a16:creationId xmlns:a16="http://schemas.microsoft.com/office/drawing/2014/main" id="{54EBAAE3-9E81-16E1-E47E-EF9E98BD2FF1}"/>
                </a:ext>
              </a:extLst>
            </p:cNvPr>
            <p:cNvSpPr/>
            <p:nvPr/>
          </p:nvSpPr>
          <p:spPr>
            <a:xfrm rot="5400000">
              <a:off x="763748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9" name="等腰三角形 198">
              <a:extLst>
                <a:ext uri="{FF2B5EF4-FFF2-40B4-BE49-F238E27FC236}">
                  <a16:creationId xmlns:a16="http://schemas.microsoft.com/office/drawing/2014/main" id="{B865FE6B-9D1D-48EB-74B5-9FF175C4F1D1}"/>
                </a:ext>
              </a:extLst>
            </p:cNvPr>
            <p:cNvSpPr/>
            <p:nvPr/>
          </p:nvSpPr>
          <p:spPr>
            <a:xfrm rot="5400000">
              <a:off x="1091567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0" name="等腰三角形 199">
              <a:extLst>
                <a:ext uri="{FF2B5EF4-FFF2-40B4-BE49-F238E27FC236}">
                  <a16:creationId xmlns:a16="http://schemas.microsoft.com/office/drawing/2014/main" id="{DA1BD45D-5B1C-67BA-66E2-7F79F0A61415}"/>
                </a:ext>
              </a:extLst>
            </p:cNvPr>
            <p:cNvSpPr/>
            <p:nvPr/>
          </p:nvSpPr>
          <p:spPr>
            <a:xfrm rot="5400000">
              <a:off x="1423150" y="4596099"/>
              <a:ext cx="102868" cy="31908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01" name="箭头: 下 200">
            <a:extLst>
              <a:ext uri="{FF2B5EF4-FFF2-40B4-BE49-F238E27FC236}">
                <a16:creationId xmlns:a16="http://schemas.microsoft.com/office/drawing/2014/main" id="{4C02DA5A-82F6-9EA1-9B53-E5971B77769A}"/>
              </a:ext>
            </a:extLst>
          </p:cNvPr>
          <p:cNvSpPr/>
          <p:nvPr/>
        </p:nvSpPr>
        <p:spPr>
          <a:xfrm>
            <a:off x="10563332" y="3592402"/>
            <a:ext cx="48763" cy="80550"/>
          </a:xfrm>
          <a:prstGeom prst="downArrow">
            <a:avLst>
              <a:gd name="adj1" fmla="val 26936"/>
              <a:gd name="adj2" fmla="val 66143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5BC3F927-AFE0-0627-051C-5B19C23E5A62}"/>
              </a:ext>
            </a:extLst>
          </p:cNvPr>
          <p:cNvSpPr txBox="1"/>
          <p:nvPr/>
        </p:nvSpPr>
        <p:spPr>
          <a:xfrm>
            <a:off x="10488930" y="3487226"/>
            <a:ext cx="7581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9899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EF490-8F27-44A4-C0F4-F7F5F860B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4F0E655-BE1B-FE1D-3694-9570EC366182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background and drawbacks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0D04412-1245-C813-31B6-EF776C847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70566"/>
              </p:ext>
            </p:extLst>
          </p:nvPr>
        </p:nvGraphicFramePr>
        <p:xfrm>
          <a:off x="632458" y="1541307"/>
          <a:ext cx="11007090" cy="4502973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834515">
                  <a:extLst>
                    <a:ext uri="{9D8B030D-6E8A-4147-A177-3AD203B41FA5}">
                      <a16:colId xmlns:a16="http://schemas.microsoft.com/office/drawing/2014/main" val="3004584776"/>
                    </a:ext>
                  </a:extLst>
                </a:gridCol>
                <a:gridCol w="1834515">
                  <a:extLst>
                    <a:ext uri="{9D8B030D-6E8A-4147-A177-3AD203B41FA5}">
                      <a16:colId xmlns:a16="http://schemas.microsoft.com/office/drawing/2014/main" val="1867889152"/>
                    </a:ext>
                  </a:extLst>
                </a:gridCol>
                <a:gridCol w="1834515">
                  <a:extLst>
                    <a:ext uri="{9D8B030D-6E8A-4147-A177-3AD203B41FA5}">
                      <a16:colId xmlns:a16="http://schemas.microsoft.com/office/drawing/2014/main" val="1263497975"/>
                    </a:ext>
                  </a:extLst>
                </a:gridCol>
                <a:gridCol w="1834515">
                  <a:extLst>
                    <a:ext uri="{9D8B030D-6E8A-4147-A177-3AD203B41FA5}">
                      <a16:colId xmlns:a16="http://schemas.microsoft.com/office/drawing/2014/main" val="3839786521"/>
                    </a:ext>
                  </a:extLst>
                </a:gridCol>
                <a:gridCol w="1744982">
                  <a:extLst>
                    <a:ext uri="{9D8B030D-6E8A-4147-A177-3AD203B41FA5}">
                      <a16:colId xmlns:a16="http://schemas.microsoft.com/office/drawing/2014/main" val="3389479592"/>
                    </a:ext>
                  </a:extLst>
                </a:gridCol>
                <a:gridCol w="1924048">
                  <a:extLst>
                    <a:ext uri="{9D8B030D-6E8A-4147-A177-3AD203B41FA5}">
                      <a16:colId xmlns:a16="http://schemas.microsoft.com/office/drawing/2014/main" val="629224724"/>
                    </a:ext>
                  </a:extLst>
                </a:gridCol>
              </a:tblGrid>
              <a:tr h="8678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Tools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 novo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motif finding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Mutant motif identification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Motif annotation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 insertion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identification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Merge reverse complementary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102347"/>
                  </a:ext>
                </a:extLst>
              </a:tr>
              <a:tr h="7745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DATA</a:t>
                      </a:r>
                      <a:endParaRPr lang="zh-CN" altLang="en-US" sz="14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32 bp satellite</a:t>
                      </a:r>
                      <a:endParaRPr lang="zh-CN" altLang="en-US" sz="14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x 6   …AAA…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x 4   …ATA…</a:t>
                      </a:r>
                      <a:endParaRPr lang="zh-CN" altLang="en-US" sz="14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518"/>
                  </a:ext>
                </a:extLst>
              </a:tr>
              <a:tr h="783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OURS</a:t>
                      </a:r>
                      <a:endParaRPr lang="zh-CN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Same</a:t>
                      </a:r>
                      <a:endParaRPr lang="zh-CN" altLang="en-US" sz="14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x 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x 4</a:t>
                      </a:r>
                      <a:endParaRPr lang="zh-CN" altLang="en-US" sz="14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928892"/>
                  </a:ext>
                </a:extLst>
              </a:tr>
              <a:tr h="7838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TRF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Same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x 10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429542"/>
                  </a:ext>
                </a:extLst>
              </a:tr>
              <a:tr h="7745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VAMOS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55874"/>
                  </a:ext>
                </a:extLst>
              </a:tr>
              <a:tr h="3955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MotifScope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Same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x 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x 3</a:t>
                      </a:r>
                      <a:endParaRPr lang="zh-CN" altLang="en-US" sz="14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93016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AF3C023-B535-B78A-4279-38BF8FA3A023}"/>
              </a:ext>
            </a:extLst>
          </p:cNvPr>
          <p:cNvSpPr txBox="1"/>
          <p:nvPr/>
        </p:nvSpPr>
        <p:spPr>
          <a:xfrm>
            <a:off x="1071278" y="1150148"/>
            <a:ext cx="993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Table1 Function comparison of related tools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787D335C-77EC-002E-8A58-5BF4A669FE2D}"/>
              </a:ext>
            </a:extLst>
          </p:cNvPr>
          <p:cNvGrpSpPr/>
          <p:nvPr/>
        </p:nvGrpSpPr>
        <p:grpSpPr>
          <a:xfrm>
            <a:off x="6289231" y="2783469"/>
            <a:ext cx="1471740" cy="143101"/>
            <a:chOff x="-1632743" y="4704204"/>
            <a:chExt cx="3266870" cy="102872"/>
          </a:xfrm>
        </p:grpSpPr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C103CB6A-D634-0D08-17AF-A705D76A150F}"/>
                </a:ext>
              </a:extLst>
            </p:cNvPr>
            <p:cNvSpPr/>
            <p:nvPr/>
          </p:nvSpPr>
          <p:spPr>
            <a:xfrm rot="5400000">
              <a:off x="-1524633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25DB64B8-C312-74B5-D7B3-004C18317EBA}"/>
                </a:ext>
              </a:extLst>
            </p:cNvPr>
            <p:cNvSpPr/>
            <p:nvPr/>
          </p:nvSpPr>
          <p:spPr>
            <a:xfrm rot="5400000">
              <a:off x="-1194436" y="4596096"/>
              <a:ext cx="102871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538A3C3F-57D8-ED9B-9265-46B5A06AD28F}"/>
                </a:ext>
              </a:extLst>
            </p:cNvPr>
            <p:cNvSpPr/>
            <p:nvPr/>
          </p:nvSpPr>
          <p:spPr>
            <a:xfrm rot="5400000">
              <a:off x="-873759" y="4596097"/>
              <a:ext cx="102869" cy="319087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11329872-6807-3C25-5D12-B600BCE92E60}"/>
                </a:ext>
              </a:extLst>
            </p:cNvPr>
            <p:cNvSpPr/>
            <p:nvPr/>
          </p:nvSpPr>
          <p:spPr>
            <a:xfrm rot="5400000">
              <a:off x="-538796" y="4596098"/>
              <a:ext cx="102868" cy="319087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2449D932-1361-CCC3-F0BA-2D9519C5C295}"/>
                </a:ext>
              </a:extLst>
            </p:cNvPr>
            <p:cNvSpPr/>
            <p:nvPr/>
          </p:nvSpPr>
          <p:spPr>
            <a:xfrm rot="5400000">
              <a:off x="-210977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6C01F4C5-4209-A1B3-7057-6BAB3E17EC63}"/>
                </a:ext>
              </a:extLst>
            </p:cNvPr>
            <p:cNvSpPr/>
            <p:nvPr/>
          </p:nvSpPr>
          <p:spPr>
            <a:xfrm rot="5400000">
              <a:off x="108108" y="4596096"/>
              <a:ext cx="102871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04CD65D3-C2F1-B2CF-FF66-85E5183FDC34}"/>
                </a:ext>
              </a:extLst>
            </p:cNvPr>
            <p:cNvSpPr/>
            <p:nvPr/>
          </p:nvSpPr>
          <p:spPr>
            <a:xfrm rot="5400000">
              <a:off x="428785" y="4596097"/>
              <a:ext cx="102869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id="{2B944AF5-1884-581F-8A83-9F551CB11CAD}"/>
                </a:ext>
              </a:extLst>
            </p:cNvPr>
            <p:cNvSpPr/>
            <p:nvPr/>
          </p:nvSpPr>
          <p:spPr>
            <a:xfrm rot="5400000">
              <a:off x="763748" y="4596098"/>
              <a:ext cx="102868" cy="319087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B1B8D03F-FBFB-FD36-6AEA-07273A9B193E}"/>
                </a:ext>
              </a:extLst>
            </p:cNvPr>
            <p:cNvSpPr/>
            <p:nvPr/>
          </p:nvSpPr>
          <p:spPr>
            <a:xfrm rot="5400000">
              <a:off x="1091567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等腰三角形 83">
              <a:extLst>
                <a:ext uri="{FF2B5EF4-FFF2-40B4-BE49-F238E27FC236}">
                  <a16:creationId xmlns:a16="http://schemas.microsoft.com/office/drawing/2014/main" id="{821ADE45-0D93-CF8B-AAA4-8FADB93C6AFE}"/>
                </a:ext>
              </a:extLst>
            </p:cNvPr>
            <p:cNvSpPr/>
            <p:nvPr/>
          </p:nvSpPr>
          <p:spPr>
            <a:xfrm rot="5400000">
              <a:off x="1423150" y="4596099"/>
              <a:ext cx="102868" cy="31908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5" name="等腰三角形 84">
            <a:extLst>
              <a:ext uri="{FF2B5EF4-FFF2-40B4-BE49-F238E27FC236}">
                <a16:creationId xmlns:a16="http://schemas.microsoft.com/office/drawing/2014/main" id="{8783298A-FBEF-AD73-8FD7-C23A02A6BBE8}"/>
              </a:ext>
            </a:extLst>
          </p:cNvPr>
          <p:cNvSpPr/>
          <p:nvPr/>
        </p:nvSpPr>
        <p:spPr>
          <a:xfrm rot="5400000">
            <a:off x="4956223" y="4302419"/>
            <a:ext cx="143100" cy="14375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等腰三角形 85">
            <a:extLst>
              <a:ext uri="{FF2B5EF4-FFF2-40B4-BE49-F238E27FC236}">
                <a16:creationId xmlns:a16="http://schemas.microsoft.com/office/drawing/2014/main" id="{30D819F9-61A3-0C59-35D9-7F34269D5625}"/>
              </a:ext>
            </a:extLst>
          </p:cNvPr>
          <p:cNvSpPr/>
          <p:nvPr/>
        </p:nvSpPr>
        <p:spPr>
          <a:xfrm rot="5400000">
            <a:off x="4969636" y="5620427"/>
            <a:ext cx="143098" cy="14375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等腰三角形 89">
            <a:extLst>
              <a:ext uri="{FF2B5EF4-FFF2-40B4-BE49-F238E27FC236}">
                <a16:creationId xmlns:a16="http://schemas.microsoft.com/office/drawing/2014/main" id="{1EA1401C-5583-1D8F-C4C7-5FEC72785CAB}"/>
              </a:ext>
            </a:extLst>
          </p:cNvPr>
          <p:cNvSpPr/>
          <p:nvPr/>
        </p:nvSpPr>
        <p:spPr>
          <a:xfrm rot="5400000">
            <a:off x="4969637" y="5826872"/>
            <a:ext cx="143097" cy="14375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FD46C618-3BAF-A8CF-16EA-F472FA353480}"/>
              </a:ext>
            </a:extLst>
          </p:cNvPr>
          <p:cNvSpPr/>
          <p:nvPr/>
        </p:nvSpPr>
        <p:spPr>
          <a:xfrm>
            <a:off x="6255068" y="4350369"/>
            <a:ext cx="1505903" cy="14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>
            <a:extLst>
              <a:ext uri="{FF2B5EF4-FFF2-40B4-BE49-F238E27FC236}">
                <a16:creationId xmlns:a16="http://schemas.microsoft.com/office/drawing/2014/main" id="{33778FEE-6044-5AE1-BF9F-8DA4320FECBC}"/>
              </a:ext>
            </a:extLst>
          </p:cNvPr>
          <p:cNvSpPr/>
          <p:nvPr/>
        </p:nvSpPr>
        <p:spPr>
          <a:xfrm rot="5400000">
            <a:off x="4580735" y="2609308"/>
            <a:ext cx="143098" cy="14375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096ECA53-ABEF-BED2-1735-4EBD46C127FA}"/>
              </a:ext>
            </a:extLst>
          </p:cNvPr>
          <p:cNvSpPr/>
          <p:nvPr/>
        </p:nvSpPr>
        <p:spPr>
          <a:xfrm rot="5400000">
            <a:off x="4580736" y="2815753"/>
            <a:ext cx="143097" cy="14375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等腰三角形 105">
            <a:extLst>
              <a:ext uri="{FF2B5EF4-FFF2-40B4-BE49-F238E27FC236}">
                <a16:creationId xmlns:a16="http://schemas.microsoft.com/office/drawing/2014/main" id="{42735869-E13C-E64A-51B6-BF7158FCBC7F}"/>
              </a:ext>
            </a:extLst>
          </p:cNvPr>
          <p:cNvSpPr/>
          <p:nvPr/>
        </p:nvSpPr>
        <p:spPr>
          <a:xfrm rot="5400000">
            <a:off x="4969635" y="3398968"/>
            <a:ext cx="143098" cy="14375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等腰三角形 106">
            <a:extLst>
              <a:ext uri="{FF2B5EF4-FFF2-40B4-BE49-F238E27FC236}">
                <a16:creationId xmlns:a16="http://schemas.microsoft.com/office/drawing/2014/main" id="{421F2D1D-4E99-FBF2-3CB1-ECDA2C96611B}"/>
              </a:ext>
            </a:extLst>
          </p:cNvPr>
          <p:cNvSpPr/>
          <p:nvPr/>
        </p:nvSpPr>
        <p:spPr>
          <a:xfrm rot="5400000">
            <a:off x="4969636" y="3605413"/>
            <a:ext cx="143097" cy="14375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B056E96C-F0FF-C29D-005E-1930F3AF7FCA}"/>
              </a:ext>
            </a:extLst>
          </p:cNvPr>
          <p:cNvGrpSpPr/>
          <p:nvPr/>
        </p:nvGrpSpPr>
        <p:grpSpPr>
          <a:xfrm>
            <a:off x="6289231" y="3568329"/>
            <a:ext cx="1471740" cy="143101"/>
            <a:chOff x="-1632743" y="4704204"/>
            <a:chExt cx="3266870" cy="102872"/>
          </a:xfrm>
        </p:grpSpPr>
        <p:sp>
          <p:nvSpPr>
            <p:cNvPr id="109" name="等腰三角形 108">
              <a:extLst>
                <a:ext uri="{FF2B5EF4-FFF2-40B4-BE49-F238E27FC236}">
                  <a16:creationId xmlns:a16="http://schemas.microsoft.com/office/drawing/2014/main" id="{1FBC9BEF-EC7B-FA8F-EAA6-8AFD214B26A5}"/>
                </a:ext>
              </a:extLst>
            </p:cNvPr>
            <p:cNvSpPr/>
            <p:nvPr/>
          </p:nvSpPr>
          <p:spPr>
            <a:xfrm rot="5400000">
              <a:off x="-1524633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等腰三角形 109">
              <a:extLst>
                <a:ext uri="{FF2B5EF4-FFF2-40B4-BE49-F238E27FC236}">
                  <a16:creationId xmlns:a16="http://schemas.microsoft.com/office/drawing/2014/main" id="{40E1508F-735C-4EF0-E13B-147C079A0937}"/>
                </a:ext>
              </a:extLst>
            </p:cNvPr>
            <p:cNvSpPr/>
            <p:nvPr/>
          </p:nvSpPr>
          <p:spPr>
            <a:xfrm rot="5400000">
              <a:off x="-1194436" y="4596096"/>
              <a:ext cx="102871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等腰三角形 110">
              <a:extLst>
                <a:ext uri="{FF2B5EF4-FFF2-40B4-BE49-F238E27FC236}">
                  <a16:creationId xmlns:a16="http://schemas.microsoft.com/office/drawing/2014/main" id="{55A25670-9390-9CB0-523C-B2585B621DD3}"/>
                </a:ext>
              </a:extLst>
            </p:cNvPr>
            <p:cNvSpPr/>
            <p:nvPr/>
          </p:nvSpPr>
          <p:spPr>
            <a:xfrm rot="5400000">
              <a:off x="-873759" y="4596097"/>
              <a:ext cx="102869" cy="319087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2" name="等腰三角形 111">
              <a:extLst>
                <a:ext uri="{FF2B5EF4-FFF2-40B4-BE49-F238E27FC236}">
                  <a16:creationId xmlns:a16="http://schemas.microsoft.com/office/drawing/2014/main" id="{CAAB062C-A6A9-6710-F0B6-EB3AB737CBF6}"/>
                </a:ext>
              </a:extLst>
            </p:cNvPr>
            <p:cNvSpPr/>
            <p:nvPr/>
          </p:nvSpPr>
          <p:spPr>
            <a:xfrm rot="5400000">
              <a:off x="-538796" y="4596098"/>
              <a:ext cx="102868" cy="319087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等腰三角形 112">
              <a:extLst>
                <a:ext uri="{FF2B5EF4-FFF2-40B4-BE49-F238E27FC236}">
                  <a16:creationId xmlns:a16="http://schemas.microsoft.com/office/drawing/2014/main" id="{825B46E1-CEB8-0DE6-970A-AE2A21B0C7EC}"/>
                </a:ext>
              </a:extLst>
            </p:cNvPr>
            <p:cNvSpPr/>
            <p:nvPr/>
          </p:nvSpPr>
          <p:spPr>
            <a:xfrm rot="5400000">
              <a:off x="-210977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id="{7BD324ED-2EF1-3761-1C4A-C0E5E22FAD13}"/>
                </a:ext>
              </a:extLst>
            </p:cNvPr>
            <p:cNvSpPr/>
            <p:nvPr/>
          </p:nvSpPr>
          <p:spPr>
            <a:xfrm rot="5400000">
              <a:off x="108108" y="4596096"/>
              <a:ext cx="102871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5" name="等腰三角形 114">
              <a:extLst>
                <a:ext uri="{FF2B5EF4-FFF2-40B4-BE49-F238E27FC236}">
                  <a16:creationId xmlns:a16="http://schemas.microsoft.com/office/drawing/2014/main" id="{90A429F2-21B3-E1A1-D994-2F7F57890320}"/>
                </a:ext>
              </a:extLst>
            </p:cNvPr>
            <p:cNvSpPr/>
            <p:nvPr/>
          </p:nvSpPr>
          <p:spPr>
            <a:xfrm rot="5400000">
              <a:off x="428785" y="4596097"/>
              <a:ext cx="102869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等腰三角形 115">
              <a:extLst>
                <a:ext uri="{FF2B5EF4-FFF2-40B4-BE49-F238E27FC236}">
                  <a16:creationId xmlns:a16="http://schemas.microsoft.com/office/drawing/2014/main" id="{C08DE5A2-7BA8-85DB-09C3-2EBE783CB847}"/>
                </a:ext>
              </a:extLst>
            </p:cNvPr>
            <p:cNvSpPr/>
            <p:nvPr/>
          </p:nvSpPr>
          <p:spPr>
            <a:xfrm rot="5400000">
              <a:off x="763748" y="4596098"/>
              <a:ext cx="102868" cy="319087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id="{68DE1CC6-1455-634A-38C0-C5E57A995F38}"/>
                </a:ext>
              </a:extLst>
            </p:cNvPr>
            <p:cNvSpPr/>
            <p:nvPr/>
          </p:nvSpPr>
          <p:spPr>
            <a:xfrm rot="5400000">
              <a:off x="1091567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8" name="等腰三角形 117">
              <a:extLst>
                <a:ext uri="{FF2B5EF4-FFF2-40B4-BE49-F238E27FC236}">
                  <a16:creationId xmlns:a16="http://schemas.microsoft.com/office/drawing/2014/main" id="{B6F7D7D0-9127-27E3-99AA-380A80A23C64}"/>
                </a:ext>
              </a:extLst>
            </p:cNvPr>
            <p:cNvSpPr/>
            <p:nvPr/>
          </p:nvSpPr>
          <p:spPr>
            <a:xfrm rot="5400000">
              <a:off x="1423150" y="4596099"/>
              <a:ext cx="102868" cy="31908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4A750EA1-C2D0-004B-01ED-FA5366E6F567}"/>
              </a:ext>
            </a:extLst>
          </p:cNvPr>
          <p:cNvGrpSpPr/>
          <p:nvPr/>
        </p:nvGrpSpPr>
        <p:grpSpPr>
          <a:xfrm>
            <a:off x="8148511" y="2783469"/>
            <a:ext cx="1471740" cy="143101"/>
            <a:chOff x="-1632743" y="4704204"/>
            <a:chExt cx="3266870" cy="102872"/>
          </a:xfrm>
        </p:grpSpPr>
        <p:sp>
          <p:nvSpPr>
            <p:cNvPr id="120" name="等腰三角形 119">
              <a:extLst>
                <a:ext uri="{FF2B5EF4-FFF2-40B4-BE49-F238E27FC236}">
                  <a16:creationId xmlns:a16="http://schemas.microsoft.com/office/drawing/2014/main" id="{53A044D5-6F73-ACD9-7C6B-4AF94CFE4AED}"/>
                </a:ext>
              </a:extLst>
            </p:cNvPr>
            <p:cNvSpPr/>
            <p:nvPr/>
          </p:nvSpPr>
          <p:spPr>
            <a:xfrm rot="5400000">
              <a:off x="-1524633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等腰三角形 120">
              <a:extLst>
                <a:ext uri="{FF2B5EF4-FFF2-40B4-BE49-F238E27FC236}">
                  <a16:creationId xmlns:a16="http://schemas.microsoft.com/office/drawing/2014/main" id="{899B72C9-499A-B056-3E06-6113BFB66C13}"/>
                </a:ext>
              </a:extLst>
            </p:cNvPr>
            <p:cNvSpPr/>
            <p:nvPr/>
          </p:nvSpPr>
          <p:spPr>
            <a:xfrm rot="5400000">
              <a:off x="-1194436" y="4596096"/>
              <a:ext cx="102871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等腰三角形 121">
              <a:extLst>
                <a:ext uri="{FF2B5EF4-FFF2-40B4-BE49-F238E27FC236}">
                  <a16:creationId xmlns:a16="http://schemas.microsoft.com/office/drawing/2014/main" id="{9DC791CB-F794-2637-827F-CE1ACA96A415}"/>
                </a:ext>
              </a:extLst>
            </p:cNvPr>
            <p:cNvSpPr/>
            <p:nvPr/>
          </p:nvSpPr>
          <p:spPr>
            <a:xfrm rot="5400000">
              <a:off x="-873759" y="4596097"/>
              <a:ext cx="102869" cy="319087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3" name="等腰三角形 122">
              <a:extLst>
                <a:ext uri="{FF2B5EF4-FFF2-40B4-BE49-F238E27FC236}">
                  <a16:creationId xmlns:a16="http://schemas.microsoft.com/office/drawing/2014/main" id="{880A7FB1-AC7C-71F1-507C-5926A5551E53}"/>
                </a:ext>
              </a:extLst>
            </p:cNvPr>
            <p:cNvSpPr/>
            <p:nvPr/>
          </p:nvSpPr>
          <p:spPr>
            <a:xfrm rot="5400000">
              <a:off x="-538796" y="4596098"/>
              <a:ext cx="102868" cy="319087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等腰三角形 123">
              <a:extLst>
                <a:ext uri="{FF2B5EF4-FFF2-40B4-BE49-F238E27FC236}">
                  <a16:creationId xmlns:a16="http://schemas.microsoft.com/office/drawing/2014/main" id="{E08E340B-2520-51AF-9A6A-451DE13C975B}"/>
                </a:ext>
              </a:extLst>
            </p:cNvPr>
            <p:cNvSpPr/>
            <p:nvPr/>
          </p:nvSpPr>
          <p:spPr>
            <a:xfrm rot="5400000">
              <a:off x="-210977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等腰三角形 124">
              <a:extLst>
                <a:ext uri="{FF2B5EF4-FFF2-40B4-BE49-F238E27FC236}">
                  <a16:creationId xmlns:a16="http://schemas.microsoft.com/office/drawing/2014/main" id="{3F503565-5867-C4E7-B616-2792E0BF3C23}"/>
                </a:ext>
              </a:extLst>
            </p:cNvPr>
            <p:cNvSpPr/>
            <p:nvPr/>
          </p:nvSpPr>
          <p:spPr>
            <a:xfrm rot="5400000">
              <a:off x="108108" y="4596096"/>
              <a:ext cx="102871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6" name="等腰三角形 125">
              <a:extLst>
                <a:ext uri="{FF2B5EF4-FFF2-40B4-BE49-F238E27FC236}">
                  <a16:creationId xmlns:a16="http://schemas.microsoft.com/office/drawing/2014/main" id="{89F6A11F-992E-2067-6964-F4A9DEF4CF93}"/>
                </a:ext>
              </a:extLst>
            </p:cNvPr>
            <p:cNvSpPr/>
            <p:nvPr/>
          </p:nvSpPr>
          <p:spPr>
            <a:xfrm rot="5400000">
              <a:off x="428785" y="4596097"/>
              <a:ext cx="102869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等腰三角形 126">
              <a:extLst>
                <a:ext uri="{FF2B5EF4-FFF2-40B4-BE49-F238E27FC236}">
                  <a16:creationId xmlns:a16="http://schemas.microsoft.com/office/drawing/2014/main" id="{172DF93F-7C8B-10ED-D780-BDCBA4AEB4F5}"/>
                </a:ext>
              </a:extLst>
            </p:cNvPr>
            <p:cNvSpPr/>
            <p:nvPr/>
          </p:nvSpPr>
          <p:spPr>
            <a:xfrm rot="5400000">
              <a:off x="763748" y="4596098"/>
              <a:ext cx="102868" cy="319087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等腰三角形 127">
              <a:extLst>
                <a:ext uri="{FF2B5EF4-FFF2-40B4-BE49-F238E27FC236}">
                  <a16:creationId xmlns:a16="http://schemas.microsoft.com/office/drawing/2014/main" id="{A44602F6-888B-3EF2-2BD4-9A23CF875E5B}"/>
                </a:ext>
              </a:extLst>
            </p:cNvPr>
            <p:cNvSpPr/>
            <p:nvPr/>
          </p:nvSpPr>
          <p:spPr>
            <a:xfrm rot="5400000">
              <a:off x="1091567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9" name="等腰三角形 128">
              <a:extLst>
                <a:ext uri="{FF2B5EF4-FFF2-40B4-BE49-F238E27FC236}">
                  <a16:creationId xmlns:a16="http://schemas.microsoft.com/office/drawing/2014/main" id="{F718B253-4BD5-2D7D-7F63-1DFFC7856C75}"/>
                </a:ext>
              </a:extLst>
            </p:cNvPr>
            <p:cNvSpPr/>
            <p:nvPr/>
          </p:nvSpPr>
          <p:spPr>
            <a:xfrm rot="5400000">
              <a:off x="1423150" y="4596099"/>
              <a:ext cx="102868" cy="31908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41" name="矩形 140">
            <a:extLst>
              <a:ext uri="{FF2B5EF4-FFF2-40B4-BE49-F238E27FC236}">
                <a16:creationId xmlns:a16="http://schemas.microsoft.com/office/drawing/2014/main" id="{19C50565-3558-60B9-B854-F045EAA0E643}"/>
              </a:ext>
            </a:extLst>
          </p:cNvPr>
          <p:cNvSpPr/>
          <p:nvPr/>
        </p:nvSpPr>
        <p:spPr>
          <a:xfrm>
            <a:off x="8664510" y="2538298"/>
            <a:ext cx="95306" cy="15017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箭头: 下 144">
            <a:extLst>
              <a:ext uri="{FF2B5EF4-FFF2-40B4-BE49-F238E27FC236}">
                <a16:creationId xmlns:a16="http://schemas.microsoft.com/office/drawing/2014/main" id="{856BC7BE-8A1D-7072-20EE-272FC0569286}"/>
              </a:ext>
            </a:extLst>
          </p:cNvPr>
          <p:cNvSpPr/>
          <p:nvPr/>
        </p:nvSpPr>
        <p:spPr>
          <a:xfrm>
            <a:off x="8690840" y="2699385"/>
            <a:ext cx="48763" cy="80550"/>
          </a:xfrm>
          <a:prstGeom prst="downArrow">
            <a:avLst>
              <a:gd name="adj1" fmla="val 26936"/>
              <a:gd name="adj2" fmla="val 66143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4343D092-972B-B1BE-C89D-6609C4914FE4}"/>
              </a:ext>
            </a:extLst>
          </p:cNvPr>
          <p:cNvGrpSpPr/>
          <p:nvPr/>
        </p:nvGrpSpPr>
        <p:grpSpPr>
          <a:xfrm>
            <a:off x="8056338" y="3559165"/>
            <a:ext cx="1572842" cy="150189"/>
            <a:chOff x="8148511" y="3553635"/>
            <a:chExt cx="1572842" cy="150189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24B2E432-65C9-74CD-DD8A-45B351F67AAD}"/>
                </a:ext>
              </a:extLst>
            </p:cNvPr>
            <p:cNvGrpSpPr/>
            <p:nvPr/>
          </p:nvGrpSpPr>
          <p:grpSpPr>
            <a:xfrm>
              <a:off x="8148511" y="3560705"/>
              <a:ext cx="1572842" cy="143119"/>
              <a:chOff x="-1632743" y="4704204"/>
              <a:chExt cx="3491290" cy="102885"/>
            </a:xfrm>
          </p:grpSpPr>
          <p:sp>
            <p:nvSpPr>
              <p:cNvPr id="131" name="等腰三角形 130">
                <a:extLst>
                  <a:ext uri="{FF2B5EF4-FFF2-40B4-BE49-F238E27FC236}">
                    <a16:creationId xmlns:a16="http://schemas.microsoft.com/office/drawing/2014/main" id="{E0FDA8A5-7DDE-34D8-A83E-B08E95F6A6E7}"/>
                  </a:ext>
                </a:extLst>
              </p:cNvPr>
              <p:cNvSpPr/>
              <p:nvPr/>
            </p:nvSpPr>
            <p:spPr>
              <a:xfrm rot="5400000">
                <a:off x="-1524633" y="4596098"/>
                <a:ext cx="102868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等腰三角形 131">
                <a:extLst>
                  <a:ext uri="{FF2B5EF4-FFF2-40B4-BE49-F238E27FC236}">
                    <a16:creationId xmlns:a16="http://schemas.microsoft.com/office/drawing/2014/main" id="{5AC71D73-4D8C-1EB6-27C3-92A98EC9373A}"/>
                  </a:ext>
                </a:extLst>
              </p:cNvPr>
              <p:cNvSpPr/>
              <p:nvPr/>
            </p:nvSpPr>
            <p:spPr>
              <a:xfrm rot="5400000">
                <a:off x="-1194436" y="4596096"/>
                <a:ext cx="102871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3" name="等腰三角形 132">
                <a:extLst>
                  <a:ext uri="{FF2B5EF4-FFF2-40B4-BE49-F238E27FC236}">
                    <a16:creationId xmlns:a16="http://schemas.microsoft.com/office/drawing/2014/main" id="{E519DB84-4499-D0F1-4473-0FBBAD96DDFE}"/>
                  </a:ext>
                </a:extLst>
              </p:cNvPr>
              <p:cNvSpPr/>
              <p:nvPr/>
            </p:nvSpPr>
            <p:spPr>
              <a:xfrm rot="5400000">
                <a:off x="-873759" y="4596097"/>
                <a:ext cx="102869" cy="319087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4" name="等腰三角形 133">
                <a:extLst>
                  <a:ext uri="{FF2B5EF4-FFF2-40B4-BE49-F238E27FC236}">
                    <a16:creationId xmlns:a16="http://schemas.microsoft.com/office/drawing/2014/main" id="{0BAE082E-6B8A-9BDE-DEBA-BB8FBFBE0980}"/>
                  </a:ext>
                </a:extLst>
              </p:cNvPr>
              <p:cNvSpPr/>
              <p:nvPr/>
            </p:nvSpPr>
            <p:spPr>
              <a:xfrm rot="5400000">
                <a:off x="-538796" y="4596098"/>
                <a:ext cx="102868" cy="319087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等腰三角形 134">
                <a:extLst>
                  <a:ext uri="{FF2B5EF4-FFF2-40B4-BE49-F238E27FC236}">
                    <a16:creationId xmlns:a16="http://schemas.microsoft.com/office/drawing/2014/main" id="{479DA109-A1E6-BD33-19F0-DA2F88B27BB4}"/>
                  </a:ext>
                </a:extLst>
              </p:cNvPr>
              <p:cNvSpPr/>
              <p:nvPr/>
            </p:nvSpPr>
            <p:spPr>
              <a:xfrm rot="5400000">
                <a:off x="13445" y="4596099"/>
                <a:ext cx="102868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6" name="等腰三角形 135">
                <a:extLst>
                  <a:ext uri="{FF2B5EF4-FFF2-40B4-BE49-F238E27FC236}">
                    <a16:creationId xmlns:a16="http://schemas.microsoft.com/office/drawing/2014/main" id="{DCA0EA49-51B9-CCD5-C673-C5AF0902B6DF}"/>
                  </a:ext>
                </a:extLst>
              </p:cNvPr>
              <p:cNvSpPr/>
              <p:nvPr/>
            </p:nvSpPr>
            <p:spPr>
              <a:xfrm rot="5400000">
                <a:off x="332531" y="4596100"/>
                <a:ext cx="102871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7" name="等腰三角形 136">
                <a:extLst>
                  <a:ext uri="{FF2B5EF4-FFF2-40B4-BE49-F238E27FC236}">
                    <a16:creationId xmlns:a16="http://schemas.microsoft.com/office/drawing/2014/main" id="{CD2656A9-2FD3-25E0-3E7A-3193B700F968}"/>
                  </a:ext>
                </a:extLst>
              </p:cNvPr>
              <p:cNvSpPr/>
              <p:nvPr/>
            </p:nvSpPr>
            <p:spPr>
              <a:xfrm rot="5400000">
                <a:off x="653206" y="4596111"/>
                <a:ext cx="102869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等腰三角形 137">
                <a:extLst>
                  <a:ext uri="{FF2B5EF4-FFF2-40B4-BE49-F238E27FC236}">
                    <a16:creationId xmlns:a16="http://schemas.microsoft.com/office/drawing/2014/main" id="{B467F0C4-722F-9D8B-20A4-9681A1F39337}"/>
                  </a:ext>
                </a:extLst>
              </p:cNvPr>
              <p:cNvSpPr/>
              <p:nvPr/>
            </p:nvSpPr>
            <p:spPr>
              <a:xfrm rot="5400000">
                <a:off x="988170" y="4596102"/>
                <a:ext cx="102868" cy="319087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等腰三角形 138">
                <a:extLst>
                  <a:ext uri="{FF2B5EF4-FFF2-40B4-BE49-F238E27FC236}">
                    <a16:creationId xmlns:a16="http://schemas.microsoft.com/office/drawing/2014/main" id="{827839F9-1184-0B09-A4E0-1A38E8C2546B}"/>
                  </a:ext>
                </a:extLst>
              </p:cNvPr>
              <p:cNvSpPr/>
              <p:nvPr/>
            </p:nvSpPr>
            <p:spPr>
              <a:xfrm rot="5400000">
                <a:off x="1315989" y="4596102"/>
                <a:ext cx="102868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0" name="等腰三角形 139">
                <a:extLst>
                  <a:ext uri="{FF2B5EF4-FFF2-40B4-BE49-F238E27FC236}">
                    <a16:creationId xmlns:a16="http://schemas.microsoft.com/office/drawing/2014/main" id="{7EDA31E4-E2B5-3DB3-8CF3-13F7A49B62EF}"/>
                  </a:ext>
                </a:extLst>
              </p:cNvPr>
              <p:cNvSpPr/>
              <p:nvPr/>
            </p:nvSpPr>
            <p:spPr>
              <a:xfrm rot="5400000">
                <a:off x="1647570" y="4596102"/>
                <a:ext cx="102868" cy="319087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2E05E952-E975-D1A3-4DBE-CA241F57BF1F}"/>
                </a:ext>
              </a:extLst>
            </p:cNvPr>
            <p:cNvSpPr/>
            <p:nvPr/>
          </p:nvSpPr>
          <p:spPr>
            <a:xfrm>
              <a:off x="8744544" y="3553635"/>
              <a:ext cx="95306" cy="15017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BAC906C0-D029-AEAF-62D1-4903C6FE3F9B}"/>
              </a:ext>
            </a:extLst>
          </p:cNvPr>
          <p:cNvGrpSpPr/>
          <p:nvPr/>
        </p:nvGrpSpPr>
        <p:grpSpPr>
          <a:xfrm>
            <a:off x="8052959" y="4349004"/>
            <a:ext cx="1572842" cy="143653"/>
            <a:chOff x="8145132" y="4349004"/>
            <a:chExt cx="1572842" cy="143653"/>
          </a:xfrm>
        </p:grpSpPr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CA8B8124-2BB6-718B-2A48-12DA2B4D9727}"/>
                </a:ext>
              </a:extLst>
            </p:cNvPr>
            <p:cNvSpPr/>
            <p:nvPr/>
          </p:nvSpPr>
          <p:spPr>
            <a:xfrm>
              <a:off x="8145132" y="4350369"/>
              <a:ext cx="594471" cy="1422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378FA80D-D274-569C-B574-97E93D2C3D05}"/>
                </a:ext>
              </a:extLst>
            </p:cNvPr>
            <p:cNvSpPr/>
            <p:nvPr/>
          </p:nvSpPr>
          <p:spPr>
            <a:xfrm>
              <a:off x="8839850" y="4350307"/>
              <a:ext cx="878124" cy="142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E5A15384-1F4D-13AF-8875-25068DDC9520}"/>
                </a:ext>
              </a:extLst>
            </p:cNvPr>
            <p:cNvSpPr/>
            <p:nvPr/>
          </p:nvSpPr>
          <p:spPr>
            <a:xfrm>
              <a:off x="8794131" y="4350369"/>
              <a:ext cx="45719" cy="1422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15326523-F4DB-134C-810E-8B625814E2C2}"/>
                </a:ext>
              </a:extLst>
            </p:cNvPr>
            <p:cNvSpPr/>
            <p:nvPr/>
          </p:nvSpPr>
          <p:spPr>
            <a:xfrm>
              <a:off x="8736386" y="4349004"/>
              <a:ext cx="103464" cy="14365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8" name="文本框 157">
            <a:extLst>
              <a:ext uri="{FF2B5EF4-FFF2-40B4-BE49-F238E27FC236}">
                <a16:creationId xmlns:a16="http://schemas.microsoft.com/office/drawing/2014/main" id="{F865F48E-4844-F083-DE96-19093E760859}"/>
              </a:ext>
            </a:extLst>
          </p:cNvPr>
          <p:cNvSpPr txBox="1"/>
          <p:nvPr/>
        </p:nvSpPr>
        <p:spPr>
          <a:xfrm>
            <a:off x="8535909" y="4123663"/>
            <a:ext cx="447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6"/>
                </a:solidFill>
              </a:rPr>
              <a:t>(A)n</a:t>
            </a:r>
            <a:endParaRPr lang="zh-CN" altLang="en-US" sz="1000" dirty="0">
              <a:solidFill>
                <a:schemeClr val="accent6"/>
              </a:solidFill>
            </a:endParaRPr>
          </a:p>
        </p:txBody>
      </p: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D71F6BF1-A894-8924-2132-72609D9CD291}"/>
              </a:ext>
            </a:extLst>
          </p:cNvPr>
          <p:cNvGrpSpPr/>
          <p:nvPr/>
        </p:nvGrpSpPr>
        <p:grpSpPr>
          <a:xfrm>
            <a:off x="9901111" y="2783469"/>
            <a:ext cx="1471740" cy="143101"/>
            <a:chOff x="-1632743" y="4704204"/>
            <a:chExt cx="3266870" cy="102872"/>
          </a:xfrm>
        </p:grpSpPr>
        <p:sp>
          <p:nvSpPr>
            <p:cNvPr id="162" name="等腰三角形 161">
              <a:extLst>
                <a:ext uri="{FF2B5EF4-FFF2-40B4-BE49-F238E27FC236}">
                  <a16:creationId xmlns:a16="http://schemas.microsoft.com/office/drawing/2014/main" id="{67540739-DFCB-1384-5460-F0F91C98DA21}"/>
                </a:ext>
              </a:extLst>
            </p:cNvPr>
            <p:cNvSpPr/>
            <p:nvPr/>
          </p:nvSpPr>
          <p:spPr>
            <a:xfrm rot="5400000">
              <a:off x="-1524633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等腰三角形 162">
              <a:extLst>
                <a:ext uri="{FF2B5EF4-FFF2-40B4-BE49-F238E27FC236}">
                  <a16:creationId xmlns:a16="http://schemas.microsoft.com/office/drawing/2014/main" id="{DC12526F-5587-9BA7-BB8D-221FE0BC10C8}"/>
                </a:ext>
              </a:extLst>
            </p:cNvPr>
            <p:cNvSpPr/>
            <p:nvPr/>
          </p:nvSpPr>
          <p:spPr>
            <a:xfrm rot="5400000">
              <a:off x="-1194436" y="4596096"/>
              <a:ext cx="102871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等腰三角形 163">
              <a:extLst>
                <a:ext uri="{FF2B5EF4-FFF2-40B4-BE49-F238E27FC236}">
                  <a16:creationId xmlns:a16="http://schemas.microsoft.com/office/drawing/2014/main" id="{3428FA68-0725-71B1-8ACC-D535C63D2BD9}"/>
                </a:ext>
              </a:extLst>
            </p:cNvPr>
            <p:cNvSpPr/>
            <p:nvPr/>
          </p:nvSpPr>
          <p:spPr>
            <a:xfrm rot="5400000">
              <a:off x="-873759" y="4596097"/>
              <a:ext cx="102869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5" name="等腰三角形 164">
              <a:extLst>
                <a:ext uri="{FF2B5EF4-FFF2-40B4-BE49-F238E27FC236}">
                  <a16:creationId xmlns:a16="http://schemas.microsoft.com/office/drawing/2014/main" id="{827FFA00-6C09-1034-6C05-7C972A7448DC}"/>
                </a:ext>
              </a:extLst>
            </p:cNvPr>
            <p:cNvSpPr/>
            <p:nvPr/>
          </p:nvSpPr>
          <p:spPr>
            <a:xfrm rot="16200000">
              <a:off x="-538796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6" name="等腰三角形 165">
              <a:extLst>
                <a:ext uri="{FF2B5EF4-FFF2-40B4-BE49-F238E27FC236}">
                  <a16:creationId xmlns:a16="http://schemas.microsoft.com/office/drawing/2014/main" id="{A38B11F0-C5D0-9E39-9117-899BEC14D8F0}"/>
                </a:ext>
              </a:extLst>
            </p:cNvPr>
            <p:cNvSpPr/>
            <p:nvPr/>
          </p:nvSpPr>
          <p:spPr>
            <a:xfrm rot="16200000">
              <a:off x="-210977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等腰三角形 166">
              <a:extLst>
                <a:ext uri="{FF2B5EF4-FFF2-40B4-BE49-F238E27FC236}">
                  <a16:creationId xmlns:a16="http://schemas.microsoft.com/office/drawing/2014/main" id="{CE825F8A-8F04-33E6-1E37-54A5D2C9B6C9}"/>
                </a:ext>
              </a:extLst>
            </p:cNvPr>
            <p:cNvSpPr/>
            <p:nvPr/>
          </p:nvSpPr>
          <p:spPr>
            <a:xfrm rot="16200000">
              <a:off x="108109" y="4596096"/>
              <a:ext cx="102871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8" name="等腰三角形 167">
              <a:extLst>
                <a:ext uri="{FF2B5EF4-FFF2-40B4-BE49-F238E27FC236}">
                  <a16:creationId xmlns:a16="http://schemas.microsoft.com/office/drawing/2014/main" id="{D896BCE6-0FA1-F4AC-9BD8-10C1C5D5C5D7}"/>
                </a:ext>
              </a:extLst>
            </p:cNvPr>
            <p:cNvSpPr/>
            <p:nvPr/>
          </p:nvSpPr>
          <p:spPr>
            <a:xfrm rot="5400000">
              <a:off x="428785" y="4596097"/>
              <a:ext cx="102869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等腰三角形 168">
              <a:extLst>
                <a:ext uri="{FF2B5EF4-FFF2-40B4-BE49-F238E27FC236}">
                  <a16:creationId xmlns:a16="http://schemas.microsoft.com/office/drawing/2014/main" id="{9C583FFE-6FA6-2219-246C-7179B08E7CAB}"/>
                </a:ext>
              </a:extLst>
            </p:cNvPr>
            <p:cNvSpPr/>
            <p:nvPr/>
          </p:nvSpPr>
          <p:spPr>
            <a:xfrm rot="5400000">
              <a:off x="763748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0" name="等腰三角形 169">
              <a:extLst>
                <a:ext uri="{FF2B5EF4-FFF2-40B4-BE49-F238E27FC236}">
                  <a16:creationId xmlns:a16="http://schemas.microsoft.com/office/drawing/2014/main" id="{4BB9ED07-4A9E-525E-1E42-F3FCFD939406}"/>
                </a:ext>
              </a:extLst>
            </p:cNvPr>
            <p:cNvSpPr/>
            <p:nvPr/>
          </p:nvSpPr>
          <p:spPr>
            <a:xfrm rot="5400000">
              <a:off x="1091567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1" name="等腰三角形 170">
              <a:extLst>
                <a:ext uri="{FF2B5EF4-FFF2-40B4-BE49-F238E27FC236}">
                  <a16:creationId xmlns:a16="http://schemas.microsoft.com/office/drawing/2014/main" id="{6A3F79F8-5F07-B97D-A71A-808793468710}"/>
                </a:ext>
              </a:extLst>
            </p:cNvPr>
            <p:cNvSpPr/>
            <p:nvPr/>
          </p:nvSpPr>
          <p:spPr>
            <a:xfrm rot="5400000">
              <a:off x="1423150" y="4596099"/>
              <a:ext cx="102868" cy="31908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72" name="矩形 171">
            <a:extLst>
              <a:ext uri="{FF2B5EF4-FFF2-40B4-BE49-F238E27FC236}">
                <a16:creationId xmlns:a16="http://schemas.microsoft.com/office/drawing/2014/main" id="{3DD03000-B25C-5AD5-332A-4A9F44E45956}"/>
              </a:ext>
            </a:extLst>
          </p:cNvPr>
          <p:cNvSpPr/>
          <p:nvPr/>
        </p:nvSpPr>
        <p:spPr>
          <a:xfrm>
            <a:off x="10346245" y="2738284"/>
            <a:ext cx="434175" cy="23351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6B302DFC-4E4C-BFB9-0D90-2C542DD2F069}"/>
              </a:ext>
            </a:extLst>
          </p:cNvPr>
          <p:cNvGrpSpPr/>
          <p:nvPr/>
        </p:nvGrpSpPr>
        <p:grpSpPr>
          <a:xfrm>
            <a:off x="9901112" y="4349686"/>
            <a:ext cx="1471739" cy="142288"/>
            <a:chOff x="9901112" y="3016327"/>
            <a:chExt cx="1471739" cy="142288"/>
          </a:xfrm>
        </p:grpSpPr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1CB0FFCC-318F-FF8D-0BE8-ABF47A076ED0}"/>
                </a:ext>
              </a:extLst>
            </p:cNvPr>
            <p:cNvSpPr/>
            <p:nvPr/>
          </p:nvSpPr>
          <p:spPr>
            <a:xfrm>
              <a:off x="9901112" y="3016327"/>
              <a:ext cx="444124" cy="1422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40AB18B8-4A5A-4201-0CAA-FF6435E8C8CD}"/>
                </a:ext>
              </a:extLst>
            </p:cNvPr>
            <p:cNvSpPr/>
            <p:nvPr/>
          </p:nvSpPr>
          <p:spPr>
            <a:xfrm>
              <a:off x="10790747" y="3016327"/>
              <a:ext cx="582104" cy="1422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33AC48EC-C4D4-B09D-E66C-9EAA901FA6CF}"/>
                </a:ext>
              </a:extLst>
            </p:cNvPr>
            <p:cNvSpPr/>
            <p:nvPr/>
          </p:nvSpPr>
          <p:spPr>
            <a:xfrm>
              <a:off x="10345235" y="3016327"/>
              <a:ext cx="444124" cy="142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BD0A7124-34B8-112D-389F-F8A9CBB77D5B}"/>
              </a:ext>
            </a:extLst>
          </p:cNvPr>
          <p:cNvGrpSpPr/>
          <p:nvPr/>
        </p:nvGrpSpPr>
        <p:grpSpPr>
          <a:xfrm>
            <a:off x="9901111" y="3385449"/>
            <a:ext cx="1471740" cy="143101"/>
            <a:chOff x="-1632743" y="4704204"/>
            <a:chExt cx="3266870" cy="102872"/>
          </a:xfrm>
        </p:grpSpPr>
        <p:sp>
          <p:nvSpPr>
            <p:cNvPr id="180" name="等腰三角形 179">
              <a:extLst>
                <a:ext uri="{FF2B5EF4-FFF2-40B4-BE49-F238E27FC236}">
                  <a16:creationId xmlns:a16="http://schemas.microsoft.com/office/drawing/2014/main" id="{F40B1852-2D2C-AF58-A52C-5CE356611482}"/>
                </a:ext>
              </a:extLst>
            </p:cNvPr>
            <p:cNvSpPr/>
            <p:nvPr/>
          </p:nvSpPr>
          <p:spPr>
            <a:xfrm rot="5400000">
              <a:off x="-1524633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等腰三角形 180">
              <a:extLst>
                <a:ext uri="{FF2B5EF4-FFF2-40B4-BE49-F238E27FC236}">
                  <a16:creationId xmlns:a16="http://schemas.microsoft.com/office/drawing/2014/main" id="{5FEBA016-9699-C24D-AB1F-D18E97EE27E7}"/>
                </a:ext>
              </a:extLst>
            </p:cNvPr>
            <p:cNvSpPr/>
            <p:nvPr/>
          </p:nvSpPr>
          <p:spPr>
            <a:xfrm rot="5400000">
              <a:off x="-1194436" y="4596096"/>
              <a:ext cx="102871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等腰三角形 181">
              <a:extLst>
                <a:ext uri="{FF2B5EF4-FFF2-40B4-BE49-F238E27FC236}">
                  <a16:creationId xmlns:a16="http://schemas.microsoft.com/office/drawing/2014/main" id="{C4EFCB1A-667C-7599-8412-0F79F1367AE2}"/>
                </a:ext>
              </a:extLst>
            </p:cNvPr>
            <p:cNvSpPr/>
            <p:nvPr/>
          </p:nvSpPr>
          <p:spPr>
            <a:xfrm rot="5400000">
              <a:off x="-873759" y="4596097"/>
              <a:ext cx="102869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83" name="等腰三角形 182">
              <a:extLst>
                <a:ext uri="{FF2B5EF4-FFF2-40B4-BE49-F238E27FC236}">
                  <a16:creationId xmlns:a16="http://schemas.microsoft.com/office/drawing/2014/main" id="{7C2C94F9-DA6F-D404-C9C0-BBE523B36085}"/>
                </a:ext>
              </a:extLst>
            </p:cNvPr>
            <p:cNvSpPr/>
            <p:nvPr/>
          </p:nvSpPr>
          <p:spPr>
            <a:xfrm rot="5400000">
              <a:off x="-538796" y="4596098"/>
              <a:ext cx="102868" cy="319087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4" name="等腰三角形 183">
              <a:extLst>
                <a:ext uri="{FF2B5EF4-FFF2-40B4-BE49-F238E27FC236}">
                  <a16:creationId xmlns:a16="http://schemas.microsoft.com/office/drawing/2014/main" id="{013D2EA3-2392-4C5A-F0A9-A712988D977E}"/>
                </a:ext>
              </a:extLst>
            </p:cNvPr>
            <p:cNvSpPr/>
            <p:nvPr/>
          </p:nvSpPr>
          <p:spPr>
            <a:xfrm rot="5400000">
              <a:off x="-210977" y="4596098"/>
              <a:ext cx="102868" cy="319087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等腰三角形 184">
              <a:extLst>
                <a:ext uri="{FF2B5EF4-FFF2-40B4-BE49-F238E27FC236}">
                  <a16:creationId xmlns:a16="http://schemas.microsoft.com/office/drawing/2014/main" id="{8DE8D781-28C9-716E-719D-AEBD9DD24EBA}"/>
                </a:ext>
              </a:extLst>
            </p:cNvPr>
            <p:cNvSpPr/>
            <p:nvPr/>
          </p:nvSpPr>
          <p:spPr>
            <a:xfrm rot="5400000">
              <a:off x="108109" y="4596096"/>
              <a:ext cx="102871" cy="319087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6" name="等腰三角形 185">
              <a:extLst>
                <a:ext uri="{FF2B5EF4-FFF2-40B4-BE49-F238E27FC236}">
                  <a16:creationId xmlns:a16="http://schemas.microsoft.com/office/drawing/2014/main" id="{B30C2646-9DB9-12F7-C533-53FE654B0AD8}"/>
                </a:ext>
              </a:extLst>
            </p:cNvPr>
            <p:cNvSpPr/>
            <p:nvPr/>
          </p:nvSpPr>
          <p:spPr>
            <a:xfrm rot="5400000">
              <a:off x="428785" y="4596097"/>
              <a:ext cx="102869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等腰三角形 186">
              <a:extLst>
                <a:ext uri="{FF2B5EF4-FFF2-40B4-BE49-F238E27FC236}">
                  <a16:creationId xmlns:a16="http://schemas.microsoft.com/office/drawing/2014/main" id="{1B79920A-1C85-A090-F42E-ED9676E6F099}"/>
                </a:ext>
              </a:extLst>
            </p:cNvPr>
            <p:cNvSpPr/>
            <p:nvPr/>
          </p:nvSpPr>
          <p:spPr>
            <a:xfrm rot="5400000">
              <a:off x="763748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8" name="等腰三角形 187">
              <a:extLst>
                <a:ext uri="{FF2B5EF4-FFF2-40B4-BE49-F238E27FC236}">
                  <a16:creationId xmlns:a16="http://schemas.microsoft.com/office/drawing/2014/main" id="{427C7231-9D87-06F9-F2FE-CD8783C5132D}"/>
                </a:ext>
              </a:extLst>
            </p:cNvPr>
            <p:cNvSpPr/>
            <p:nvPr/>
          </p:nvSpPr>
          <p:spPr>
            <a:xfrm rot="5400000">
              <a:off x="1091567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9" name="等腰三角形 188">
              <a:extLst>
                <a:ext uri="{FF2B5EF4-FFF2-40B4-BE49-F238E27FC236}">
                  <a16:creationId xmlns:a16="http://schemas.microsoft.com/office/drawing/2014/main" id="{7611E9F5-352A-668F-6AE2-8D98234A23B5}"/>
                </a:ext>
              </a:extLst>
            </p:cNvPr>
            <p:cNvSpPr/>
            <p:nvPr/>
          </p:nvSpPr>
          <p:spPr>
            <a:xfrm rot="5400000">
              <a:off x="1423150" y="4596099"/>
              <a:ext cx="102868" cy="31908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2C0E6C2F-8771-07A5-0E7D-F9684266A462}"/>
              </a:ext>
            </a:extLst>
          </p:cNvPr>
          <p:cNvGrpSpPr/>
          <p:nvPr/>
        </p:nvGrpSpPr>
        <p:grpSpPr>
          <a:xfrm>
            <a:off x="9901111" y="3743589"/>
            <a:ext cx="1471740" cy="143101"/>
            <a:chOff x="-1632743" y="4704204"/>
            <a:chExt cx="3266870" cy="102872"/>
          </a:xfrm>
        </p:grpSpPr>
        <p:sp>
          <p:nvSpPr>
            <p:cNvPr id="191" name="等腰三角形 190">
              <a:extLst>
                <a:ext uri="{FF2B5EF4-FFF2-40B4-BE49-F238E27FC236}">
                  <a16:creationId xmlns:a16="http://schemas.microsoft.com/office/drawing/2014/main" id="{7F3DC4D3-955A-7842-6187-004D2D907F4A}"/>
                </a:ext>
              </a:extLst>
            </p:cNvPr>
            <p:cNvSpPr/>
            <p:nvPr/>
          </p:nvSpPr>
          <p:spPr>
            <a:xfrm rot="5400000">
              <a:off x="-1524633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等腰三角形 191">
              <a:extLst>
                <a:ext uri="{FF2B5EF4-FFF2-40B4-BE49-F238E27FC236}">
                  <a16:creationId xmlns:a16="http://schemas.microsoft.com/office/drawing/2014/main" id="{B42485C3-1FFA-F261-DFF5-F6D8348E285C}"/>
                </a:ext>
              </a:extLst>
            </p:cNvPr>
            <p:cNvSpPr/>
            <p:nvPr/>
          </p:nvSpPr>
          <p:spPr>
            <a:xfrm rot="5400000">
              <a:off x="-1194436" y="4596096"/>
              <a:ext cx="102871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等腰三角形 192">
              <a:extLst>
                <a:ext uri="{FF2B5EF4-FFF2-40B4-BE49-F238E27FC236}">
                  <a16:creationId xmlns:a16="http://schemas.microsoft.com/office/drawing/2014/main" id="{D3956F9D-4D63-D5A6-9A37-6FE2974E1723}"/>
                </a:ext>
              </a:extLst>
            </p:cNvPr>
            <p:cNvSpPr/>
            <p:nvPr/>
          </p:nvSpPr>
          <p:spPr>
            <a:xfrm rot="5400000">
              <a:off x="-873759" y="4596097"/>
              <a:ext cx="102869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4" name="等腰三角形 193">
              <a:extLst>
                <a:ext uri="{FF2B5EF4-FFF2-40B4-BE49-F238E27FC236}">
                  <a16:creationId xmlns:a16="http://schemas.microsoft.com/office/drawing/2014/main" id="{E1270813-73F1-AFC0-8054-748F82DAFE51}"/>
                </a:ext>
              </a:extLst>
            </p:cNvPr>
            <p:cNvSpPr/>
            <p:nvPr/>
          </p:nvSpPr>
          <p:spPr>
            <a:xfrm rot="16200000">
              <a:off x="-538796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5" name="等腰三角形 194">
              <a:extLst>
                <a:ext uri="{FF2B5EF4-FFF2-40B4-BE49-F238E27FC236}">
                  <a16:creationId xmlns:a16="http://schemas.microsoft.com/office/drawing/2014/main" id="{0C6845E6-337E-E8D9-B773-FEBB94670F2C}"/>
                </a:ext>
              </a:extLst>
            </p:cNvPr>
            <p:cNvSpPr/>
            <p:nvPr/>
          </p:nvSpPr>
          <p:spPr>
            <a:xfrm rot="16200000">
              <a:off x="-210977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等腰三角形 195">
              <a:extLst>
                <a:ext uri="{FF2B5EF4-FFF2-40B4-BE49-F238E27FC236}">
                  <a16:creationId xmlns:a16="http://schemas.microsoft.com/office/drawing/2014/main" id="{4AF8E85E-5E28-1C67-5141-8A1B00EF924E}"/>
                </a:ext>
              </a:extLst>
            </p:cNvPr>
            <p:cNvSpPr/>
            <p:nvPr/>
          </p:nvSpPr>
          <p:spPr>
            <a:xfrm rot="16200000">
              <a:off x="108109" y="4596096"/>
              <a:ext cx="102871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7" name="等腰三角形 196">
              <a:extLst>
                <a:ext uri="{FF2B5EF4-FFF2-40B4-BE49-F238E27FC236}">
                  <a16:creationId xmlns:a16="http://schemas.microsoft.com/office/drawing/2014/main" id="{E8ACD431-09FD-012F-9D39-093CD9B56015}"/>
                </a:ext>
              </a:extLst>
            </p:cNvPr>
            <p:cNvSpPr/>
            <p:nvPr/>
          </p:nvSpPr>
          <p:spPr>
            <a:xfrm rot="5400000">
              <a:off x="428785" y="4596097"/>
              <a:ext cx="102869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等腰三角形 197">
              <a:extLst>
                <a:ext uri="{FF2B5EF4-FFF2-40B4-BE49-F238E27FC236}">
                  <a16:creationId xmlns:a16="http://schemas.microsoft.com/office/drawing/2014/main" id="{07300E9B-7635-7298-8879-FB5632A91809}"/>
                </a:ext>
              </a:extLst>
            </p:cNvPr>
            <p:cNvSpPr/>
            <p:nvPr/>
          </p:nvSpPr>
          <p:spPr>
            <a:xfrm rot="5400000">
              <a:off x="763748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9" name="等腰三角形 198">
              <a:extLst>
                <a:ext uri="{FF2B5EF4-FFF2-40B4-BE49-F238E27FC236}">
                  <a16:creationId xmlns:a16="http://schemas.microsoft.com/office/drawing/2014/main" id="{17E4C43F-21DB-A243-99CF-B48D1964F0C3}"/>
                </a:ext>
              </a:extLst>
            </p:cNvPr>
            <p:cNvSpPr/>
            <p:nvPr/>
          </p:nvSpPr>
          <p:spPr>
            <a:xfrm rot="5400000">
              <a:off x="1091567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0" name="等腰三角形 199">
              <a:extLst>
                <a:ext uri="{FF2B5EF4-FFF2-40B4-BE49-F238E27FC236}">
                  <a16:creationId xmlns:a16="http://schemas.microsoft.com/office/drawing/2014/main" id="{A4100E2A-E07C-08B1-59EF-80CB439D4220}"/>
                </a:ext>
              </a:extLst>
            </p:cNvPr>
            <p:cNvSpPr/>
            <p:nvPr/>
          </p:nvSpPr>
          <p:spPr>
            <a:xfrm rot="5400000">
              <a:off x="1423150" y="4596099"/>
              <a:ext cx="102868" cy="31908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01" name="箭头: 下 200">
            <a:extLst>
              <a:ext uri="{FF2B5EF4-FFF2-40B4-BE49-F238E27FC236}">
                <a16:creationId xmlns:a16="http://schemas.microsoft.com/office/drawing/2014/main" id="{CFE477E2-2A15-E8E0-96E3-C42678677E73}"/>
              </a:ext>
            </a:extLst>
          </p:cNvPr>
          <p:cNvSpPr/>
          <p:nvPr/>
        </p:nvSpPr>
        <p:spPr>
          <a:xfrm>
            <a:off x="10563332" y="3592402"/>
            <a:ext cx="48763" cy="80550"/>
          </a:xfrm>
          <a:prstGeom prst="downArrow">
            <a:avLst>
              <a:gd name="adj1" fmla="val 26936"/>
              <a:gd name="adj2" fmla="val 66143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9CC1D7CD-DEF9-D2A5-4252-E1571E53AF54}"/>
              </a:ext>
            </a:extLst>
          </p:cNvPr>
          <p:cNvSpPr txBox="1"/>
          <p:nvPr/>
        </p:nvSpPr>
        <p:spPr>
          <a:xfrm>
            <a:off x="10488930" y="3487226"/>
            <a:ext cx="7581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57CB9D0-7631-BDC5-6EF6-DDBD1DFBBFCE}"/>
              </a:ext>
            </a:extLst>
          </p:cNvPr>
          <p:cNvGrpSpPr/>
          <p:nvPr/>
        </p:nvGrpSpPr>
        <p:grpSpPr>
          <a:xfrm>
            <a:off x="6272149" y="5672218"/>
            <a:ext cx="1471740" cy="143101"/>
            <a:chOff x="-1632743" y="4704204"/>
            <a:chExt cx="3266870" cy="102872"/>
          </a:xfrm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79D6E802-4FAA-B9A1-7B51-60ED02F3C7F1}"/>
                </a:ext>
              </a:extLst>
            </p:cNvPr>
            <p:cNvSpPr/>
            <p:nvPr/>
          </p:nvSpPr>
          <p:spPr>
            <a:xfrm rot="5400000">
              <a:off x="-1524633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039E7FF9-76F9-4195-0F2C-410965BC3F0F}"/>
                </a:ext>
              </a:extLst>
            </p:cNvPr>
            <p:cNvSpPr/>
            <p:nvPr/>
          </p:nvSpPr>
          <p:spPr>
            <a:xfrm rot="5400000">
              <a:off x="-1194436" y="4596096"/>
              <a:ext cx="102871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CF1CB4D9-58D2-ABCC-E891-52A9C4533BE2}"/>
                </a:ext>
              </a:extLst>
            </p:cNvPr>
            <p:cNvSpPr/>
            <p:nvPr/>
          </p:nvSpPr>
          <p:spPr>
            <a:xfrm rot="5400000">
              <a:off x="-873759" y="4596097"/>
              <a:ext cx="102869" cy="319087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E04AD11A-7E48-034E-55C5-A006DDEF85B1}"/>
                </a:ext>
              </a:extLst>
            </p:cNvPr>
            <p:cNvSpPr/>
            <p:nvPr/>
          </p:nvSpPr>
          <p:spPr>
            <a:xfrm rot="5400000">
              <a:off x="-538796" y="4596098"/>
              <a:ext cx="102868" cy="319087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17229DF2-4E7D-6F4B-EC55-3790A7D9AE0F}"/>
                </a:ext>
              </a:extLst>
            </p:cNvPr>
            <p:cNvSpPr/>
            <p:nvPr/>
          </p:nvSpPr>
          <p:spPr>
            <a:xfrm rot="5400000">
              <a:off x="-210977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EA9F8969-2929-7129-9819-F82858FF8E4B}"/>
                </a:ext>
              </a:extLst>
            </p:cNvPr>
            <p:cNvSpPr/>
            <p:nvPr/>
          </p:nvSpPr>
          <p:spPr>
            <a:xfrm rot="5400000">
              <a:off x="108108" y="4596096"/>
              <a:ext cx="102871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F3C38EBE-2A8A-4959-BC13-21843F4F94EC}"/>
                </a:ext>
              </a:extLst>
            </p:cNvPr>
            <p:cNvSpPr/>
            <p:nvPr/>
          </p:nvSpPr>
          <p:spPr>
            <a:xfrm rot="5400000">
              <a:off x="428785" y="4596097"/>
              <a:ext cx="102869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A29EC3F5-9DC1-75E6-B8CE-7D77AE5DEA99}"/>
                </a:ext>
              </a:extLst>
            </p:cNvPr>
            <p:cNvSpPr/>
            <p:nvPr/>
          </p:nvSpPr>
          <p:spPr>
            <a:xfrm rot="5400000">
              <a:off x="763748" y="4596098"/>
              <a:ext cx="102868" cy="319087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239B524-D391-9F41-7FEA-EDBFE1693176}"/>
                </a:ext>
              </a:extLst>
            </p:cNvPr>
            <p:cNvSpPr/>
            <p:nvPr/>
          </p:nvSpPr>
          <p:spPr>
            <a:xfrm rot="5400000">
              <a:off x="1091567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FDC36258-239E-D734-6CF5-8FB785A4DC68}"/>
                </a:ext>
              </a:extLst>
            </p:cNvPr>
            <p:cNvSpPr/>
            <p:nvPr/>
          </p:nvSpPr>
          <p:spPr>
            <a:xfrm rot="5400000">
              <a:off x="1423150" y="4596099"/>
              <a:ext cx="102868" cy="319086"/>
            </a:xfrm>
            <a:prstGeom prst="triangl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C998CE1-27E3-909A-D1C3-B48BE81485EC}"/>
              </a:ext>
            </a:extLst>
          </p:cNvPr>
          <p:cNvGrpSpPr/>
          <p:nvPr/>
        </p:nvGrpSpPr>
        <p:grpSpPr>
          <a:xfrm>
            <a:off x="8094337" y="5674365"/>
            <a:ext cx="1567117" cy="150174"/>
            <a:chOff x="8094337" y="6240468"/>
            <a:chExt cx="1567117" cy="150174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C2A87B0D-6C15-EA7C-4686-81D07C5CB4B3}"/>
                </a:ext>
              </a:extLst>
            </p:cNvPr>
            <p:cNvGrpSpPr/>
            <p:nvPr/>
          </p:nvGrpSpPr>
          <p:grpSpPr>
            <a:xfrm>
              <a:off x="8094337" y="6244505"/>
              <a:ext cx="1567117" cy="143125"/>
              <a:chOff x="-1632743" y="4704204"/>
              <a:chExt cx="3478584" cy="102890"/>
            </a:xfrm>
          </p:grpSpPr>
          <p:sp>
            <p:nvSpPr>
              <p:cNvPr id="28" name="等腰三角形 27">
                <a:extLst>
                  <a:ext uri="{FF2B5EF4-FFF2-40B4-BE49-F238E27FC236}">
                    <a16:creationId xmlns:a16="http://schemas.microsoft.com/office/drawing/2014/main" id="{0536796D-F6E4-5556-1B2B-E9AD45B40488}"/>
                  </a:ext>
                </a:extLst>
              </p:cNvPr>
              <p:cNvSpPr/>
              <p:nvPr/>
            </p:nvSpPr>
            <p:spPr>
              <a:xfrm rot="5400000">
                <a:off x="10996" y="4596098"/>
                <a:ext cx="102871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id="{8084383C-EDDA-5B47-741E-D013F7CAEBBF}"/>
                  </a:ext>
                </a:extLst>
              </p:cNvPr>
              <p:cNvSpPr/>
              <p:nvPr/>
            </p:nvSpPr>
            <p:spPr>
              <a:xfrm rot="5400000">
                <a:off x="-1524633" y="4596098"/>
                <a:ext cx="102868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:a16="http://schemas.microsoft.com/office/drawing/2014/main" id="{B777513E-201D-E49A-F09A-D8EB2CCDD8D3}"/>
                  </a:ext>
                </a:extLst>
              </p:cNvPr>
              <p:cNvSpPr/>
              <p:nvPr/>
            </p:nvSpPr>
            <p:spPr>
              <a:xfrm rot="5400000">
                <a:off x="-1194436" y="4596096"/>
                <a:ext cx="102871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id="{404D62F0-D7FC-AE4A-CB97-22E105ADB21F}"/>
                  </a:ext>
                </a:extLst>
              </p:cNvPr>
              <p:cNvSpPr/>
              <p:nvPr/>
            </p:nvSpPr>
            <p:spPr>
              <a:xfrm rot="5400000">
                <a:off x="-873759" y="4596097"/>
                <a:ext cx="102869" cy="319087"/>
              </a:xfrm>
              <a:prstGeom prst="triangl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A0C7F27C-8412-8AED-7413-AD1F61BA5D7A}"/>
                  </a:ext>
                </a:extLst>
              </p:cNvPr>
              <p:cNvSpPr/>
              <p:nvPr/>
            </p:nvSpPr>
            <p:spPr>
              <a:xfrm rot="5400000">
                <a:off x="-538796" y="4596098"/>
                <a:ext cx="102868" cy="319087"/>
              </a:xfrm>
              <a:prstGeom prst="triangl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8E1FCE3B-18C7-CBE4-CDD9-1CBE19187F09}"/>
                  </a:ext>
                </a:extLst>
              </p:cNvPr>
              <p:cNvSpPr/>
              <p:nvPr/>
            </p:nvSpPr>
            <p:spPr>
              <a:xfrm rot="5400000">
                <a:off x="319823" y="4596098"/>
                <a:ext cx="102871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id="{F6EF7DC5-3391-D72B-000C-52B93A2278DA}"/>
                  </a:ext>
                </a:extLst>
              </p:cNvPr>
              <p:cNvSpPr/>
              <p:nvPr/>
            </p:nvSpPr>
            <p:spPr>
              <a:xfrm rot="5400000">
                <a:off x="640499" y="4596099"/>
                <a:ext cx="102869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8519F03C-41B8-6A52-578A-A041895A00F2}"/>
                  </a:ext>
                </a:extLst>
              </p:cNvPr>
              <p:cNvSpPr/>
              <p:nvPr/>
            </p:nvSpPr>
            <p:spPr>
              <a:xfrm rot="5400000">
                <a:off x="975463" y="4596100"/>
                <a:ext cx="102868" cy="319087"/>
              </a:xfrm>
              <a:prstGeom prst="triangl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32C7F2E9-6BD2-58F9-D5D3-BAA5C938EDE8}"/>
                  </a:ext>
                </a:extLst>
              </p:cNvPr>
              <p:cNvSpPr/>
              <p:nvPr/>
            </p:nvSpPr>
            <p:spPr>
              <a:xfrm rot="5400000">
                <a:off x="1303282" y="4596113"/>
                <a:ext cx="102868" cy="31908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id="{30B0B0BC-B830-3E4D-B1AA-B4D43120AC64}"/>
                  </a:ext>
                </a:extLst>
              </p:cNvPr>
              <p:cNvSpPr/>
              <p:nvPr/>
            </p:nvSpPr>
            <p:spPr>
              <a:xfrm rot="5400000">
                <a:off x="1634864" y="4596116"/>
                <a:ext cx="102868" cy="319087"/>
              </a:xfrm>
              <a:prstGeom prst="triangl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78BD130-DDF5-BAC4-D92F-664DF38B6BC8}"/>
                </a:ext>
              </a:extLst>
            </p:cNvPr>
            <p:cNvSpPr/>
            <p:nvPr/>
          </p:nvSpPr>
          <p:spPr>
            <a:xfrm>
              <a:off x="8690840" y="6240468"/>
              <a:ext cx="95306" cy="15017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2470675-594E-EDF8-BA85-68A9B8BDD164}"/>
              </a:ext>
            </a:extLst>
          </p:cNvPr>
          <p:cNvGrpSpPr/>
          <p:nvPr/>
        </p:nvGrpSpPr>
        <p:grpSpPr>
          <a:xfrm>
            <a:off x="9901111" y="5665353"/>
            <a:ext cx="1471740" cy="143101"/>
            <a:chOff x="-1632743" y="4704204"/>
            <a:chExt cx="3266870" cy="102872"/>
          </a:xfrm>
        </p:grpSpPr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63B8DBD8-D488-17A1-58B5-235FCF87FCA7}"/>
                </a:ext>
              </a:extLst>
            </p:cNvPr>
            <p:cNvSpPr/>
            <p:nvPr/>
          </p:nvSpPr>
          <p:spPr>
            <a:xfrm rot="5400000">
              <a:off x="-1524633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EE9DB635-8D1D-7728-FC91-6F1175F55091}"/>
                </a:ext>
              </a:extLst>
            </p:cNvPr>
            <p:cNvSpPr/>
            <p:nvPr/>
          </p:nvSpPr>
          <p:spPr>
            <a:xfrm rot="5400000">
              <a:off x="-1194436" y="4596096"/>
              <a:ext cx="102871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93C23C4A-5E07-9828-3172-CD9386E25119}"/>
                </a:ext>
              </a:extLst>
            </p:cNvPr>
            <p:cNvSpPr/>
            <p:nvPr/>
          </p:nvSpPr>
          <p:spPr>
            <a:xfrm rot="5400000">
              <a:off x="-873759" y="4596097"/>
              <a:ext cx="102869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5" name="等腰三角形 34">
              <a:extLst>
                <a:ext uri="{FF2B5EF4-FFF2-40B4-BE49-F238E27FC236}">
                  <a16:creationId xmlns:a16="http://schemas.microsoft.com/office/drawing/2014/main" id="{7139053F-1B3D-6101-36D3-2BC5C2F267AB}"/>
                </a:ext>
              </a:extLst>
            </p:cNvPr>
            <p:cNvSpPr/>
            <p:nvPr/>
          </p:nvSpPr>
          <p:spPr>
            <a:xfrm rot="5400000">
              <a:off x="-538796" y="4596098"/>
              <a:ext cx="102868" cy="319087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B9286951-11E9-83B3-CD07-76E852AA8CE1}"/>
                </a:ext>
              </a:extLst>
            </p:cNvPr>
            <p:cNvSpPr/>
            <p:nvPr/>
          </p:nvSpPr>
          <p:spPr>
            <a:xfrm rot="5400000">
              <a:off x="-210977" y="4596098"/>
              <a:ext cx="102868" cy="319087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595341BA-6874-90FB-55D7-FA9BB79D344A}"/>
                </a:ext>
              </a:extLst>
            </p:cNvPr>
            <p:cNvSpPr/>
            <p:nvPr/>
          </p:nvSpPr>
          <p:spPr>
            <a:xfrm rot="5400000">
              <a:off x="108109" y="4596096"/>
              <a:ext cx="102871" cy="319087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38EEF660-A623-44BB-967B-F757467D7809}"/>
                </a:ext>
              </a:extLst>
            </p:cNvPr>
            <p:cNvSpPr/>
            <p:nvPr/>
          </p:nvSpPr>
          <p:spPr>
            <a:xfrm rot="5400000">
              <a:off x="428785" y="4596097"/>
              <a:ext cx="102869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9542BDC7-B61E-89DE-66EC-634AD82A45A6}"/>
                </a:ext>
              </a:extLst>
            </p:cNvPr>
            <p:cNvSpPr/>
            <p:nvPr/>
          </p:nvSpPr>
          <p:spPr>
            <a:xfrm rot="5400000">
              <a:off x="763748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8DD3F77D-73A6-9137-4607-669B148F1163}"/>
                </a:ext>
              </a:extLst>
            </p:cNvPr>
            <p:cNvSpPr/>
            <p:nvPr/>
          </p:nvSpPr>
          <p:spPr>
            <a:xfrm rot="5400000">
              <a:off x="1091567" y="4596098"/>
              <a:ext cx="102868" cy="31908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7628EAFA-AD54-9A21-AC64-80AA63A5868C}"/>
                </a:ext>
              </a:extLst>
            </p:cNvPr>
            <p:cNvSpPr/>
            <p:nvPr/>
          </p:nvSpPr>
          <p:spPr>
            <a:xfrm rot="5400000">
              <a:off x="1423150" y="4596099"/>
              <a:ext cx="102868" cy="31908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906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41E05-6CAD-B210-0C37-AE04FFD16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0A493A-6689-4509-A28B-284F315BB9DA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mission and aim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576ADB-6415-FCF8-C2CF-C1655766DD72}"/>
              </a:ext>
            </a:extLst>
          </p:cNvPr>
          <p:cNvSpPr/>
          <p:nvPr/>
        </p:nvSpPr>
        <p:spPr>
          <a:xfrm>
            <a:off x="2101516" y="2967789"/>
            <a:ext cx="4732421" cy="23421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64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113A3-ECF3-4664-109F-F082334DD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32E0DB7-6ECF-E518-73CA-1089A3C8D544}"/>
              </a:ext>
            </a:extLst>
          </p:cNvPr>
          <p:cNvGrpSpPr/>
          <p:nvPr/>
        </p:nvGrpSpPr>
        <p:grpSpPr>
          <a:xfrm>
            <a:off x="1524953" y="4769386"/>
            <a:ext cx="9976167" cy="1156970"/>
            <a:chOff x="1195705" y="1808699"/>
            <a:chExt cx="9976167" cy="115697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018F468-AFD0-8A4A-DBDA-7E5DF05883E5}"/>
                </a:ext>
              </a:extLst>
            </p:cNvPr>
            <p:cNvSpPr/>
            <p:nvPr userDrawn="1"/>
          </p:nvSpPr>
          <p:spPr>
            <a:xfrm>
              <a:off x="1195705" y="1808699"/>
              <a:ext cx="45719" cy="115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CB9089D-25E8-38B2-69A3-C7DFEE8F44B2}"/>
                </a:ext>
              </a:extLst>
            </p:cNvPr>
            <p:cNvSpPr txBox="1"/>
            <p:nvPr userDrawn="1"/>
          </p:nvSpPr>
          <p:spPr>
            <a:xfrm>
              <a:off x="1373504" y="1866302"/>
              <a:ext cx="2360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Microsoft Sans Serif" panose="020B0604020202020204" pitchFamily="34" charset="0"/>
                </a:rPr>
                <a:t>Section II</a:t>
              </a:r>
              <a:endParaRPr lang="zh-CN" altLang="en-US" sz="2400" b="1" spc="300" dirty="0">
                <a:solidFill>
                  <a:schemeClr val="bg1"/>
                </a:solidFill>
                <a:latin typeface="Gadugi" panose="020B0502040204020203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0DEB262-3287-FF84-0829-0E4BFB055DA6}"/>
                </a:ext>
              </a:extLst>
            </p:cNvPr>
            <p:cNvSpPr txBox="1"/>
            <p:nvPr userDrawn="1"/>
          </p:nvSpPr>
          <p:spPr>
            <a:xfrm>
              <a:off x="1373504" y="2282394"/>
              <a:ext cx="9798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Available assays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46393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D01DD-8C40-238B-3CB1-1380ABB13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82AB0C-3757-4450-82D0-9396389E2D40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TRkScan’s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 and function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04DD3B0-A77F-5421-8864-D974C2E5C715}"/>
              </a:ext>
            </a:extLst>
          </p:cNvPr>
          <p:cNvSpPr/>
          <p:nvPr/>
        </p:nvSpPr>
        <p:spPr>
          <a:xfrm>
            <a:off x="9960078" y="2161543"/>
            <a:ext cx="2124285" cy="23421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5351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02682-50F6-6292-84E4-CA5562111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611E33-5388-C68F-1951-0FF02E50C6E3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Arguments and usage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1819813-3E46-BF97-9BC8-1A75CCE948D0}"/>
              </a:ext>
            </a:extLst>
          </p:cNvPr>
          <p:cNvSpPr/>
          <p:nvPr/>
        </p:nvSpPr>
        <p:spPr>
          <a:xfrm>
            <a:off x="2101516" y="2967789"/>
            <a:ext cx="4732421" cy="23421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3523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577EA-8B62-0AF5-5490-7EDE5D71D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191BDA-C32C-7D0D-9078-20775A44BE8C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Benchmarks of TRkScan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77479FD-4D19-85A6-1EF2-2E0E4A146C2C}"/>
              </a:ext>
            </a:extLst>
          </p:cNvPr>
          <p:cNvSpPr/>
          <p:nvPr/>
        </p:nvSpPr>
        <p:spPr>
          <a:xfrm>
            <a:off x="2101516" y="2967789"/>
            <a:ext cx="4732421" cy="23421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2AA905-F5F6-93EA-08DD-BE1A5FE5100B}"/>
              </a:ext>
            </a:extLst>
          </p:cNvPr>
          <p:cNvSpPr txBox="1"/>
          <p:nvPr/>
        </p:nvSpPr>
        <p:spPr>
          <a:xfrm>
            <a:off x="776310" y="1888594"/>
            <a:ext cx="194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Edit distance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5B16CE-EB47-B212-62FE-B1012EE5C1BB}"/>
              </a:ext>
            </a:extLst>
          </p:cNvPr>
          <p:cNvSpPr txBox="1"/>
          <p:nvPr/>
        </p:nvSpPr>
        <p:spPr>
          <a:xfrm>
            <a:off x="776310" y="901732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empirical de novo STR mutation rate to be 5.24 × 10</a:t>
            </a:r>
            <a:r>
              <a:rPr lang="en-US" altLang="zh-CN" b="0" i="0" baseline="3000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−5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mutations per locus per generation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824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85367-57FF-8681-7DE1-F0308A450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177D3E-978D-A2DE-4DBB-EC97882FBDF1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Benchmarks of TRkScan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1FE1EB3-DA17-BC95-0960-586F3EDCB1C3}"/>
              </a:ext>
            </a:extLst>
          </p:cNvPr>
          <p:cNvSpPr/>
          <p:nvPr/>
        </p:nvSpPr>
        <p:spPr>
          <a:xfrm>
            <a:off x="2101516" y="2967789"/>
            <a:ext cx="4732421" cy="23421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8707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46C0C-7050-66ED-016B-675E709B7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4D613E-CB44-C59D-DAAC-FF4159CA1E03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Benchmarks of TRkScan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3EFBFBE-6A6F-D3EE-8C5F-7A2C65752EA4}"/>
              </a:ext>
            </a:extLst>
          </p:cNvPr>
          <p:cNvSpPr/>
          <p:nvPr/>
        </p:nvSpPr>
        <p:spPr>
          <a:xfrm>
            <a:off x="2101516" y="2967789"/>
            <a:ext cx="4732421" cy="23421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80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68DBA-735E-80B2-1759-6661A4944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B52356-E351-3C4D-40F7-B6950BD8D834}"/>
              </a:ext>
            </a:extLst>
          </p:cNvPr>
          <p:cNvSpPr txBox="1"/>
          <p:nvPr/>
        </p:nvSpPr>
        <p:spPr>
          <a:xfrm>
            <a:off x="380565" y="203200"/>
            <a:ext cx="719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output and assays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4E9A03-F6C9-0F44-9D01-CF96D7FCF861}"/>
              </a:ext>
            </a:extLst>
          </p:cNvPr>
          <p:cNvSpPr txBox="1"/>
          <p:nvPr/>
        </p:nvSpPr>
        <p:spPr>
          <a:xfrm>
            <a:off x="1469984" y="1478095"/>
            <a:ext cx="8750462" cy="3391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 and assays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annotation output: start, end, motif, CIGAR ……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Motif clustering result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Common mutant motif identification result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Visualization result</a:t>
            </a:r>
          </a:p>
          <a:p>
            <a:pPr>
              <a:lnSpc>
                <a:spcPct val="200000"/>
              </a:lnSpc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69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F0182-1807-9949-5C0F-125690124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FFEA9A-C04E-A439-737A-55C982C0E791}"/>
              </a:ext>
            </a:extLst>
          </p:cNvPr>
          <p:cNvGrpSpPr/>
          <p:nvPr/>
        </p:nvGrpSpPr>
        <p:grpSpPr>
          <a:xfrm>
            <a:off x="1524953" y="4769386"/>
            <a:ext cx="5074919" cy="1156970"/>
            <a:chOff x="1195705" y="1808699"/>
            <a:chExt cx="5074919" cy="115697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6CA9F3C-8187-372D-2A0D-266BD4633AA8}"/>
                </a:ext>
              </a:extLst>
            </p:cNvPr>
            <p:cNvSpPr/>
            <p:nvPr userDrawn="1"/>
          </p:nvSpPr>
          <p:spPr>
            <a:xfrm>
              <a:off x="1195705" y="1808699"/>
              <a:ext cx="45719" cy="115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A478F51-F175-E855-489C-614A386AEC0A}"/>
                </a:ext>
              </a:extLst>
            </p:cNvPr>
            <p:cNvSpPr txBox="1"/>
            <p:nvPr userDrawn="1"/>
          </p:nvSpPr>
          <p:spPr>
            <a:xfrm>
              <a:off x="1373504" y="1866302"/>
              <a:ext cx="2360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Microsoft Sans Serif" panose="020B0604020202020204" pitchFamily="34" charset="0"/>
                </a:rPr>
                <a:t>Section III</a:t>
              </a:r>
              <a:endParaRPr lang="zh-CN" altLang="en-US" sz="2400" b="1" spc="300" dirty="0">
                <a:solidFill>
                  <a:schemeClr val="bg1"/>
                </a:solidFill>
                <a:latin typeface="Gadugi" panose="020B0502040204020203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A02F68A-34C7-7D11-F558-73175C76A6DA}"/>
                </a:ext>
              </a:extLst>
            </p:cNvPr>
            <p:cNvSpPr txBox="1"/>
            <p:nvPr userDrawn="1"/>
          </p:nvSpPr>
          <p:spPr>
            <a:xfrm>
              <a:off x="1373504" y="2282394"/>
              <a:ext cx="4897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Methods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28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61745-4A02-5946-AA69-517D5F4BC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4471756-3A87-3294-FB74-778BDD2B37C3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diagram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E518A93-1EEC-E766-4AC6-D58340AF3C4C}"/>
              </a:ext>
            </a:extLst>
          </p:cNvPr>
          <p:cNvGrpSpPr/>
          <p:nvPr/>
        </p:nvGrpSpPr>
        <p:grpSpPr>
          <a:xfrm>
            <a:off x="4677464" y="1089705"/>
            <a:ext cx="2487787" cy="5434944"/>
            <a:chOff x="1031567" y="1199536"/>
            <a:chExt cx="2797671" cy="6111933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91803EEF-04D5-E258-3E38-8BD3C5350578}"/>
                </a:ext>
              </a:extLst>
            </p:cNvPr>
            <p:cNvSpPr/>
            <p:nvPr/>
          </p:nvSpPr>
          <p:spPr>
            <a:xfrm>
              <a:off x="1212366" y="1199536"/>
              <a:ext cx="2458064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 Ns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9987F546-A220-3117-96DE-46290710F8C3}"/>
                </a:ext>
              </a:extLst>
            </p:cNvPr>
            <p:cNvSpPr/>
            <p:nvPr/>
          </p:nvSpPr>
          <p:spPr>
            <a:xfrm>
              <a:off x="1212366" y="2110204"/>
              <a:ext cx="2458064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Split into windows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251FA55-BAEB-5E03-FF6E-077348FFFAF3}"/>
                </a:ext>
              </a:extLst>
            </p:cNvPr>
            <p:cNvSpPr/>
            <p:nvPr/>
          </p:nvSpPr>
          <p:spPr>
            <a:xfrm>
              <a:off x="1031567" y="302087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2C26589E-80A6-B2AA-6A46-E0A99EC19DB9}"/>
                </a:ext>
              </a:extLst>
            </p:cNvPr>
            <p:cNvSpPr/>
            <p:nvPr/>
          </p:nvSpPr>
          <p:spPr>
            <a:xfrm>
              <a:off x="1777311" y="302087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0B476A7C-C43E-281B-D3E3-FD64D5648B0A}"/>
                </a:ext>
              </a:extLst>
            </p:cNvPr>
            <p:cNvSpPr/>
            <p:nvPr/>
          </p:nvSpPr>
          <p:spPr>
            <a:xfrm>
              <a:off x="2523055" y="302087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B42F18ED-B0C8-CE3F-7FC3-3FE4CABD5AFD}"/>
                </a:ext>
              </a:extLst>
            </p:cNvPr>
            <p:cNvSpPr/>
            <p:nvPr/>
          </p:nvSpPr>
          <p:spPr>
            <a:xfrm>
              <a:off x="3268799" y="302087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F92C5C8-7C0C-85C2-14F4-BCB6FD2F3CD7}"/>
                </a:ext>
              </a:extLst>
            </p:cNvPr>
            <p:cNvSpPr/>
            <p:nvPr/>
          </p:nvSpPr>
          <p:spPr>
            <a:xfrm>
              <a:off x="1212366" y="3939004"/>
              <a:ext cx="2458064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Merge motif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09FD3B06-0B55-EFF0-A221-BED74CAB6C65}"/>
                </a:ext>
              </a:extLst>
            </p:cNvPr>
            <p:cNvSpPr/>
            <p:nvPr/>
          </p:nvSpPr>
          <p:spPr>
            <a:xfrm>
              <a:off x="1031567" y="484205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79B2345B-CB93-0C18-CF62-CE22A445A3D0}"/>
                </a:ext>
              </a:extLst>
            </p:cNvPr>
            <p:cNvSpPr/>
            <p:nvPr/>
          </p:nvSpPr>
          <p:spPr>
            <a:xfrm>
              <a:off x="1777311" y="484205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5F875067-E420-5C0D-C8C5-836C9D30396F}"/>
                </a:ext>
              </a:extLst>
            </p:cNvPr>
            <p:cNvSpPr/>
            <p:nvPr/>
          </p:nvSpPr>
          <p:spPr>
            <a:xfrm>
              <a:off x="2523055" y="484205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F25E8F5F-32F5-D16A-3937-8F4713ADC986}"/>
                </a:ext>
              </a:extLst>
            </p:cNvPr>
            <p:cNvSpPr/>
            <p:nvPr/>
          </p:nvSpPr>
          <p:spPr>
            <a:xfrm>
              <a:off x="3268799" y="484205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76B69976-8454-10F4-709F-632E463A684C}"/>
                </a:ext>
              </a:extLst>
            </p:cNvPr>
            <p:cNvSpPr/>
            <p:nvPr/>
          </p:nvSpPr>
          <p:spPr>
            <a:xfrm>
              <a:off x="1212366" y="5783044"/>
              <a:ext cx="2458064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DP to link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1685979-CCC7-59BF-18C3-CA51483EF373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2441398" y="1779640"/>
              <a:ext cx="0" cy="330564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左大括号 47">
              <a:extLst>
                <a:ext uri="{FF2B5EF4-FFF2-40B4-BE49-F238E27FC236}">
                  <a16:creationId xmlns:a16="http://schemas.microsoft.com/office/drawing/2014/main" id="{4CFF9FB0-022B-C6CD-623B-8BE01D9697BB}"/>
                </a:ext>
              </a:extLst>
            </p:cNvPr>
            <p:cNvSpPr/>
            <p:nvPr/>
          </p:nvSpPr>
          <p:spPr>
            <a:xfrm rot="16200000">
              <a:off x="2332553" y="2413054"/>
              <a:ext cx="195702" cy="2797668"/>
            </a:xfrm>
            <a:prstGeom prst="leftBrace">
              <a:avLst>
                <a:gd name="adj1" fmla="val 57575"/>
                <a:gd name="adj2" fmla="val 50000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左大括号 48">
              <a:extLst>
                <a:ext uri="{FF2B5EF4-FFF2-40B4-BE49-F238E27FC236}">
                  <a16:creationId xmlns:a16="http://schemas.microsoft.com/office/drawing/2014/main" id="{5E1156FE-C3BD-3D2B-0C78-16722EE2B468}"/>
                </a:ext>
              </a:extLst>
            </p:cNvPr>
            <p:cNvSpPr/>
            <p:nvPr/>
          </p:nvSpPr>
          <p:spPr>
            <a:xfrm rot="5400000" flipV="1">
              <a:off x="2332553" y="1419129"/>
              <a:ext cx="195702" cy="2797668"/>
            </a:xfrm>
            <a:prstGeom prst="leftBrace">
              <a:avLst>
                <a:gd name="adj1" fmla="val 57575"/>
                <a:gd name="adj2" fmla="val 50000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左大括号 50">
              <a:extLst>
                <a:ext uri="{FF2B5EF4-FFF2-40B4-BE49-F238E27FC236}">
                  <a16:creationId xmlns:a16="http://schemas.microsoft.com/office/drawing/2014/main" id="{A13D0E86-82C4-521D-73AB-D5ADFD6A6046}"/>
                </a:ext>
              </a:extLst>
            </p:cNvPr>
            <p:cNvSpPr/>
            <p:nvPr/>
          </p:nvSpPr>
          <p:spPr>
            <a:xfrm rot="16200000">
              <a:off x="2332553" y="4260142"/>
              <a:ext cx="195702" cy="2797668"/>
            </a:xfrm>
            <a:prstGeom prst="leftBrace">
              <a:avLst>
                <a:gd name="adj1" fmla="val 57575"/>
                <a:gd name="adj2" fmla="val 50000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左大括号 51">
              <a:extLst>
                <a:ext uri="{FF2B5EF4-FFF2-40B4-BE49-F238E27FC236}">
                  <a16:creationId xmlns:a16="http://schemas.microsoft.com/office/drawing/2014/main" id="{DB7D735C-EFBF-4142-24A6-219C0D779F69}"/>
                </a:ext>
              </a:extLst>
            </p:cNvPr>
            <p:cNvSpPr/>
            <p:nvPr/>
          </p:nvSpPr>
          <p:spPr>
            <a:xfrm rot="5400000" flipV="1">
              <a:off x="2332553" y="3266217"/>
              <a:ext cx="195702" cy="2797668"/>
            </a:xfrm>
            <a:prstGeom prst="leftBrace">
              <a:avLst>
                <a:gd name="adj1" fmla="val 57575"/>
                <a:gd name="adj2" fmla="val 50000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F9046F02-CD3A-0CD6-7E50-34A3FCB616EB}"/>
                </a:ext>
              </a:extLst>
            </p:cNvPr>
            <p:cNvSpPr/>
            <p:nvPr/>
          </p:nvSpPr>
          <p:spPr>
            <a:xfrm>
              <a:off x="1212367" y="6731365"/>
              <a:ext cx="2458064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 aligned bed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54085631-B713-F78A-65AD-2E3D37133125}"/>
                </a:ext>
              </a:extLst>
            </p:cNvPr>
            <p:cNvCxnSpPr>
              <a:cxnSpLocks/>
            </p:cNvCxnSpPr>
            <p:nvPr/>
          </p:nvCxnSpPr>
          <p:spPr>
            <a:xfrm>
              <a:off x="2441398" y="6372713"/>
              <a:ext cx="0" cy="330564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1A122FD1-AA23-F93D-4CC4-CCF92DEF94EF}"/>
              </a:ext>
            </a:extLst>
          </p:cNvPr>
          <p:cNvSpPr txBox="1"/>
          <p:nvPr/>
        </p:nvSpPr>
        <p:spPr>
          <a:xfrm>
            <a:off x="4536887" y="2803314"/>
            <a:ext cx="2751235" cy="30777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Get motif from single window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CB1EA97-4A09-6ADC-74D6-493362C50B9C}"/>
              </a:ext>
            </a:extLst>
          </p:cNvPr>
          <p:cNvSpPr txBox="1"/>
          <p:nvPr/>
        </p:nvSpPr>
        <p:spPr>
          <a:xfrm>
            <a:off x="4474991" y="4424446"/>
            <a:ext cx="2751235" cy="30777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Annotate single motif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65C94917-87D4-7E23-69D8-2AAED1CE9CF7}"/>
              </a:ext>
            </a:extLst>
          </p:cNvPr>
          <p:cNvSpPr/>
          <p:nvPr/>
        </p:nvSpPr>
        <p:spPr>
          <a:xfrm>
            <a:off x="7209516" y="1360067"/>
            <a:ext cx="700275" cy="2358390"/>
          </a:xfrm>
          <a:custGeom>
            <a:avLst/>
            <a:gdLst>
              <a:gd name="connsiteX0" fmla="*/ 0 w 1078992"/>
              <a:gd name="connsiteY0" fmla="*/ 1883664 h 2883408"/>
              <a:gd name="connsiteX1" fmla="*/ 0 w 1078992"/>
              <a:gd name="connsiteY1" fmla="*/ 2407920 h 2883408"/>
              <a:gd name="connsiteX2" fmla="*/ 1078992 w 1078992"/>
              <a:gd name="connsiteY2" fmla="*/ 2883408 h 2883408"/>
              <a:gd name="connsiteX3" fmla="*/ 1078992 w 1078992"/>
              <a:gd name="connsiteY3" fmla="*/ 0 h 2883408"/>
              <a:gd name="connsiteX4" fmla="*/ 0 w 1078992"/>
              <a:gd name="connsiteY4" fmla="*/ 1883664 h 2883408"/>
              <a:gd name="connsiteX0" fmla="*/ 0 w 1078992"/>
              <a:gd name="connsiteY0" fmla="*/ 1883664 h 2883408"/>
              <a:gd name="connsiteX1" fmla="*/ 0 w 1078992"/>
              <a:gd name="connsiteY1" fmla="*/ 2383536 h 2883408"/>
              <a:gd name="connsiteX2" fmla="*/ 1078992 w 1078992"/>
              <a:gd name="connsiteY2" fmla="*/ 2883408 h 2883408"/>
              <a:gd name="connsiteX3" fmla="*/ 1078992 w 1078992"/>
              <a:gd name="connsiteY3" fmla="*/ 0 h 2883408"/>
              <a:gd name="connsiteX4" fmla="*/ 0 w 1078992"/>
              <a:gd name="connsiteY4" fmla="*/ 1883664 h 2883408"/>
              <a:gd name="connsiteX0" fmla="*/ 0 w 1088626"/>
              <a:gd name="connsiteY0" fmla="*/ 1316736 h 2316480"/>
              <a:gd name="connsiteX1" fmla="*/ 0 w 1088626"/>
              <a:gd name="connsiteY1" fmla="*/ 1816608 h 2316480"/>
              <a:gd name="connsiteX2" fmla="*/ 1078992 w 1088626"/>
              <a:gd name="connsiteY2" fmla="*/ 2316480 h 2316480"/>
              <a:gd name="connsiteX3" fmla="*/ 1088626 w 1088626"/>
              <a:gd name="connsiteY3" fmla="*/ 0 h 2316480"/>
              <a:gd name="connsiteX4" fmla="*/ 0 w 1088626"/>
              <a:gd name="connsiteY4" fmla="*/ 1316736 h 2316480"/>
              <a:gd name="connsiteX0" fmla="*/ 0 w 1106690"/>
              <a:gd name="connsiteY0" fmla="*/ 1358646 h 2358390"/>
              <a:gd name="connsiteX1" fmla="*/ 0 w 1106690"/>
              <a:gd name="connsiteY1" fmla="*/ 1858518 h 2358390"/>
              <a:gd name="connsiteX2" fmla="*/ 1078992 w 1106690"/>
              <a:gd name="connsiteY2" fmla="*/ 2358390 h 2358390"/>
              <a:gd name="connsiteX3" fmla="*/ 1106690 w 1106690"/>
              <a:gd name="connsiteY3" fmla="*/ 0 h 2358390"/>
              <a:gd name="connsiteX4" fmla="*/ 0 w 1106690"/>
              <a:gd name="connsiteY4" fmla="*/ 1358646 h 235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6690" h="2358390">
                <a:moveTo>
                  <a:pt x="0" y="1358646"/>
                </a:moveTo>
                <a:lnTo>
                  <a:pt x="0" y="1858518"/>
                </a:lnTo>
                <a:lnTo>
                  <a:pt x="1078992" y="2358390"/>
                </a:lnTo>
                <a:cubicBezTo>
                  <a:pt x="1082203" y="1586230"/>
                  <a:pt x="1103479" y="772160"/>
                  <a:pt x="1106690" y="0"/>
                </a:cubicBezTo>
                <a:lnTo>
                  <a:pt x="0" y="135864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F8BF853-B4D4-1BC9-A97F-3392582C1874}"/>
              </a:ext>
            </a:extLst>
          </p:cNvPr>
          <p:cNvGrpSpPr/>
          <p:nvPr/>
        </p:nvGrpSpPr>
        <p:grpSpPr>
          <a:xfrm>
            <a:off x="7892268" y="1364343"/>
            <a:ext cx="2185797" cy="2363803"/>
            <a:chOff x="6096000" y="944880"/>
            <a:chExt cx="3054028" cy="2893097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0E288287-43FF-9C46-73B8-F3820BE1FC20}"/>
                </a:ext>
              </a:extLst>
            </p:cNvPr>
            <p:cNvSpPr/>
            <p:nvPr/>
          </p:nvSpPr>
          <p:spPr>
            <a:xfrm>
              <a:off x="6096000" y="948382"/>
              <a:ext cx="3054028" cy="288959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4F27E8F-6EE4-59DD-D753-A8579F3C2FBF}"/>
                </a:ext>
              </a:extLst>
            </p:cNvPr>
            <p:cNvSpPr/>
            <p:nvPr/>
          </p:nvSpPr>
          <p:spPr>
            <a:xfrm>
              <a:off x="6096000" y="944880"/>
              <a:ext cx="643531" cy="28834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F15FD09B-E829-55E2-F167-8E19DF3AE4E2}"/>
              </a:ext>
            </a:extLst>
          </p:cNvPr>
          <p:cNvSpPr/>
          <p:nvPr/>
        </p:nvSpPr>
        <p:spPr>
          <a:xfrm>
            <a:off x="7209516" y="3997349"/>
            <a:ext cx="690369" cy="1283208"/>
          </a:xfrm>
          <a:custGeom>
            <a:avLst/>
            <a:gdLst>
              <a:gd name="connsiteX0" fmla="*/ 0 w 1078992"/>
              <a:gd name="connsiteY0" fmla="*/ 1883664 h 2883408"/>
              <a:gd name="connsiteX1" fmla="*/ 0 w 1078992"/>
              <a:gd name="connsiteY1" fmla="*/ 2407920 h 2883408"/>
              <a:gd name="connsiteX2" fmla="*/ 1078992 w 1078992"/>
              <a:gd name="connsiteY2" fmla="*/ 2883408 h 2883408"/>
              <a:gd name="connsiteX3" fmla="*/ 1078992 w 1078992"/>
              <a:gd name="connsiteY3" fmla="*/ 0 h 2883408"/>
              <a:gd name="connsiteX4" fmla="*/ 0 w 1078992"/>
              <a:gd name="connsiteY4" fmla="*/ 1883664 h 2883408"/>
              <a:gd name="connsiteX0" fmla="*/ 0 w 1078992"/>
              <a:gd name="connsiteY0" fmla="*/ 1883664 h 2883408"/>
              <a:gd name="connsiteX1" fmla="*/ 0 w 1078992"/>
              <a:gd name="connsiteY1" fmla="*/ 2383536 h 2883408"/>
              <a:gd name="connsiteX2" fmla="*/ 1078992 w 1078992"/>
              <a:gd name="connsiteY2" fmla="*/ 2883408 h 2883408"/>
              <a:gd name="connsiteX3" fmla="*/ 1078992 w 1078992"/>
              <a:gd name="connsiteY3" fmla="*/ 0 h 2883408"/>
              <a:gd name="connsiteX4" fmla="*/ 0 w 1078992"/>
              <a:gd name="connsiteY4" fmla="*/ 1883664 h 2883408"/>
              <a:gd name="connsiteX0" fmla="*/ 0 w 1078992"/>
              <a:gd name="connsiteY0" fmla="*/ 435864 h 1435608"/>
              <a:gd name="connsiteX1" fmla="*/ 0 w 1078992"/>
              <a:gd name="connsiteY1" fmla="*/ 935736 h 1435608"/>
              <a:gd name="connsiteX2" fmla="*/ 1078992 w 1078992"/>
              <a:gd name="connsiteY2" fmla="*/ 1435608 h 1435608"/>
              <a:gd name="connsiteX3" fmla="*/ 1066950 w 1078992"/>
              <a:gd name="connsiteY3" fmla="*/ 0 h 1435608"/>
              <a:gd name="connsiteX4" fmla="*/ 0 w 1078992"/>
              <a:gd name="connsiteY4" fmla="*/ 435864 h 1435608"/>
              <a:gd name="connsiteX0" fmla="*/ 0 w 1066950"/>
              <a:gd name="connsiteY0" fmla="*/ 435864 h 1260348"/>
              <a:gd name="connsiteX1" fmla="*/ 0 w 1066950"/>
              <a:gd name="connsiteY1" fmla="*/ 935736 h 1260348"/>
              <a:gd name="connsiteX2" fmla="*/ 1066950 w 1066950"/>
              <a:gd name="connsiteY2" fmla="*/ 1260348 h 1260348"/>
              <a:gd name="connsiteX3" fmla="*/ 1066950 w 1066950"/>
              <a:gd name="connsiteY3" fmla="*/ 0 h 1260348"/>
              <a:gd name="connsiteX4" fmla="*/ 0 w 1066950"/>
              <a:gd name="connsiteY4" fmla="*/ 435864 h 1260348"/>
              <a:gd name="connsiteX0" fmla="*/ 0 w 1074978"/>
              <a:gd name="connsiteY0" fmla="*/ 329184 h 1153668"/>
              <a:gd name="connsiteX1" fmla="*/ 0 w 1074978"/>
              <a:gd name="connsiteY1" fmla="*/ 829056 h 1153668"/>
              <a:gd name="connsiteX2" fmla="*/ 1066950 w 1074978"/>
              <a:gd name="connsiteY2" fmla="*/ 1153668 h 1153668"/>
              <a:gd name="connsiteX3" fmla="*/ 1074978 w 1074978"/>
              <a:gd name="connsiteY3" fmla="*/ 0 h 1153668"/>
              <a:gd name="connsiteX4" fmla="*/ 0 w 1074978"/>
              <a:gd name="connsiteY4" fmla="*/ 329184 h 1153668"/>
              <a:gd name="connsiteX0" fmla="*/ 0 w 1091035"/>
              <a:gd name="connsiteY0" fmla="*/ 329184 h 1275588"/>
              <a:gd name="connsiteX1" fmla="*/ 0 w 1091035"/>
              <a:gd name="connsiteY1" fmla="*/ 829056 h 1275588"/>
              <a:gd name="connsiteX2" fmla="*/ 1091035 w 1091035"/>
              <a:gd name="connsiteY2" fmla="*/ 1275588 h 1275588"/>
              <a:gd name="connsiteX3" fmla="*/ 1074978 w 1091035"/>
              <a:gd name="connsiteY3" fmla="*/ 0 h 1275588"/>
              <a:gd name="connsiteX4" fmla="*/ 0 w 1091035"/>
              <a:gd name="connsiteY4" fmla="*/ 329184 h 1275588"/>
              <a:gd name="connsiteX0" fmla="*/ 0 w 1091035"/>
              <a:gd name="connsiteY0" fmla="*/ 336804 h 1283208"/>
              <a:gd name="connsiteX1" fmla="*/ 0 w 1091035"/>
              <a:gd name="connsiteY1" fmla="*/ 836676 h 1283208"/>
              <a:gd name="connsiteX2" fmla="*/ 1091035 w 1091035"/>
              <a:gd name="connsiteY2" fmla="*/ 1283208 h 1283208"/>
              <a:gd name="connsiteX3" fmla="*/ 1087021 w 1091035"/>
              <a:gd name="connsiteY3" fmla="*/ 0 h 1283208"/>
              <a:gd name="connsiteX4" fmla="*/ 0 w 1091035"/>
              <a:gd name="connsiteY4" fmla="*/ 336804 h 128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1035" h="1283208">
                <a:moveTo>
                  <a:pt x="0" y="336804"/>
                </a:moveTo>
                <a:lnTo>
                  <a:pt x="0" y="836676"/>
                </a:lnTo>
                <a:lnTo>
                  <a:pt x="1091035" y="1283208"/>
                </a:lnTo>
                <a:lnTo>
                  <a:pt x="1087021" y="0"/>
                </a:lnTo>
                <a:lnTo>
                  <a:pt x="0" y="33680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801746CB-F34A-1501-122F-BD8C22B79946}"/>
              </a:ext>
            </a:extLst>
          </p:cNvPr>
          <p:cNvGrpSpPr/>
          <p:nvPr/>
        </p:nvGrpSpPr>
        <p:grpSpPr>
          <a:xfrm>
            <a:off x="7892268" y="3998472"/>
            <a:ext cx="2185797" cy="1285213"/>
            <a:chOff x="6096000" y="4108303"/>
            <a:chExt cx="3054028" cy="1285213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BD2F1627-E868-ED37-B301-E90E0BC283B0}"/>
                </a:ext>
              </a:extLst>
            </p:cNvPr>
            <p:cNvSpPr/>
            <p:nvPr/>
          </p:nvSpPr>
          <p:spPr>
            <a:xfrm>
              <a:off x="6096000" y="4115256"/>
              <a:ext cx="3054028" cy="12782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AC77CFC-3D67-1611-D34F-BA8F96A9272A}"/>
                </a:ext>
              </a:extLst>
            </p:cNvPr>
            <p:cNvSpPr/>
            <p:nvPr/>
          </p:nvSpPr>
          <p:spPr>
            <a:xfrm>
              <a:off x="6096000" y="4108303"/>
              <a:ext cx="643531" cy="1275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5FC605FF-8D40-58BC-58AB-9900ABCF159F}"/>
              </a:ext>
            </a:extLst>
          </p:cNvPr>
          <p:cNvSpPr/>
          <p:nvPr/>
        </p:nvSpPr>
        <p:spPr>
          <a:xfrm>
            <a:off x="8302414" y="1540474"/>
            <a:ext cx="1271504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k-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13B3B6F-A1C7-727E-C865-E6166D099425}"/>
              </a:ext>
            </a:extLst>
          </p:cNvPr>
          <p:cNvSpPr/>
          <p:nvPr/>
        </p:nvSpPr>
        <p:spPr>
          <a:xfrm>
            <a:off x="8302414" y="2114536"/>
            <a:ext cx="1271504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dbg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C3FC73E6-1CC2-F9E4-A58E-F5290B24E52C}"/>
              </a:ext>
            </a:extLst>
          </p:cNvPr>
          <p:cNvSpPr/>
          <p:nvPr/>
        </p:nvSpPr>
        <p:spPr>
          <a:xfrm>
            <a:off x="8302414" y="2688598"/>
            <a:ext cx="1271504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compress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dbg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E753BFF-00BD-7A13-5DC7-5A9E493E9B41}"/>
              </a:ext>
            </a:extLst>
          </p:cNvPr>
          <p:cNvSpPr/>
          <p:nvPr/>
        </p:nvSpPr>
        <p:spPr>
          <a:xfrm>
            <a:off x="8302414" y="3262661"/>
            <a:ext cx="1271504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cycle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5B11CE6-E7CD-0787-B06E-2B6263E6B892}"/>
              </a:ext>
            </a:extLst>
          </p:cNvPr>
          <p:cNvCxnSpPr>
            <a:cxnSpLocks/>
          </p:cNvCxnSpPr>
          <p:nvPr/>
        </p:nvCxnSpPr>
        <p:spPr>
          <a:xfrm>
            <a:off x="8952137" y="1840550"/>
            <a:ext cx="0" cy="293949"/>
          </a:xfrm>
          <a:prstGeom prst="straightConnector1">
            <a:avLst/>
          </a:prstGeom>
          <a:ln w="28575">
            <a:solidFill>
              <a:schemeClr val="accent5">
                <a:lumMod val="50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1BA4003-FFCC-2591-89E1-912ECC7D2074}"/>
              </a:ext>
            </a:extLst>
          </p:cNvPr>
          <p:cNvCxnSpPr>
            <a:cxnSpLocks/>
          </p:cNvCxnSpPr>
          <p:nvPr/>
        </p:nvCxnSpPr>
        <p:spPr>
          <a:xfrm>
            <a:off x="8952137" y="2407478"/>
            <a:ext cx="0" cy="293949"/>
          </a:xfrm>
          <a:prstGeom prst="straightConnector1">
            <a:avLst/>
          </a:prstGeom>
          <a:ln w="28575">
            <a:solidFill>
              <a:schemeClr val="accent5">
                <a:lumMod val="50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7FAB9AF-514F-2657-97AE-DE7E94CF2757}"/>
              </a:ext>
            </a:extLst>
          </p:cNvPr>
          <p:cNvCxnSpPr>
            <a:cxnSpLocks/>
          </p:cNvCxnSpPr>
          <p:nvPr/>
        </p:nvCxnSpPr>
        <p:spPr>
          <a:xfrm>
            <a:off x="8952137" y="2992694"/>
            <a:ext cx="0" cy="293949"/>
          </a:xfrm>
          <a:prstGeom prst="straightConnector1">
            <a:avLst/>
          </a:prstGeom>
          <a:ln w="28575">
            <a:solidFill>
              <a:schemeClr val="accent5">
                <a:lumMod val="50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0B3AF6D-12B0-C31D-142E-4E4DED54F40E}"/>
              </a:ext>
            </a:extLst>
          </p:cNvPr>
          <p:cNvSpPr/>
          <p:nvPr/>
        </p:nvSpPr>
        <p:spPr>
          <a:xfrm>
            <a:off x="8160491" y="4190022"/>
            <a:ext cx="1597147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suffixArray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0583240B-2356-55AE-90DE-0DF7A10A75AE}"/>
              </a:ext>
            </a:extLst>
          </p:cNvPr>
          <p:cNvSpPr/>
          <p:nvPr/>
        </p:nvSpPr>
        <p:spPr>
          <a:xfrm>
            <a:off x="8160491" y="4764084"/>
            <a:ext cx="1597147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 distance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40BD3C4-62B4-2030-DF9F-B334DE694567}"/>
              </a:ext>
            </a:extLst>
          </p:cNvPr>
          <p:cNvCxnSpPr>
            <a:cxnSpLocks/>
          </p:cNvCxnSpPr>
          <p:nvPr/>
        </p:nvCxnSpPr>
        <p:spPr>
          <a:xfrm>
            <a:off x="8952137" y="4490098"/>
            <a:ext cx="0" cy="293949"/>
          </a:xfrm>
          <a:prstGeom prst="straightConnector1">
            <a:avLst/>
          </a:prstGeom>
          <a:ln w="28575">
            <a:solidFill>
              <a:schemeClr val="accent5">
                <a:lumMod val="50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8A320FB0-E3B0-3858-8940-726613FE5705}"/>
              </a:ext>
            </a:extLst>
          </p:cNvPr>
          <p:cNvCxnSpPr>
            <a:cxnSpLocks/>
          </p:cNvCxnSpPr>
          <p:nvPr/>
        </p:nvCxnSpPr>
        <p:spPr>
          <a:xfrm>
            <a:off x="4224502" y="3746250"/>
            <a:ext cx="491683" cy="354963"/>
          </a:xfrm>
          <a:prstGeom prst="bentConnector3">
            <a:avLst>
              <a:gd name="adj1" fmla="val 37602"/>
            </a:avLst>
          </a:prstGeom>
          <a:ln w="19050">
            <a:solidFill>
              <a:schemeClr val="accent5">
                <a:lumMod val="50000"/>
                <a:alpha val="7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919C58EE-764C-6B2F-68F4-EAF39F1FDD97}"/>
              </a:ext>
            </a:extLst>
          </p:cNvPr>
          <p:cNvSpPr/>
          <p:nvPr/>
        </p:nvSpPr>
        <p:spPr>
          <a:xfrm>
            <a:off x="2960553" y="3617100"/>
            <a:ext cx="1273751" cy="258300"/>
          </a:xfrm>
          <a:prstGeom prst="homePlate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 motif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79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14244-CA94-8470-F842-1D48ABF86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3C0185E-CD1F-4F84-2A9E-1A9A9328D093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parameters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A9310C81-29CA-6740-2AB2-090D0C86E351}"/>
              </a:ext>
            </a:extLst>
          </p:cNvPr>
          <p:cNvGrpSpPr/>
          <p:nvPr/>
        </p:nvGrpSpPr>
        <p:grpSpPr>
          <a:xfrm>
            <a:off x="1363980" y="1166115"/>
            <a:ext cx="4061460" cy="1556765"/>
            <a:chOff x="6096000" y="4108303"/>
            <a:chExt cx="3054028" cy="1285213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AEFD4F7-B33F-FE01-C7C3-28956D43FCC4}"/>
                </a:ext>
              </a:extLst>
            </p:cNvPr>
            <p:cNvSpPr/>
            <p:nvPr/>
          </p:nvSpPr>
          <p:spPr>
            <a:xfrm>
              <a:off x="6096000" y="4108303"/>
              <a:ext cx="643531" cy="1275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396AD214-1846-6A0A-A686-C7D04226889D}"/>
                </a:ext>
              </a:extLst>
            </p:cNvPr>
            <p:cNvSpPr/>
            <p:nvPr/>
          </p:nvSpPr>
          <p:spPr>
            <a:xfrm>
              <a:off x="6231607" y="4115256"/>
              <a:ext cx="2918421" cy="12782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altLang="zh-CN" sz="16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</a:p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altLang="zh-CN" sz="16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endParaRPr lang="zh-CN" alt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001056E-F219-FB41-3576-4C71DC451B62}"/>
              </a:ext>
            </a:extLst>
          </p:cNvPr>
          <p:cNvGrpSpPr/>
          <p:nvPr/>
        </p:nvGrpSpPr>
        <p:grpSpPr>
          <a:xfrm>
            <a:off x="6667500" y="1166115"/>
            <a:ext cx="4061460" cy="1556765"/>
            <a:chOff x="6096000" y="4108303"/>
            <a:chExt cx="3054028" cy="128521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963D52B-C832-5B15-C858-CEAF079B6AEB}"/>
                </a:ext>
              </a:extLst>
            </p:cNvPr>
            <p:cNvSpPr/>
            <p:nvPr/>
          </p:nvSpPr>
          <p:spPr>
            <a:xfrm>
              <a:off x="6096000" y="4108303"/>
              <a:ext cx="643531" cy="1275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8399534C-3D17-6E73-6566-A216F1991D7B}"/>
                </a:ext>
              </a:extLst>
            </p:cNvPr>
            <p:cNvSpPr/>
            <p:nvPr/>
          </p:nvSpPr>
          <p:spPr>
            <a:xfrm>
              <a:off x="6231607" y="4115256"/>
              <a:ext cx="2918421" cy="12782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-k,--</a:t>
              </a:r>
              <a:r>
                <a:rPr lang="en-US" altLang="zh-CN" sz="16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ksize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altLang="zh-CN" sz="16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k-</a:t>
              </a:r>
              <a:r>
                <a:rPr lang="en-US" altLang="zh-CN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size</a:t>
              </a:r>
            </a:p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-m,--motif </a:t>
              </a:r>
              <a:r>
                <a:rPr lang="en-US" altLang="zh-CN" sz="16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	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reference motif set</a:t>
              </a:r>
            </a:p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-f,--force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annotate with motif X in given motif set no matter whether motif X is in the sequence</a:t>
              </a:r>
            </a:p>
            <a:p>
              <a:endPara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19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EFD07-1EC5-CEDB-0018-A1E8D2F8C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961CE9-7C36-6166-9EB8-395DD33724CA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step 1 – Get motif from sequence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A1F9678-4EB2-62FA-5873-6967882A0331}"/>
              </a:ext>
            </a:extLst>
          </p:cNvPr>
          <p:cNvGrpSpPr/>
          <p:nvPr/>
        </p:nvGrpSpPr>
        <p:grpSpPr>
          <a:xfrm>
            <a:off x="246849" y="993058"/>
            <a:ext cx="3412183" cy="2605548"/>
            <a:chOff x="2960553" y="1089705"/>
            <a:chExt cx="7117512" cy="5434944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C9662CEF-B6C3-76AD-F10F-333B15FDC013}"/>
                </a:ext>
              </a:extLst>
            </p:cNvPr>
            <p:cNvGrpSpPr/>
            <p:nvPr/>
          </p:nvGrpSpPr>
          <p:grpSpPr>
            <a:xfrm>
              <a:off x="4677464" y="1089705"/>
              <a:ext cx="2487787" cy="5434944"/>
              <a:chOff x="1031567" y="1199536"/>
              <a:chExt cx="2797671" cy="6111933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AF7081F1-08FB-DCD7-5A8A-143D3AC2ECC5}"/>
                  </a:ext>
                </a:extLst>
              </p:cNvPr>
              <p:cNvSpPr/>
              <p:nvPr/>
            </p:nvSpPr>
            <p:spPr>
              <a:xfrm>
                <a:off x="1212366" y="1199536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Filter Ns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EE5F9BDD-E7F8-577D-B136-4B04E6EED458}"/>
                  </a:ext>
                </a:extLst>
              </p:cNvPr>
              <p:cNvSpPr/>
              <p:nvPr/>
            </p:nvSpPr>
            <p:spPr>
              <a:xfrm>
                <a:off x="1212366" y="21102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into windows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AEE9495D-71EB-6B9F-D586-211C1A9BA446}"/>
                  </a:ext>
                </a:extLst>
              </p:cNvPr>
              <p:cNvSpPr/>
              <p:nvPr/>
            </p:nvSpPr>
            <p:spPr>
              <a:xfrm>
                <a:off x="1031567" y="3020872"/>
                <a:ext cx="560438" cy="580104"/>
              </a:xfrm>
              <a:prstGeom prst="roundRect">
                <a:avLst/>
              </a:prstGeom>
              <a:solidFill>
                <a:srgbClr val="A80000">
                  <a:alpha val="49804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17C5845D-E56B-7F44-43E5-577BE23D23E1}"/>
                  </a:ext>
                </a:extLst>
              </p:cNvPr>
              <p:cNvSpPr/>
              <p:nvPr/>
            </p:nvSpPr>
            <p:spPr>
              <a:xfrm>
                <a:off x="1777311" y="3020872"/>
                <a:ext cx="560438" cy="580104"/>
              </a:xfrm>
              <a:prstGeom prst="roundRect">
                <a:avLst/>
              </a:prstGeom>
              <a:solidFill>
                <a:srgbClr val="A80000">
                  <a:alpha val="49804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A787926E-EB65-6BDD-FFB0-6766E328C9B5}"/>
                  </a:ext>
                </a:extLst>
              </p:cNvPr>
              <p:cNvSpPr/>
              <p:nvPr/>
            </p:nvSpPr>
            <p:spPr>
              <a:xfrm>
                <a:off x="2523055" y="3020872"/>
                <a:ext cx="560438" cy="580104"/>
              </a:xfrm>
              <a:prstGeom prst="roundRect">
                <a:avLst/>
              </a:prstGeom>
              <a:solidFill>
                <a:srgbClr val="A80000">
                  <a:alpha val="49804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C211A4E7-0920-9209-B40D-FB225EA0A90C}"/>
                  </a:ext>
                </a:extLst>
              </p:cNvPr>
              <p:cNvSpPr/>
              <p:nvPr/>
            </p:nvSpPr>
            <p:spPr>
              <a:xfrm>
                <a:off x="3268799" y="3020872"/>
                <a:ext cx="560438" cy="580104"/>
              </a:xfrm>
              <a:prstGeom prst="roundRect">
                <a:avLst/>
              </a:prstGeom>
              <a:solidFill>
                <a:srgbClr val="A80000">
                  <a:alpha val="49804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0A7C832C-D5AA-4F3B-BEA4-ACE469E83F8C}"/>
                  </a:ext>
                </a:extLst>
              </p:cNvPr>
              <p:cNvSpPr/>
              <p:nvPr/>
            </p:nvSpPr>
            <p:spPr>
              <a:xfrm>
                <a:off x="1212366" y="39390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 motif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8EC7F819-BE57-45BC-CDC6-4735AD783B8C}"/>
                  </a:ext>
                </a:extLst>
              </p:cNvPr>
              <p:cNvSpPr/>
              <p:nvPr/>
            </p:nvSpPr>
            <p:spPr>
              <a:xfrm>
                <a:off x="1031567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55EB0CB9-64FD-9243-D0E8-16A7827FCE53}"/>
                  </a:ext>
                </a:extLst>
              </p:cNvPr>
              <p:cNvSpPr/>
              <p:nvPr/>
            </p:nvSpPr>
            <p:spPr>
              <a:xfrm>
                <a:off x="1777311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D34BBD24-283E-CD3A-0520-CE0B9A0E0CA5}"/>
                  </a:ext>
                </a:extLst>
              </p:cNvPr>
              <p:cNvSpPr/>
              <p:nvPr/>
            </p:nvSpPr>
            <p:spPr>
              <a:xfrm>
                <a:off x="2523055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719233BE-55EB-5033-6C4A-D329AD86522B}"/>
                  </a:ext>
                </a:extLst>
              </p:cNvPr>
              <p:cNvSpPr/>
              <p:nvPr/>
            </p:nvSpPr>
            <p:spPr>
              <a:xfrm>
                <a:off x="3268799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7294C6C1-9EDF-893F-5474-26B0F0D5902F}"/>
                  </a:ext>
                </a:extLst>
              </p:cNvPr>
              <p:cNvSpPr/>
              <p:nvPr/>
            </p:nvSpPr>
            <p:spPr>
              <a:xfrm>
                <a:off x="1212366" y="578304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DP to link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A4A1A480-E51F-A8A6-D49B-556DCDB2FDBA}"/>
                  </a:ext>
                </a:extLst>
              </p:cNvPr>
              <p:cNvCxnSpPr>
                <a:cxnSpLocks/>
                <a:stCxn id="3" idx="2"/>
                <a:endCxn id="4" idx="0"/>
              </p:cNvCxnSpPr>
              <p:nvPr/>
            </p:nvCxnSpPr>
            <p:spPr>
              <a:xfrm>
                <a:off x="2441398" y="1779640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左大括号 47">
                <a:extLst>
                  <a:ext uri="{FF2B5EF4-FFF2-40B4-BE49-F238E27FC236}">
                    <a16:creationId xmlns:a16="http://schemas.microsoft.com/office/drawing/2014/main" id="{7362F276-413F-2BC5-D50F-9C1866DDBC95}"/>
                  </a:ext>
                </a:extLst>
              </p:cNvPr>
              <p:cNvSpPr/>
              <p:nvPr/>
            </p:nvSpPr>
            <p:spPr>
              <a:xfrm rot="16200000">
                <a:off x="2332553" y="2413054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左大括号 48">
                <a:extLst>
                  <a:ext uri="{FF2B5EF4-FFF2-40B4-BE49-F238E27FC236}">
                    <a16:creationId xmlns:a16="http://schemas.microsoft.com/office/drawing/2014/main" id="{92CBC61E-7383-4D2D-B491-BB91EF0D7914}"/>
                  </a:ext>
                </a:extLst>
              </p:cNvPr>
              <p:cNvSpPr/>
              <p:nvPr/>
            </p:nvSpPr>
            <p:spPr>
              <a:xfrm rot="5400000" flipV="1">
                <a:off x="2332553" y="1419129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左大括号 50">
                <a:extLst>
                  <a:ext uri="{FF2B5EF4-FFF2-40B4-BE49-F238E27FC236}">
                    <a16:creationId xmlns:a16="http://schemas.microsoft.com/office/drawing/2014/main" id="{A595CF77-AABF-46B0-41FF-C369813DFC0E}"/>
                  </a:ext>
                </a:extLst>
              </p:cNvPr>
              <p:cNvSpPr/>
              <p:nvPr/>
            </p:nvSpPr>
            <p:spPr>
              <a:xfrm rot="16200000">
                <a:off x="2332553" y="4260142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左大括号 51">
                <a:extLst>
                  <a:ext uri="{FF2B5EF4-FFF2-40B4-BE49-F238E27FC236}">
                    <a16:creationId xmlns:a16="http://schemas.microsoft.com/office/drawing/2014/main" id="{36A57B5E-F38D-915E-3E36-28B11866A458}"/>
                  </a:ext>
                </a:extLst>
              </p:cNvPr>
              <p:cNvSpPr/>
              <p:nvPr/>
            </p:nvSpPr>
            <p:spPr>
              <a:xfrm rot="5400000" flipV="1">
                <a:off x="2332553" y="3266217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FA0C3C1C-B3EE-0936-65D6-095880B936D4}"/>
                  </a:ext>
                </a:extLst>
              </p:cNvPr>
              <p:cNvSpPr/>
              <p:nvPr/>
            </p:nvSpPr>
            <p:spPr>
              <a:xfrm>
                <a:off x="1212367" y="6731365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aligned bed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86F754B9-8B6E-4658-7E67-D53476F1C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398" y="6372713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E4CC4F4-318E-E078-C897-241431C3CDFC}"/>
                </a:ext>
              </a:extLst>
            </p:cNvPr>
            <p:cNvSpPr txBox="1"/>
            <p:nvPr/>
          </p:nvSpPr>
          <p:spPr>
            <a:xfrm>
              <a:off x="4536889" y="2803313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Get motif from single window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E7B2994-71E5-E77A-F896-4C38F7D64DD3}"/>
                </a:ext>
              </a:extLst>
            </p:cNvPr>
            <p:cNvSpPr txBox="1"/>
            <p:nvPr/>
          </p:nvSpPr>
          <p:spPr>
            <a:xfrm>
              <a:off x="4474989" y="4424446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Annotate single motif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1B49AAB9-A492-53AB-3989-F6A5A6EE7AD1}"/>
                </a:ext>
              </a:extLst>
            </p:cNvPr>
            <p:cNvSpPr/>
            <p:nvPr/>
          </p:nvSpPr>
          <p:spPr>
            <a:xfrm>
              <a:off x="7209516" y="1360067"/>
              <a:ext cx="700275" cy="2358390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88626"/>
                <a:gd name="connsiteY0" fmla="*/ 1316736 h 2316480"/>
                <a:gd name="connsiteX1" fmla="*/ 0 w 1088626"/>
                <a:gd name="connsiteY1" fmla="*/ 1816608 h 2316480"/>
                <a:gd name="connsiteX2" fmla="*/ 1078992 w 1088626"/>
                <a:gd name="connsiteY2" fmla="*/ 2316480 h 2316480"/>
                <a:gd name="connsiteX3" fmla="*/ 1088626 w 1088626"/>
                <a:gd name="connsiteY3" fmla="*/ 0 h 2316480"/>
                <a:gd name="connsiteX4" fmla="*/ 0 w 1088626"/>
                <a:gd name="connsiteY4" fmla="*/ 1316736 h 2316480"/>
                <a:gd name="connsiteX0" fmla="*/ 0 w 1106690"/>
                <a:gd name="connsiteY0" fmla="*/ 1358646 h 2358390"/>
                <a:gd name="connsiteX1" fmla="*/ 0 w 1106690"/>
                <a:gd name="connsiteY1" fmla="*/ 1858518 h 2358390"/>
                <a:gd name="connsiteX2" fmla="*/ 1078992 w 1106690"/>
                <a:gd name="connsiteY2" fmla="*/ 2358390 h 2358390"/>
                <a:gd name="connsiteX3" fmla="*/ 1106690 w 1106690"/>
                <a:gd name="connsiteY3" fmla="*/ 0 h 2358390"/>
                <a:gd name="connsiteX4" fmla="*/ 0 w 1106690"/>
                <a:gd name="connsiteY4" fmla="*/ 1358646 h 235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690" h="2358390">
                  <a:moveTo>
                    <a:pt x="0" y="1358646"/>
                  </a:moveTo>
                  <a:lnTo>
                    <a:pt x="0" y="1858518"/>
                  </a:lnTo>
                  <a:lnTo>
                    <a:pt x="1078992" y="2358390"/>
                  </a:lnTo>
                  <a:cubicBezTo>
                    <a:pt x="1082203" y="1586230"/>
                    <a:pt x="1103479" y="772160"/>
                    <a:pt x="1106690" y="0"/>
                  </a:cubicBezTo>
                  <a:lnTo>
                    <a:pt x="0" y="13586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9FDE41EE-F708-F82B-1AE6-EFAF680C62F6}"/>
                </a:ext>
              </a:extLst>
            </p:cNvPr>
            <p:cNvGrpSpPr/>
            <p:nvPr/>
          </p:nvGrpSpPr>
          <p:grpSpPr>
            <a:xfrm>
              <a:off x="7892268" y="1364343"/>
              <a:ext cx="2185797" cy="2363803"/>
              <a:chOff x="6096000" y="944880"/>
              <a:chExt cx="3054028" cy="2893097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53C054C3-147C-B090-7C9E-0AEDC2DF2365}"/>
                  </a:ext>
                </a:extLst>
              </p:cNvPr>
              <p:cNvSpPr/>
              <p:nvPr/>
            </p:nvSpPr>
            <p:spPr>
              <a:xfrm>
                <a:off x="6096000" y="948382"/>
                <a:ext cx="3054028" cy="28895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A863678D-5DF4-572B-E4D6-F9EDB90BC4B2}"/>
                  </a:ext>
                </a:extLst>
              </p:cNvPr>
              <p:cNvSpPr/>
              <p:nvPr/>
            </p:nvSpPr>
            <p:spPr>
              <a:xfrm>
                <a:off x="6096000" y="944880"/>
                <a:ext cx="643531" cy="2883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B3081576-0ADF-D037-CB10-1DEFE62C3EFC}"/>
                </a:ext>
              </a:extLst>
            </p:cNvPr>
            <p:cNvSpPr/>
            <p:nvPr/>
          </p:nvSpPr>
          <p:spPr>
            <a:xfrm>
              <a:off x="7209516" y="3997349"/>
              <a:ext cx="690369" cy="1283208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435864 h 1435608"/>
                <a:gd name="connsiteX1" fmla="*/ 0 w 1078992"/>
                <a:gd name="connsiteY1" fmla="*/ 935736 h 1435608"/>
                <a:gd name="connsiteX2" fmla="*/ 1078992 w 1078992"/>
                <a:gd name="connsiteY2" fmla="*/ 1435608 h 1435608"/>
                <a:gd name="connsiteX3" fmla="*/ 1066950 w 1078992"/>
                <a:gd name="connsiteY3" fmla="*/ 0 h 1435608"/>
                <a:gd name="connsiteX4" fmla="*/ 0 w 1078992"/>
                <a:gd name="connsiteY4" fmla="*/ 435864 h 1435608"/>
                <a:gd name="connsiteX0" fmla="*/ 0 w 1066950"/>
                <a:gd name="connsiteY0" fmla="*/ 435864 h 1260348"/>
                <a:gd name="connsiteX1" fmla="*/ 0 w 1066950"/>
                <a:gd name="connsiteY1" fmla="*/ 935736 h 1260348"/>
                <a:gd name="connsiteX2" fmla="*/ 1066950 w 1066950"/>
                <a:gd name="connsiteY2" fmla="*/ 1260348 h 1260348"/>
                <a:gd name="connsiteX3" fmla="*/ 1066950 w 1066950"/>
                <a:gd name="connsiteY3" fmla="*/ 0 h 1260348"/>
                <a:gd name="connsiteX4" fmla="*/ 0 w 1066950"/>
                <a:gd name="connsiteY4" fmla="*/ 435864 h 1260348"/>
                <a:gd name="connsiteX0" fmla="*/ 0 w 1074978"/>
                <a:gd name="connsiteY0" fmla="*/ 329184 h 1153668"/>
                <a:gd name="connsiteX1" fmla="*/ 0 w 1074978"/>
                <a:gd name="connsiteY1" fmla="*/ 829056 h 1153668"/>
                <a:gd name="connsiteX2" fmla="*/ 1066950 w 1074978"/>
                <a:gd name="connsiteY2" fmla="*/ 1153668 h 1153668"/>
                <a:gd name="connsiteX3" fmla="*/ 1074978 w 1074978"/>
                <a:gd name="connsiteY3" fmla="*/ 0 h 1153668"/>
                <a:gd name="connsiteX4" fmla="*/ 0 w 1074978"/>
                <a:gd name="connsiteY4" fmla="*/ 329184 h 1153668"/>
                <a:gd name="connsiteX0" fmla="*/ 0 w 1091035"/>
                <a:gd name="connsiteY0" fmla="*/ 329184 h 1275588"/>
                <a:gd name="connsiteX1" fmla="*/ 0 w 1091035"/>
                <a:gd name="connsiteY1" fmla="*/ 829056 h 1275588"/>
                <a:gd name="connsiteX2" fmla="*/ 1091035 w 1091035"/>
                <a:gd name="connsiteY2" fmla="*/ 1275588 h 1275588"/>
                <a:gd name="connsiteX3" fmla="*/ 1074978 w 1091035"/>
                <a:gd name="connsiteY3" fmla="*/ 0 h 1275588"/>
                <a:gd name="connsiteX4" fmla="*/ 0 w 1091035"/>
                <a:gd name="connsiteY4" fmla="*/ 329184 h 1275588"/>
                <a:gd name="connsiteX0" fmla="*/ 0 w 1091035"/>
                <a:gd name="connsiteY0" fmla="*/ 336804 h 1283208"/>
                <a:gd name="connsiteX1" fmla="*/ 0 w 1091035"/>
                <a:gd name="connsiteY1" fmla="*/ 836676 h 1283208"/>
                <a:gd name="connsiteX2" fmla="*/ 1091035 w 1091035"/>
                <a:gd name="connsiteY2" fmla="*/ 1283208 h 1283208"/>
                <a:gd name="connsiteX3" fmla="*/ 1087021 w 1091035"/>
                <a:gd name="connsiteY3" fmla="*/ 0 h 1283208"/>
                <a:gd name="connsiteX4" fmla="*/ 0 w 1091035"/>
                <a:gd name="connsiteY4" fmla="*/ 336804 h 128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1035" h="1283208">
                  <a:moveTo>
                    <a:pt x="0" y="336804"/>
                  </a:moveTo>
                  <a:lnTo>
                    <a:pt x="0" y="836676"/>
                  </a:lnTo>
                  <a:lnTo>
                    <a:pt x="1091035" y="1283208"/>
                  </a:lnTo>
                  <a:lnTo>
                    <a:pt x="1087021" y="0"/>
                  </a:lnTo>
                  <a:lnTo>
                    <a:pt x="0" y="33680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00865624-1DC6-926E-D27D-BDDCE4553D85}"/>
                </a:ext>
              </a:extLst>
            </p:cNvPr>
            <p:cNvGrpSpPr/>
            <p:nvPr/>
          </p:nvGrpSpPr>
          <p:grpSpPr>
            <a:xfrm>
              <a:off x="7892268" y="3998472"/>
              <a:ext cx="2185797" cy="1285213"/>
              <a:chOff x="6096000" y="4108303"/>
              <a:chExt cx="3054028" cy="1285213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E0CCABFD-E6E8-ECFF-1B48-FBF78A9BE56F}"/>
                  </a:ext>
                </a:extLst>
              </p:cNvPr>
              <p:cNvSpPr/>
              <p:nvPr/>
            </p:nvSpPr>
            <p:spPr>
              <a:xfrm>
                <a:off x="6096000" y="4115256"/>
                <a:ext cx="3054028" cy="12782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E43AFC6-7D85-1543-1DC2-5FFDF3AB283E}"/>
                  </a:ext>
                </a:extLst>
              </p:cNvPr>
              <p:cNvSpPr/>
              <p:nvPr/>
            </p:nvSpPr>
            <p:spPr>
              <a:xfrm>
                <a:off x="6096000" y="4108303"/>
                <a:ext cx="643531" cy="12755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600BB108-4C07-F255-5CDB-5D00BBE99970}"/>
                </a:ext>
              </a:extLst>
            </p:cNvPr>
            <p:cNvSpPr/>
            <p:nvPr/>
          </p:nvSpPr>
          <p:spPr>
            <a:xfrm>
              <a:off x="8302414" y="1540474"/>
              <a:ext cx="1271504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k-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ED2D354C-98A3-23D3-6E29-5EFAF004963B}"/>
                </a:ext>
              </a:extLst>
            </p:cNvPr>
            <p:cNvSpPr/>
            <p:nvPr/>
          </p:nvSpPr>
          <p:spPr>
            <a:xfrm>
              <a:off x="8302414" y="2114536"/>
              <a:ext cx="1271504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3033474F-7328-BF4D-3358-ACBF6E34C284}"/>
                </a:ext>
              </a:extLst>
            </p:cNvPr>
            <p:cNvSpPr/>
            <p:nvPr/>
          </p:nvSpPr>
          <p:spPr>
            <a:xfrm>
              <a:off x="8302414" y="2688598"/>
              <a:ext cx="1271504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compress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737A2424-A04C-43AB-3599-4C0A7EEC4471}"/>
                </a:ext>
              </a:extLst>
            </p:cNvPr>
            <p:cNvSpPr/>
            <p:nvPr/>
          </p:nvSpPr>
          <p:spPr>
            <a:xfrm>
              <a:off x="8302414" y="3262661"/>
              <a:ext cx="1271504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cycle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F593EE62-673B-0B2B-2FC7-23B0F2AA4160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1840550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591A0885-2217-798A-CCC5-5CADC7AC2C56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40747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D3728562-8474-58A1-2B3F-7AD7D8C7B037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992694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DB2D56B0-0049-F885-A4FC-9A3147E25F71}"/>
                </a:ext>
              </a:extLst>
            </p:cNvPr>
            <p:cNvSpPr/>
            <p:nvPr/>
          </p:nvSpPr>
          <p:spPr>
            <a:xfrm>
              <a:off x="8160491" y="4190022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suffixArray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1CC619F1-0931-8898-C254-92171F9FEEF6}"/>
                </a:ext>
              </a:extLst>
            </p:cNvPr>
            <p:cNvSpPr/>
            <p:nvPr/>
          </p:nvSpPr>
          <p:spPr>
            <a:xfrm>
              <a:off x="8160491" y="4764084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 distance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B37A88F4-B159-2E40-80A6-1D73011F05D2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449009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A89A4B5D-B1CC-092C-E163-0E0A0C75B234}"/>
                </a:ext>
              </a:extLst>
            </p:cNvPr>
            <p:cNvCxnSpPr>
              <a:cxnSpLocks/>
            </p:cNvCxnSpPr>
            <p:nvPr/>
          </p:nvCxnSpPr>
          <p:spPr>
            <a:xfrm>
              <a:off x="4224502" y="3746250"/>
              <a:ext cx="491683" cy="354963"/>
            </a:xfrm>
            <a:prstGeom prst="bentConnector3">
              <a:avLst>
                <a:gd name="adj1" fmla="val 37602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1D847014-4B79-D4D0-A110-B49293B83639}"/>
                </a:ext>
              </a:extLst>
            </p:cNvPr>
            <p:cNvSpPr/>
            <p:nvPr/>
          </p:nvSpPr>
          <p:spPr>
            <a:xfrm>
              <a:off x="2960553" y="3617100"/>
              <a:ext cx="1273751" cy="258300"/>
            </a:xfrm>
            <a:prstGeom prst="homePlat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 motif</a:t>
              </a:r>
              <a:endParaRPr lang="zh-CN" alt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DA10DA8B-A42A-6AE0-5D17-D45294CE1758}"/>
              </a:ext>
            </a:extLst>
          </p:cNvPr>
          <p:cNvSpPr txBox="1"/>
          <p:nvPr/>
        </p:nvSpPr>
        <p:spPr>
          <a:xfrm>
            <a:off x="5894241" y="941542"/>
            <a:ext cx="253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B85A508-CC66-45CE-3F3A-443F46E37D8E}"/>
              </a:ext>
            </a:extLst>
          </p:cNvPr>
          <p:cNvSpPr txBox="1"/>
          <p:nvPr/>
        </p:nvSpPr>
        <p:spPr>
          <a:xfrm>
            <a:off x="8410744" y="942176"/>
            <a:ext cx="2622898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compact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5ECEF23-FDDB-F9DB-151B-68E895CF19E3}"/>
              </a:ext>
            </a:extLst>
          </p:cNvPr>
          <p:cNvGrpSpPr/>
          <p:nvPr/>
        </p:nvGrpSpPr>
        <p:grpSpPr>
          <a:xfrm>
            <a:off x="5787846" y="1209160"/>
            <a:ext cx="5245796" cy="5013363"/>
            <a:chOff x="5894242" y="1098070"/>
            <a:chExt cx="4610576" cy="4406289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3F5A0D43-56DD-129E-46E0-D5EC20306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3549" y="1339914"/>
              <a:ext cx="1943141" cy="176999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3444AFA8-D68E-64AD-1240-B1A6C5394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6105" y="1338354"/>
              <a:ext cx="1907868" cy="1753957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27CB9F38-E459-CEFD-2956-AB6A2A494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94242" y="3427183"/>
              <a:ext cx="2204155" cy="1941756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669755E4-356B-C0C8-3C44-AB0FC620C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66055" y="3409590"/>
              <a:ext cx="2039718" cy="1889275"/>
            </a:xfrm>
            <a:prstGeom prst="rect">
              <a:avLst/>
            </a:prstGeom>
          </p:spPr>
        </p:pic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E2E7C9C-FFBC-8F33-BED8-8E8252A253C8}"/>
                </a:ext>
              </a:extLst>
            </p:cNvPr>
            <p:cNvCxnSpPr>
              <a:cxnSpLocks/>
            </p:cNvCxnSpPr>
            <p:nvPr/>
          </p:nvCxnSpPr>
          <p:spPr>
            <a:xfrm>
              <a:off x="5894242" y="3232609"/>
              <a:ext cx="4610576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DBD681C5-90DE-D26E-C0EC-10E0E1D73F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6260" y="1098070"/>
              <a:ext cx="0" cy="440628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32097B19-EFA9-8F25-2676-76533B9B70B6}"/>
              </a:ext>
            </a:extLst>
          </p:cNvPr>
          <p:cNvSpPr txBox="1"/>
          <p:nvPr/>
        </p:nvSpPr>
        <p:spPr>
          <a:xfrm rot="16200000">
            <a:off x="4351129" y="2214773"/>
            <a:ext cx="238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‘AATGG’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8F4312C-DF39-580E-2E00-1F159BE7A3A5}"/>
              </a:ext>
            </a:extLst>
          </p:cNvPr>
          <p:cNvSpPr txBox="1"/>
          <p:nvPr/>
        </p:nvSpPr>
        <p:spPr>
          <a:xfrm rot="16200000">
            <a:off x="4166308" y="4807009"/>
            <a:ext cx="275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‘AATGG’, ’CCATT’, ’CTT’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0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2912</TotalTime>
  <Words>1365</Words>
  <Application>Microsoft Office PowerPoint</Application>
  <PresentationFormat>宽屏</PresentationFormat>
  <Paragraphs>467</Paragraphs>
  <Slides>44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等线</vt:lpstr>
      <vt:lpstr>等线 Light</vt:lpstr>
      <vt:lpstr>黑体</vt:lpstr>
      <vt:lpstr>Aptos</vt:lpstr>
      <vt:lpstr>Arial</vt:lpstr>
      <vt:lpstr>Gadugi</vt:lpstr>
      <vt:lpstr>Georgia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Zikun Yang</dc:creator>
  <cp:lastModifiedBy>Zikun Yang</cp:lastModifiedBy>
  <cp:revision>196</cp:revision>
  <dcterms:created xsi:type="dcterms:W3CDTF">2024-10-19T07:13:37Z</dcterms:created>
  <dcterms:modified xsi:type="dcterms:W3CDTF">2024-12-29T08:09:09Z</dcterms:modified>
</cp:coreProperties>
</file>