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5" r:id="rId3"/>
    <p:sldId id="257" r:id="rId4"/>
    <p:sldId id="268" r:id="rId5"/>
    <p:sldId id="262" r:id="rId6"/>
    <p:sldId id="269" r:id="rId7"/>
    <p:sldId id="263" r:id="rId8"/>
    <p:sldId id="280" r:id="rId9"/>
    <p:sldId id="281" r:id="rId10"/>
    <p:sldId id="282" r:id="rId11"/>
    <p:sldId id="283" r:id="rId12"/>
    <p:sldId id="284" r:id="rId13"/>
    <p:sldId id="276" r:id="rId14"/>
    <p:sldId id="275" r:id="rId15"/>
    <p:sldId id="277" r:id="rId16"/>
    <p:sldId id="278" r:id="rId17"/>
    <p:sldId id="286" r:id="rId18"/>
    <p:sldId id="279" r:id="rId19"/>
    <p:sldId id="288" r:id="rId20"/>
    <p:sldId id="289" r:id="rId21"/>
    <p:sldId id="287" r:id="rId22"/>
    <p:sldId id="285" r:id="rId23"/>
    <p:sldId id="274" r:id="rId24"/>
    <p:sldId id="292" r:id="rId25"/>
    <p:sldId id="295" r:id="rId26"/>
    <p:sldId id="296" r:id="rId27"/>
    <p:sldId id="297" r:id="rId28"/>
    <p:sldId id="290" r:id="rId29"/>
    <p:sldId id="291" r:id="rId30"/>
    <p:sldId id="294" r:id="rId31"/>
    <p:sldId id="298" r:id="rId32"/>
    <p:sldId id="293" r:id="rId33"/>
    <p:sldId id="299" r:id="rId34"/>
    <p:sldId id="301" r:id="rId35"/>
    <p:sldId id="302" r:id="rId36"/>
    <p:sldId id="307" r:id="rId37"/>
    <p:sldId id="309" r:id="rId38"/>
    <p:sldId id="300" r:id="rId39"/>
    <p:sldId id="303" r:id="rId40"/>
    <p:sldId id="304" r:id="rId41"/>
    <p:sldId id="305" r:id="rId42"/>
    <p:sldId id="306" r:id="rId43"/>
    <p:sldId id="30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D3D3D3"/>
    <a:srgbClr val="FFFFFF"/>
    <a:srgbClr val="D00000"/>
    <a:srgbClr val="FFBA08"/>
    <a:srgbClr val="3185FC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30" d="100"/>
          <a:sy n="230" d="100"/>
        </p:scale>
        <p:origin x="-10157" y="-2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4BCC-47C8-4BE9-82A3-A72362CF7AE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755D-8517-4834-9505-8573B7D9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A9D26-E917-AC71-FC46-71B48CF1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B84CA-0E9C-3974-76EF-765CBD4A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E5A5-8639-DB49-DAB6-E0B28D1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8471F-E93C-DC77-91FD-D1A1B24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3625-6327-F3EE-2CE5-BBCBADF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FD31-D178-299F-9B73-A86C019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DF22E-4C0A-4EA3-00A2-55087D42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3490-09EF-4E4E-9C96-57CB2C87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9E98C-0D62-4696-F1BC-5B3BD26C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935A-A263-994C-2D28-4C46B83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E0DAD-038E-D279-4FBE-BD569BE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8950-3991-ABB3-4193-56B0AD4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B061-3D7A-25A6-5DCD-8E241CA3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0F34-1A8D-096C-3E5C-FBCD041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8357-8DE3-830F-565E-C201DF4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40A8-50DB-F51B-301D-684615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39723-1459-8CA0-CD33-0563A9B2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9D04-0780-2696-B8A2-3D679572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9EB1-4C0B-F890-572A-4BCF268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96D8-C9CF-B410-4B3C-D625929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9492E-5577-2DC0-FE0C-CB236D5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26B-2F43-8844-B828-991E04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5FF3-6455-C3E9-32D5-5104B314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E3322-183A-9FBC-78A0-1D5E0ED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0A4C-4E03-B755-56DF-27DE4D0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D7B8-EE70-F7BF-FA02-59E3915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3F85-4B79-0B03-ACD1-9670D2A9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A6F18-853A-8293-6794-EFEAEAB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A72A-FFB3-0E06-35C7-1FAA826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D0587-B91E-7B1C-40FE-1ACE8E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E6536B-A8E9-ABF1-3AA1-0611E5530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7113-F96F-E9F4-26AF-F62131B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3B42-9B35-3962-FFF5-053ECD0A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6A8E-2115-F3BC-0F97-8DC14F2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C81E-F4D2-0200-65EB-A3077F8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0D7C-C8FF-288E-3AAF-22C2C80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708AD-C6C2-10B8-2BA8-E03165114B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C375-275A-A51D-AA1A-AD4CDC2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C0CE9-BD1D-A7D7-56F2-0CA5A035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848F0-EA7F-BC25-3EA6-962D06DD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D3545-CF64-B2A6-703F-B5AD269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0A464-80C6-1A50-8086-EFE99E3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28FA-97A6-BE17-F8BA-C2A17F4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AC72-58D8-D186-43DA-93B5809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1333B-742D-F198-FA24-53D1890D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8A323-93D1-B788-E318-33CEBC2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FE101-F220-7912-B160-BF9EF097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31180-7E01-B974-8D21-7FD08656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41333-0B2C-CF5A-F153-06A90817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A00A8-22C4-58A6-50D3-EE0C46C2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0A3F1-BE8E-0637-5BAB-4DDE78B9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B1B-57C8-C9E6-268D-AECF6D74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3416-7A0E-D8ED-5CA2-031CD9E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3BCF1-5E40-5856-F9E8-00C2C1A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C37B2-1E12-8CA4-EADE-877F43C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F223C-9A5A-6461-6986-CA43EEF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3D5A-ABC6-839B-3335-65B2C7AE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7A96-770B-6F74-CF20-05031C78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3BC5-4F3F-0509-9E06-69E0587D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4D561-564D-B358-090E-743F6304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BC15-5982-1BED-6607-398A5BFC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55D2-1A01-6C1F-EE1B-395DF60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08BE9-6473-3FBE-9B2D-607DADA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EE074-E374-9CA8-D374-CA17F08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5AE80-FD55-3B12-8EF7-617143E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3F7D-5CBB-17F9-27BB-9E178B6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B9E7B-34A4-3BCD-D7C1-A19E04F89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D79A0-8C84-0DD6-D8DF-F6BF4E65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AD32B-EDE0-47A9-308E-BD9BFC1F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BC1AC-3812-60BC-6E31-9D718F80E1D6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70F438-9BFE-43EA-1B45-720EECD19E96}"/>
              </a:ext>
            </a:extLst>
          </p:cNvPr>
          <p:cNvSpPr txBox="1"/>
          <p:nvPr/>
        </p:nvSpPr>
        <p:spPr>
          <a:xfrm>
            <a:off x="0" y="24422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342FF-E23C-555F-6AED-0FCA4F99460B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2024/10/29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D8A-125D-3AD4-5EDE-A413C3D9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6B4E2-B00B-68FA-6835-B23EDB7913C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2 – Annotate single motif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0612E-982C-C272-4D64-7F1F3E15DBF6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136897-53DB-EE23-4E40-33643C2CFA8C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0B39B4D-EEB3-696C-486E-8DC41F6AAC2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083701-A7E0-F64D-5FCC-4C6BEDDFA42D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0A507B-5DC0-2ECF-BF4A-5F701E18FAF3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C646F9A-EAA2-D3B8-474E-05EFBB01078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D0AF014-82CD-9586-361F-12CC31858A62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211A209-706C-D695-D055-F2310BD97A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32C2C84-04A1-B449-7D61-5F294A62BB23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3A2235-EC2F-A872-5671-11376BBF722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D222BDA-B3C4-9B1F-EC3A-DE7CE2F3CBFF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7B38251-8AEF-1429-8E0F-65A7298A3372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00B6FCD-E89C-A59A-DB75-BE8BDE73E250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01CDEC8-668B-26F2-36CC-508CA6145580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C1EBC00-4600-901B-406B-D0B6933711C2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6D0952C6-6D9E-B3A9-5AF7-90EF2F0B6218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269D8838-FF51-C18C-8044-1C441556CDEA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5D16AFBB-A503-B4AB-8D72-BF7EEE1140E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7670F52A-7FF2-A017-49D0-DF094A6A901A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ED3C4022-12A1-FECD-4D58-F97DC3BB4B7D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A70C3E5-3952-8E2A-724C-AD552DB0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5B1E9B-CD95-F5C6-D2CB-4AAF6D5521A7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00827D0-94FF-0A45-0D76-36BC2D5B28CA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DCCB8A4-5347-1F04-7D06-E5E8F2CEC3C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63891E-0E1B-482E-4607-2F3519508C2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450FEA5-2099-DA9A-621C-B55DA6C2898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894E3E8-389E-26DA-336C-C1D8F509FAE7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11D2015-FC33-22B7-3B6D-51B155C33E58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8FF933-1643-D5C6-7D18-23B175091CC0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1C06657-360A-83D9-A908-95D533A1C099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47FFAA3-0A89-8168-0344-60CE9983A22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8962577-2C43-E227-AFB3-E3735A32C6A3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50AC192-5FDC-C12D-8DA4-8CE829ED6F99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334C5F-D909-C7F9-E84A-909540BF789D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28BDA89-5792-D426-78D3-9B5A72A5CF9B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D46579-8A20-78A2-EF2B-7892CB3D3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899034C-5F9C-37A2-086D-8F77BE1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F08F5FF-9CF5-6C50-8A79-FDE1231AF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DEEADD-F27C-4ED5-44F3-7F41419CC174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3DC41CA-3A4A-96CE-18C8-44C7BBD3627D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D1F3FAD-A5CC-0620-5EE0-C6E485A00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94098362-E606-9C10-176B-FA13DC73D2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047C20-72C0-2353-F417-32D8C5435E8B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1AA96-5CC0-D012-35EF-6A496E7505C4}"/>
              </a:ext>
            </a:extLst>
          </p:cNvPr>
          <p:cNvSpPr txBox="1"/>
          <p:nvPr/>
        </p:nvSpPr>
        <p:spPr>
          <a:xfrm>
            <a:off x="4410286" y="1205326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 Array + LCP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FF4ED-BD36-5E92-0827-4901276C84FA}"/>
              </a:ext>
            </a:extLst>
          </p:cNvPr>
          <p:cNvSpPr txBox="1"/>
          <p:nvPr/>
        </p:nvSpPr>
        <p:spPr>
          <a:xfrm>
            <a:off x="4410286" y="1923081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ax_distance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E28DE-8BAD-06D8-028F-FAF47CC8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07" y="2947031"/>
            <a:ext cx="4675629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0614-3151-9480-51B3-3F64FF6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2EF9F-2563-3F56-FDF9-9A2C68FDE4FB}"/>
              </a:ext>
            </a:extLst>
          </p:cNvPr>
          <p:cNvSpPr txBox="1"/>
          <p:nvPr/>
        </p:nvSpPr>
        <p:spPr>
          <a:xfrm>
            <a:off x="380564" y="203200"/>
            <a:ext cx="105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3 – Link single motif annotation through dynamic programing (DP)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9B2A43-A9EC-74F6-8026-3B5C79A4449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6BC9F3-CB06-B88C-D431-053091AF43AE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C677041-59D9-9B31-0D66-505885023B1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039DA18-16A9-FA23-F496-75D62CC09AF4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6CBAA6E-E804-FABF-B32A-13D7A35E0CD9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EA22EC-93F8-F26C-1571-97CEA292424A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7E28240-96FA-D4C9-1EB9-EC863ED47F41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BAE656-1593-F02C-3D47-144F51449761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EC44886-84E5-9B5B-2026-1A03ED19D3FD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CD042EB-4B34-A255-9EFB-DA172D99F42E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25DC44-5D27-1FF2-C07E-0C8300F9094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608FB1-8FF5-90DE-9D9A-43CB50301C2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4674165-8C37-A925-2B71-690431777095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17C74C8-B969-9B05-A737-D424FAB7917E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CE56279-26CF-E5F6-F7FF-986D16C6B416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0A848768-C9CA-C36F-B4AD-50C6E70EF96F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F613151A-0EE0-C9B1-87CA-A8BFA63E2ED1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8DE1221E-DE54-8D3E-B7A9-DC22A549202C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24EEABE7-2400-86B5-E742-0B5BA778F414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F6DB72-3329-0D13-6EAA-51416A5BD56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27B53CA-8B51-0F57-AF4B-185AD664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D43DB1-F484-33ED-17E4-73214A9E7B1B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500441-F41F-4061-4A94-46DDDBCEF30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4BF655-A83D-CFDA-2103-2CFB04A18713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AE13B6-4283-7C13-AD2F-14A8A3E194C1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88F7D77-922E-3349-202A-79AA50DF48A9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4D9B3EB-60A0-420B-0939-7197730A658B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989726E-1725-FBFB-B970-4E9BD7C36865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AF27D28-4635-F6FE-0FA1-901361E10169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B34BD43-96C5-FCE7-59E4-C45D372E69C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773BD6-CBD7-A4F7-91AD-B5B600C3F6A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48BBEF4-E99C-CD29-FF35-AA96DAB2F7A6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96B810D-63B1-DC77-B9CC-24B354B30BF7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9C6AECC-9971-9063-14DE-FD0AB1572552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2EFACEE-33F1-F72F-5922-A9B4DAEB63A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795B13C-69EF-599B-C3C7-06A14CC752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B207FFF-D6E5-943D-E78A-B03B87A4BA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F4A9554-8B92-5AA6-1C17-5AEF7A96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5A7CEC0-B65D-5543-FF01-5A50CFB2883B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D60DE8D9-7738-F58C-D1EE-9302BE7FBC8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C8EFB8F-F9FC-9507-B763-BCD655A361D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538086C9-35B3-1297-D9DA-8E7A13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94F23C-7D86-C978-93C4-EDEDEE8185CC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BBDFA-0850-E7EC-89A6-E97091F9E036}"/>
              </a:ext>
            </a:extLst>
          </p:cNvPr>
          <p:cNvSpPr txBox="1"/>
          <p:nvPr/>
        </p:nvSpPr>
        <p:spPr>
          <a:xfrm>
            <a:off x="4944060" y="1391021"/>
            <a:ext cx="610091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0.5 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41E99-94A8-8DAF-9B97-2ADB9876D1B3}"/>
              </a:ext>
            </a:extLst>
          </p:cNvPr>
          <p:cNvSpPr txBox="1"/>
          <p:nvPr/>
        </p:nvSpPr>
        <p:spPr>
          <a:xfrm>
            <a:off x="5516920" y="3409700"/>
            <a:ext cx="61009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skip a base: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-&gt; score -=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match: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if perfect match: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score +=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length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score += length –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distance</a:t>
            </a:r>
            <a:endParaRPr lang="en-US" altLang="zh-C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2AA01E-9DFE-82CF-1C38-F55EB5DE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05179"/>
              </p:ext>
            </p:extLst>
          </p:nvPr>
        </p:nvGraphicFramePr>
        <p:xfrm>
          <a:off x="625331" y="417944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93346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47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9101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5864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03294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587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1113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00550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67200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66361"/>
                  </a:ext>
                </a:extLst>
              </a:tr>
            </a:tbl>
          </a:graphicData>
        </a:graphic>
      </p:graphicFrame>
      <p:sp>
        <p:nvSpPr>
          <p:cNvPr id="19" name="弧形 18">
            <a:extLst>
              <a:ext uri="{FF2B5EF4-FFF2-40B4-BE49-F238E27FC236}">
                <a16:creationId xmlns:a16="http://schemas.microsoft.com/office/drawing/2014/main" id="{59B377C6-6311-5E24-8A6E-C9F41BDEA54D}"/>
              </a:ext>
            </a:extLst>
          </p:cNvPr>
          <p:cNvSpPr/>
          <p:nvPr/>
        </p:nvSpPr>
        <p:spPr>
          <a:xfrm rot="18620333">
            <a:off x="4486861" y="3992248"/>
            <a:ext cx="914400" cy="91440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9FB013-C5C9-90B5-F735-4ABD35625B0E}"/>
              </a:ext>
            </a:extLst>
          </p:cNvPr>
          <p:cNvSpPr/>
          <p:nvPr/>
        </p:nvSpPr>
        <p:spPr>
          <a:xfrm>
            <a:off x="2262610" y="4808220"/>
            <a:ext cx="2681450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99DC29-7894-4F19-CD10-494B9F5945C5}"/>
              </a:ext>
            </a:extLst>
          </p:cNvPr>
          <p:cNvSpPr/>
          <p:nvPr/>
        </p:nvSpPr>
        <p:spPr>
          <a:xfrm>
            <a:off x="3337560" y="4998720"/>
            <a:ext cx="1606499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6CC54B8-C47D-0BE7-12DB-A41AA65FB247}"/>
              </a:ext>
            </a:extLst>
          </p:cNvPr>
          <p:cNvSpPr/>
          <p:nvPr/>
        </p:nvSpPr>
        <p:spPr>
          <a:xfrm rot="18895079">
            <a:off x="1884988" y="3523251"/>
            <a:ext cx="3941853" cy="3941853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BE606EE-3F92-8A02-0D39-40961DFC4D95}"/>
              </a:ext>
            </a:extLst>
          </p:cNvPr>
          <p:cNvSpPr/>
          <p:nvPr/>
        </p:nvSpPr>
        <p:spPr>
          <a:xfrm rot="18858211">
            <a:off x="3213734" y="3765213"/>
            <a:ext cx="2397160" cy="239716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ED19-46C9-9C2E-4437-FAEA99F0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DF666-142C-8184-F58D-DDC8436E267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4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A503EF-ACB2-1F42-57AE-84BA7680B089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E364BAC-8145-D7BC-3067-6FCA43C53CB5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5891D50-84C2-21EA-6D08-5F2037840B78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285C84-B886-F72A-7D80-A4B8B441310E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3CB0667-5D07-4937-44BE-66DF768C67EE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AD6FA5-335F-1602-8899-2830A579784E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9E9B39D-59FD-C7A3-40C4-9A31A326B1FB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F68AE38-DD23-6A99-3C8D-5AAE359FD4B8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BC8296-1925-AC0A-6E6B-AEA7D2091E21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E32DDD7-847D-67F0-49D3-D9F692F56BA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5F4277A-A84B-1BFD-4FC0-94AB7580385C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8BD24D1-D0A7-2A84-B43F-79AFD1FBA14D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16D777B-EB4D-76D8-390E-1E8BF0E23816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F4079-61BC-280C-D1F1-4543C3990178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89D663-62EE-A02A-56A0-E71C91CF9FC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55C0BDA9-53FF-DC65-A56B-D43DC176EF2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629A2248-64E4-069F-E39F-FE26E83C6FF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EDBFC126-753F-8FE2-C917-434B7EC92CF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B413932E-C483-F585-5256-5F8A25FDDA5C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76C9696-A8B7-ACF0-C035-718F9C1D989F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A2ECAD3C-4750-DF45-CC99-03848126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28C9DE-8112-0B57-0A96-BF0F79406CE2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D488B6-7654-0A90-B845-3924166779CB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77E1FF-80B9-73C8-B948-ADB80BDDA675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70C2746-ADA6-9125-8A59-FA542D07F5C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45A7838A-9327-EACB-8353-48A2207EF57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6D79BCC-E5A1-D550-0062-CBEC5BF5F199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7F05EB4-40B8-F4F3-98DD-1E56038CE261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60913EA-93F6-4604-A381-6910700D36BD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F6E4A66-2172-EE7D-3D29-30B60AE9B250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A24410-52E5-D808-17C2-B942B6DA837D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5FA4C9D-BBAE-8D86-E772-890CCBA0DF8F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F14AAD6-7B9C-2545-6CDD-361F298AC401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7E8408F-6358-78DB-408B-716728063220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FE89CEC-2DC5-C60B-F5A0-FCFF8CBBBC2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C3BCE48-77B7-7603-0D1B-9A7AD3580CA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4150943-CCB9-577F-8AC8-AD1D0CC8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930FC56-6927-E026-7221-1CA7166CC40F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F7556E6-84D8-40E2-9650-37C663D154F2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6F18176-4812-3CB5-321F-1A4F5F0EB789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95E38B-B30F-E90D-FCB8-4661CAF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9D7A4BC-2AE2-D8F7-80C7-37BEEF675B40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7D7129E-8DA9-A07A-74B3-25F52E9E9D85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FF0904-1578-D08E-2B68-B311BFD8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1" y="1189521"/>
            <a:ext cx="6839445" cy="1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9139-E16B-6130-937A-DBCAD2EB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01C6E-8CDB-0F1C-C2CD-4D355E9A04C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1CA344-A5D7-1AE1-8C6B-DD4A91A1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0127"/>
              </p:ext>
            </p:extLst>
          </p:nvPr>
        </p:nvGraphicFramePr>
        <p:xfrm>
          <a:off x="415290" y="1135699"/>
          <a:ext cx="11430870" cy="5160560"/>
        </p:xfrm>
        <a:graphic>
          <a:graphicData uri="http://schemas.openxmlformats.org/drawingml/2006/table">
            <a:tbl>
              <a:tblPr/>
              <a:tblGrid>
                <a:gridCol w="228617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 or deletions, bases may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base in query (not in reference)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is missing base from reference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and bases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bases do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query bases to align, an expected read gap (spliced read)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 but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3108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aligned, not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24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 read nor reference has a base here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2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074F97E-29B0-313D-DF18-93F53BD4B7E5}"/>
              </a:ext>
            </a:extLst>
          </p:cNvPr>
          <p:cNvSpPr txBox="1"/>
          <p:nvPr/>
        </p:nvSpPr>
        <p:spPr>
          <a:xfrm>
            <a:off x="9105256" y="6296259"/>
            <a:ext cx="2832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/>
              <a:t>https://timd.one/blog/genomics/cigar.php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18606EB-242C-EC79-3248-51DEFA781A9B}"/>
              </a:ext>
            </a:extLst>
          </p:cNvPr>
          <p:cNvSpPr/>
          <p:nvPr/>
        </p:nvSpPr>
        <p:spPr>
          <a:xfrm>
            <a:off x="1050290" y="295113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AEE232F-6F15-659E-AE4E-B67C3F0F2E12}"/>
              </a:ext>
            </a:extLst>
          </p:cNvPr>
          <p:cNvSpPr/>
          <p:nvPr/>
        </p:nvSpPr>
        <p:spPr>
          <a:xfrm>
            <a:off x="1050290" y="341341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C2913B-3BD5-3753-B974-96F33FDC73C0}"/>
              </a:ext>
            </a:extLst>
          </p:cNvPr>
          <p:cNvSpPr/>
          <p:nvPr/>
        </p:nvSpPr>
        <p:spPr>
          <a:xfrm>
            <a:off x="1050290" y="4028609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4CCB92-2FB6-DEEB-2507-952BB228DC9F}"/>
              </a:ext>
            </a:extLst>
          </p:cNvPr>
          <p:cNvSpPr/>
          <p:nvPr/>
        </p:nvSpPr>
        <p:spPr>
          <a:xfrm>
            <a:off x="1050290" y="249477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E15A1F5-07B0-D020-88DA-F59F3DFC46A7}"/>
              </a:ext>
            </a:extLst>
          </p:cNvPr>
          <p:cNvSpPr/>
          <p:nvPr/>
        </p:nvSpPr>
        <p:spPr>
          <a:xfrm>
            <a:off x="1050290" y="2022828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899D-AD8C-5E67-7E37-3E7E909B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F51C1-E3B1-E8A3-11F9-2A5FC881838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C41467B-60CC-FD96-5BF4-CB3C34F6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6120"/>
              </p:ext>
            </p:extLst>
          </p:nvPr>
        </p:nvGraphicFramePr>
        <p:xfrm>
          <a:off x="711200" y="1100974"/>
          <a:ext cx="10769600" cy="726655"/>
        </p:xfrm>
        <a:graphic>
          <a:graphicData uri="http://schemas.openxmlformats.org/drawingml/2006/table">
            <a:tbl>
              <a:tblPr/>
              <a:tblGrid>
                <a:gridCol w="2153920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to the start of a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3CCA24-E4C9-098D-5C45-BC5351FB39B4}"/>
              </a:ext>
            </a:extLst>
          </p:cNvPr>
          <p:cNvSpPr txBox="1"/>
          <p:nvPr/>
        </p:nvSpPr>
        <p:spPr>
          <a:xfrm>
            <a:off x="1109770" y="1827629"/>
            <a:ext cx="1297764" cy="3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ADDED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5AABD-5906-0A72-1BBC-5E0276C4C15C}"/>
              </a:ext>
            </a:extLst>
          </p:cNvPr>
          <p:cNvSpPr txBox="1"/>
          <p:nvPr/>
        </p:nvSpPr>
        <p:spPr>
          <a:xfrm>
            <a:off x="1109770" y="2554284"/>
            <a:ext cx="8545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Aptos" panose="020B0004020202020204" pitchFamily="34" charset="0"/>
                <a:ea typeface="黑体" panose="02010609060101010101" pitchFamily="49" charset="-122"/>
              </a:rPr>
              <a:t>One example: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QUERY: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ATTTTGGCAT</a:t>
            </a:r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TG--ATTNNNNNNTGGC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REFERENCE: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ATT-TGGC</a:t>
            </a:r>
            <a:r>
              <a:rPr lang="en-US" altLang="zh-CN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ATTTGGC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ATT------TGGC</a:t>
            </a:r>
          </a:p>
          <a:p>
            <a:endParaRPr lang="en-US" altLang="zh-CN" dirty="0">
              <a:latin typeface="Aptos" panose="020B00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CIGAR-like:	3=1I4=/2=1X2=2D/3=6N4=</a:t>
            </a:r>
          </a:p>
        </p:txBody>
      </p:sp>
    </p:spTree>
    <p:extLst>
      <p:ext uri="{BB962C8B-B14F-4D97-AF65-F5344CB8AC3E}">
        <p14:creationId xmlns:p14="http://schemas.microsoft.com/office/powerpoint/2010/main" val="3684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C99F-FD56-3EEE-EC05-92F30DDCF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52FDA9-1695-72F8-B091-8E2EB5C31B04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42B5E3-58D0-92A9-184D-33FF79D73836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4912E3-0EFE-3572-4A14-433F8D65D728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7D3DA6-80EB-AB46-FF23-BF396060A5D1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result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F50-2228-1C8C-B041-8F7575B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467E3A-68E8-FFD4-4612-EE803BE33B3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 test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9411DB-2CFA-2291-EAB8-74165EF4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1471"/>
              </p:ext>
            </p:extLst>
          </p:nvPr>
        </p:nvGraphicFramePr>
        <p:xfrm>
          <a:off x="849592" y="1361841"/>
          <a:ext cx="10492816" cy="2954818"/>
        </p:xfrm>
        <a:graphic>
          <a:graphicData uri="http://schemas.openxmlformats.org/drawingml/2006/table">
            <a:tbl>
              <a:tblPr/>
              <a:tblGrid>
                <a:gridCol w="262320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1624301467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516320957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point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AATGG, TTACC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pCht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sequence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32bp_TR.fasta, </a:t>
                      </a:r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R1_cons.11Jul21_CHM13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171bp_TR.fasta,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ATTGG, TTG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nestedMotif.fasta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with 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5785-DB24-E19B-8746-D6DAE5E0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14E9CC1-7393-ABA5-1E08-9E70F63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67" y="1975249"/>
            <a:ext cx="2980938" cy="2769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3E9C8-6C03-3445-A9EF-98FDE63BC43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k-mer size on motif acquiring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52762-6BD6-06FB-1F0A-D900870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36" y="2113749"/>
            <a:ext cx="3109764" cy="26305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C7BDED-5A26-A2A2-EA61-396936F60C8C}"/>
              </a:ext>
            </a:extLst>
          </p:cNvPr>
          <p:cNvSpPr txBox="1"/>
          <p:nvPr/>
        </p:nvSpPr>
        <p:spPr>
          <a:xfrm>
            <a:off x="3077496" y="890336"/>
            <a:ext cx="600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32bp pCht in </a:t>
            </a:r>
            <a:r>
              <a:rPr lang="en-US" altLang="zh-CN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Pan</a:t>
            </a:r>
          </a:p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TAAACATGGAAATATCTACACCGCTATCTGTA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FB9B9-5E90-EB1A-5959-A2BDC8ABDFFD}"/>
              </a:ext>
            </a:extLst>
          </p:cNvPr>
          <p:cNvSpPr txBox="1"/>
          <p:nvPr/>
        </p:nvSpPr>
        <p:spPr>
          <a:xfrm>
            <a:off x="3077495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2F4C0-6DC9-B4C7-DF96-338CEE59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570"/>
          <a:stretch/>
        </p:blipFill>
        <p:spPr>
          <a:xfrm>
            <a:off x="-6262057" y="2761290"/>
            <a:ext cx="5774426" cy="1196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8261EF-4864-D52F-7DC8-8BB595621714}"/>
              </a:ext>
            </a:extLst>
          </p:cNvPr>
          <p:cNvSpPr txBox="1"/>
          <p:nvPr/>
        </p:nvSpPr>
        <p:spPr>
          <a:xfrm>
            <a:off x="6145160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F7BFA9-3232-27C3-BBF6-AB3403E8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318" y="3359749"/>
            <a:ext cx="8436071" cy="34293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DD16B967-D398-958F-8F59-C0A6A1B98963}"/>
              </a:ext>
            </a:extLst>
          </p:cNvPr>
          <p:cNvSpPr/>
          <p:nvPr/>
        </p:nvSpPr>
        <p:spPr>
          <a:xfrm rot="9000000">
            <a:off x="4114581" y="4700032"/>
            <a:ext cx="259588" cy="502570"/>
          </a:xfrm>
          <a:prstGeom prst="downArrow">
            <a:avLst>
              <a:gd name="adj1" fmla="val 33730"/>
              <a:gd name="adj2" fmla="val 99153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0BC4C-AE12-458D-FF9D-3A43074B3F6C}"/>
              </a:ext>
            </a:extLst>
          </p:cNvPr>
          <p:cNvSpPr txBox="1"/>
          <p:nvPr/>
        </p:nvSpPr>
        <p:spPr>
          <a:xfrm>
            <a:off x="4397697" y="5161488"/>
            <a:ext cx="387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Recurring 5-mer in single motif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40C64-2395-F1FB-3D71-87D46C8C5CED}"/>
              </a:ext>
            </a:extLst>
          </p:cNvPr>
          <p:cNvSpPr txBox="1"/>
          <p:nvPr/>
        </p:nvSpPr>
        <p:spPr>
          <a:xfrm>
            <a:off x="9618562" y="6435523"/>
            <a:ext cx="247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 32bp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6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76FC-7F36-FC0A-0441-D4EEC50A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4DE4F-3B60-5B0E-9BF4-C1EF6F293E2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motif example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55935-60D7-55F4-9D37-60A6F804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4" y="1495192"/>
            <a:ext cx="3985704" cy="1412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ADC512-A998-1F61-8958-A286DD22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4" y="3429000"/>
            <a:ext cx="7797273" cy="19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0B3F-5C26-1169-F5E5-B227A7E6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BDA01F-934E-9707-FC55-8A2A16ADE41E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C280F-A853-88A8-7DFB-39D13B498363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EE81D0-263E-1132-1AD6-07609F14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5" y="1590463"/>
            <a:ext cx="4045580" cy="2331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43969F-E921-C3F5-D5C7-980E3855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9" y="4161645"/>
            <a:ext cx="3989391" cy="23271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CBF4D4-076C-69CA-05E5-CFBEA55F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29" y="4161645"/>
            <a:ext cx="1528972" cy="10557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9DC19E-9E38-109D-D778-308C7201A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28" y="5343033"/>
            <a:ext cx="1531772" cy="10389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7531AF-663D-8A69-EF77-FB2C8D228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862" y="1618786"/>
            <a:ext cx="4002691" cy="2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634-0748-5AEE-1917-A6A085D5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268D78-80DF-90E6-8863-8C49E4742BD7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A1906-596E-0F32-07CE-165DB96894DF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1786FC-876B-1548-A1E5-688BA4E6E327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BCEF7D-3769-14C5-7B98-2989A7AC14B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Aim and function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0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0FAA-C895-80F0-71A4-07A619B0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CD3588-FD8B-D61C-F20A-1AE01B395DB6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EDD08-5552-52FA-4115-059031BA869A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FDD563-EBC1-DD0C-B331-07D961D2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5" y="1573415"/>
            <a:ext cx="5156635" cy="885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41446D-6351-BF60-8448-7612C51E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31" y="1166442"/>
            <a:ext cx="6313209" cy="37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F849-6951-6EE9-78D5-80B66AE9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482B3FF-B41C-E615-3A01-A86D117BF479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057ED-2889-25CE-84D9-10A585B17412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3331BE-F684-6963-72E5-2F9AA1B186B4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190064-551B-A614-1F3A-0EDE01633902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Plan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12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E9A9-F9D6-0954-7C9E-33AD2F9B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2B709-5FAF-313C-59E0-DC94808A629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ACEFF5-4721-3B5D-563C-91C31BFC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55246"/>
              </p:ext>
            </p:extLst>
          </p:nvPr>
        </p:nvGraphicFramePr>
        <p:xfrm>
          <a:off x="849592" y="1361841"/>
          <a:ext cx="10182202" cy="2954818"/>
        </p:xfrm>
        <a:graphic>
          <a:graphicData uri="http://schemas.openxmlformats.org/drawingml/2006/table">
            <a:tbl>
              <a:tblPr/>
              <a:tblGrid>
                <a:gridCol w="7989608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do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 polishing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motif calibration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 N-</a:t>
                      </a:r>
                      <a:r>
                        <a:rPr lang="en-US" altLang="zh-CN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</a:t>
                      </a: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(loop weight)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4AA6-457D-A209-AF37-0B28284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9B2DFCE-6096-3B22-C695-3F1C506430A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C4AD6-AD23-8C27-AA7F-E5D489EF1395}"/>
              </a:ext>
            </a:extLst>
          </p:cNvPr>
          <p:cNvSpPr txBox="1"/>
          <p:nvPr/>
        </p:nvSpPr>
        <p:spPr>
          <a:xfrm>
            <a:off x="0" y="3715246"/>
            <a:ext cx="12192000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7263-0EE5-41CE-CF00-81BF4D834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D598F0D-30F6-9677-F2F0-081EB9F059BE}"/>
              </a:ext>
            </a:extLst>
          </p:cNvPr>
          <p:cNvSpPr txBox="1"/>
          <p:nvPr/>
        </p:nvSpPr>
        <p:spPr>
          <a:xfrm>
            <a:off x="0" y="186215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24-12-20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C3571-C856-8172-9AD2-1272E1B88290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2024/12/20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4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529B-7609-8832-5DEA-C94513D5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F3FBD4-6215-A705-1CA3-07004995FFD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 D2 monomer alignment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A7AB27-8173-ECBC-C139-2D43B7E251E5}"/>
              </a:ext>
            </a:extLst>
          </p:cNvPr>
          <p:cNvGrpSpPr/>
          <p:nvPr/>
        </p:nvGrpSpPr>
        <p:grpSpPr>
          <a:xfrm>
            <a:off x="578137" y="1238045"/>
            <a:ext cx="11035726" cy="3384212"/>
            <a:chOff x="487680" y="1041400"/>
            <a:chExt cx="11035726" cy="33842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F84C80-6CA3-FB44-F8DB-7C18B3E3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" y="1101735"/>
              <a:ext cx="10861040" cy="332387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D3F1D3-97DC-59F5-358C-92DBA4E0BF91}"/>
                </a:ext>
              </a:extLst>
            </p:cNvPr>
            <p:cNvSpPr/>
            <p:nvPr/>
          </p:nvSpPr>
          <p:spPr>
            <a:xfrm>
              <a:off x="487680" y="1041400"/>
              <a:ext cx="11035726" cy="4013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BBA3D08-DBF1-B44E-B3F2-E680B2F55869}"/>
                </a:ext>
              </a:extLst>
            </p:cNvPr>
            <p:cNvSpPr/>
            <p:nvPr/>
          </p:nvSpPr>
          <p:spPr>
            <a:xfrm>
              <a:off x="487680" y="2286000"/>
              <a:ext cx="11035726" cy="101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1F22A65-2E67-55BF-8364-1FACE9888D23}"/>
              </a:ext>
            </a:extLst>
          </p:cNvPr>
          <p:cNvSpPr txBox="1"/>
          <p:nvPr/>
        </p:nvSpPr>
        <p:spPr>
          <a:xfrm>
            <a:off x="8837982" y="4622257"/>
            <a:ext cx="2775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From </a:t>
            </a:r>
            <a:r>
              <a:rPr lang="en-US" altLang="zh-CN" sz="1400" i="1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science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paper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4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1A165-16A6-8055-A4F0-1FB4C960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C2B73E-360C-282A-A4AD-7BA1D9B37A5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6C76E2-BFF2-6AE4-E2D5-59BBCB62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1" y="1156971"/>
            <a:ext cx="4490463" cy="3336372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52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9D9F-9702-7258-DF3A-D94A03D1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0BB8F3-2C2C-C9DE-4384-1FDA6C72D9FF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validation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BFD72C-1279-6709-2B57-44DC4208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0" y="1448800"/>
            <a:ext cx="11779045" cy="810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28410A-7683-DA73-C2DE-E4270757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0" y="3042776"/>
            <a:ext cx="11779045" cy="1003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B96B6-F9F9-B7F8-6339-1D1DA8AC1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0" y="4913895"/>
            <a:ext cx="11779045" cy="8165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C76D3D-B232-CF22-D49C-F2849054006E}"/>
              </a:ext>
            </a:extLst>
          </p:cNvPr>
          <p:cNvSpPr txBox="1"/>
          <p:nvPr/>
        </p:nvSpPr>
        <p:spPr>
          <a:xfrm>
            <a:off x="127820" y="1127603"/>
            <a:ext cx="27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Top1 D2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982EC5-CDEF-5649-67BE-7FE3C1370AF7}"/>
              </a:ext>
            </a:extLst>
          </p:cNvPr>
          <p:cNvSpPr txBox="1"/>
          <p:nvPr/>
        </p:nvSpPr>
        <p:spPr>
          <a:xfrm>
            <a:off x="127820" y="2631939"/>
            <a:ext cx="27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Top2&amp;3 D1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968852-04C8-C07C-550D-E070DC18CC08}"/>
              </a:ext>
            </a:extLst>
          </p:cNvPr>
          <p:cNvSpPr txBox="1"/>
          <p:nvPr/>
        </p:nvSpPr>
        <p:spPr>
          <a:xfrm>
            <a:off x="127820" y="4608223"/>
            <a:ext cx="27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Top18 D1 D2 hybrid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9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9FF69-626B-2453-FEB6-B0C75CA5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6AABA5-72EE-6348-EDFA-373654DCE91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 of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chromosome 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0EC2E5-29B6-7BAE-F884-541966B8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61"/>
          <a:stretch/>
        </p:blipFill>
        <p:spPr>
          <a:xfrm>
            <a:off x="373158" y="2348666"/>
            <a:ext cx="3956893" cy="41352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899FEB4-0810-C033-1077-539E912D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10" y="1691833"/>
            <a:ext cx="3674007" cy="17371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1AB9E5-F4B3-64B2-C016-282F41D9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1" t="40421" r="65160"/>
          <a:stretch/>
        </p:blipFill>
        <p:spPr>
          <a:xfrm>
            <a:off x="7832717" y="1890080"/>
            <a:ext cx="932956" cy="12482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D9A1A4-08AB-8439-D01E-47F1CADC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12" t="46340"/>
          <a:stretch/>
        </p:blipFill>
        <p:spPr>
          <a:xfrm>
            <a:off x="9818824" y="2017813"/>
            <a:ext cx="852780" cy="11242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410853-76CA-185C-E78A-C795041E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358" t="3486" r="28721" b="40421"/>
          <a:stretch/>
        </p:blipFill>
        <p:spPr>
          <a:xfrm>
            <a:off x="8770844" y="1963586"/>
            <a:ext cx="867866" cy="1175234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CC1361-AB89-69A7-DE0F-E7644FCA241F}"/>
              </a:ext>
            </a:extLst>
          </p:cNvPr>
          <p:cNvGrpSpPr/>
          <p:nvPr/>
        </p:nvGrpSpPr>
        <p:grpSpPr>
          <a:xfrm>
            <a:off x="4330051" y="1183600"/>
            <a:ext cx="7582313" cy="810982"/>
            <a:chOff x="4162902" y="1305843"/>
            <a:chExt cx="7582313" cy="8109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74DAF9-91FA-BDFE-7259-8EA9444A6B91}"/>
                </a:ext>
              </a:extLst>
            </p:cNvPr>
            <p:cNvSpPr txBox="1"/>
            <p:nvPr/>
          </p:nvSpPr>
          <p:spPr>
            <a:xfrm>
              <a:off x="4162902" y="1305843"/>
              <a:ext cx="861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More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8136CEBF-9DFD-3901-AD07-E44DA7AF6DFC}"/>
                </a:ext>
              </a:extLst>
            </p:cNvPr>
            <p:cNvSpPr/>
            <p:nvPr/>
          </p:nvSpPr>
          <p:spPr>
            <a:xfrm>
              <a:off x="4236056" y="1530884"/>
              <a:ext cx="7509159" cy="585941"/>
            </a:xfrm>
            <a:prstGeom prst="rightArrow">
              <a:avLst>
                <a:gd name="adj1" fmla="val 50000"/>
                <a:gd name="adj2" fmla="val 165882"/>
              </a:avLst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2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EE74AE6-3D8C-02E5-2B1A-8A36549A6933}"/>
                </a:ext>
              </a:extLst>
            </p:cNvPr>
            <p:cNvSpPr txBox="1"/>
            <p:nvPr/>
          </p:nvSpPr>
          <p:spPr>
            <a:xfrm>
              <a:off x="6249032" y="1628070"/>
              <a:ext cx="28448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Repetitive Number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B729C6F-D2D4-CE4C-CBE9-589F00F5644E}"/>
                </a:ext>
              </a:extLst>
            </p:cNvPr>
            <p:cNvSpPr txBox="1"/>
            <p:nvPr/>
          </p:nvSpPr>
          <p:spPr>
            <a:xfrm>
              <a:off x="10033699" y="1305843"/>
              <a:ext cx="861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Less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865E49C-F7D8-E1F8-7CF9-1FA3C47A6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057" y="3790673"/>
            <a:ext cx="4615653" cy="275098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1BE1B09-B0DD-C0D4-B9FC-83C03C060312}"/>
              </a:ext>
            </a:extLst>
          </p:cNvPr>
          <p:cNvSpPr txBox="1"/>
          <p:nvPr/>
        </p:nvSpPr>
        <p:spPr>
          <a:xfrm>
            <a:off x="933766" y="1640420"/>
            <a:ext cx="2775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# of all motifs: 25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# of cluster: 10 (given)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E22137-C586-755B-0C11-92601322F76C}"/>
              </a:ext>
            </a:extLst>
          </p:cNvPr>
          <p:cNvSpPr txBox="1"/>
          <p:nvPr/>
        </p:nvSpPr>
        <p:spPr>
          <a:xfrm>
            <a:off x="5963920" y="3389660"/>
            <a:ext cx="365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Whole Picture of This Region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D8C51BA-3138-9E73-E8AC-688FEB1DFE87}"/>
              </a:ext>
            </a:extLst>
          </p:cNvPr>
          <p:cNvSpPr/>
          <p:nvPr/>
        </p:nvSpPr>
        <p:spPr>
          <a:xfrm>
            <a:off x="367987" y="2348666"/>
            <a:ext cx="3679758" cy="4192995"/>
          </a:xfrm>
          <a:prstGeom prst="roundRect">
            <a:avLst>
              <a:gd name="adj" fmla="val 703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7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2FD88-B22F-C629-763C-DD81AC76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6E87AE-6C42-0A0C-3DF4-537C85A0128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structure of HOR region end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FA0AF5-9869-2311-804B-8512BB0B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13"/>
          <a:stretch/>
        </p:blipFill>
        <p:spPr>
          <a:xfrm>
            <a:off x="1470875" y="4153247"/>
            <a:ext cx="3006534" cy="2433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F25DD7-6E8A-B90C-A8E8-C1A18096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91"/>
          <a:stretch/>
        </p:blipFill>
        <p:spPr>
          <a:xfrm>
            <a:off x="8300720" y="4146800"/>
            <a:ext cx="3006533" cy="244606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961BD0-76E2-FCEC-84C2-77015B847FA7}"/>
              </a:ext>
            </a:extLst>
          </p:cNvPr>
          <p:cNvGrpSpPr/>
          <p:nvPr/>
        </p:nvGrpSpPr>
        <p:grpSpPr>
          <a:xfrm>
            <a:off x="3319421" y="947544"/>
            <a:ext cx="4615653" cy="2840942"/>
            <a:chOff x="3319421" y="947544"/>
            <a:chExt cx="4615653" cy="28409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B1589F-00B9-588E-B634-88686672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9421" y="1037498"/>
              <a:ext cx="4615653" cy="27509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22C8F-CE77-CC05-E006-B487C153EA01}"/>
                </a:ext>
              </a:extLst>
            </p:cNvPr>
            <p:cNvSpPr/>
            <p:nvPr/>
          </p:nvSpPr>
          <p:spPr>
            <a:xfrm>
              <a:off x="4493341" y="960440"/>
              <a:ext cx="183207" cy="2653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4E61F6-F428-CF37-A60A-323FC915B0C6}"/>
                </a:ext>
              </a:extLst>
            </p:cNvPr>
            <p:cNvSpPr/>
            <p:nvPr/>
          </p:nvSpPr>
          <p:spPr>
            <a:xfrm>
              <a:off x="7403690" y="947544"/>
              <a:ext cx="183207" cy="2653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9CB5E08-FAC8-ECCA-56D1-126CA523524E}"/>
              </a:ext>
            </a:extLst>
          </p:cNvPr>
          <p:cNvSpPr/>
          <p:nvPr/>
        </p:nvSpPr>
        <p:spPr>
          <a:xfrm rot="7585962">
            <a:off x="3880591" y="3700835"/>
            <a:ext cx="529145" cy="233858"/>
          </a:xfrm>
          <a:prstGeom prst="rightArrow">
            <a:avLst>
              <a:gd name="adj1" fmla="val 23646"/>
              <a:gd name="adj2" fmla="val 776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1E89161-5C70-94C2-82BB-9DCB4E097B8F}"/>
              </a:ext>
            </a:extLst>
          </p:cNvPr>
          <p:cNvSpPr/>
          <p:nvPr/>
        </p:nvSpPr>
        <p:spPr>
          <a:xfrm rot="14014038" flipH="1">
            <a:off x="7921701" y="3700833"/>
            <a:ext cx="529145" cy="233858"/>
          </a:xfrm>
          <a:prstGeom prst="rightArrow">
            <a:avLst>
              <a:gd name="adj1" fmla="val 23646"/>
              <a:gd name="adj2" fmla="val 776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F34EFB-4FAF-CDBE-20BF-9B8DAC55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165" t="25247" r="13065" b="16685"/>
          <a:stretch/>
        </p:blipFill>
        <p:spPr>
          <a:xfrm>
            <a:off x="5229315" y="4083475"/>
            <a:ext cx="1620456" cy="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1E42-30B3-2013-CA7A-37F98A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07F57-580F-57FD-DB0B-47F81C6905AD}"/>
              </a:ext>
            </a:extLst>
          </p:cNvPr>
          <p:cNvSpPr txBox="1"/>
          <p:nvPr/>
        </p:nvSpPr>
        <p:spPr>
          <a:xfrm>
            <a:off x="380565" y="203200"/>
            <a:ext cx="1181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F9C27-2614-EE9B-1FB5-CCD5609B2C7B}"/>
              </a:ext>
            </a:extLst>
          </p:cNvPr>
          <p:cNvSpPr txBox="1"/>
          <p:nvPr/>
        </p:nvSpPr>
        <p:spPr>
          <a:xfrm>
            <a:off x="1469984" y="1478095"/>
            <a:ext cx="8750462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Cascade pipeline 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annotation of complex TR regions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 novo motif finding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Single-base-pair resolution annotation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6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BE134-47B2-62F4-0CB9-C6696F8A5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51A-5049-3F4F-7F34-202B2D0382FF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CF7173-EBD8-BDB6-10F4-6BB460C3AE46}"/>
              </a:ext>
            </a:extLst>
          </p:cNvPr>
          <p:cNvGrpSpPr/>
          <p:nvPr/>
        </p:nvGrpSpPr>
        <p:grpSpPr>
          <a:xfrm>
            <a:off x="3319421" y="960440"/>
            <a:ext cx="4615653" cy="2828046"/>
            <a:chOff x="3319421" y="960440"/>
            <a:chExt cx="4615653" cy="282804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D1FE918-C7DF-D7DA-73DE-1A5242C4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9421" y="1037498"/>
              <a:ext cx="4615653" cy="27509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602AB7-59CD-499D-8475-7837FB9B29BC}"/>
                </a:ext>
              </a:extLst>
            </p:cNvPr>
            <p:cNvSpPr/>
            <p:nvPr/>
          </p:nvSpPr>
          <p:spPr>
            <a:xfrm>
              <a:off x="5707380" y="960440"/>
              <a:ext cx="103074" cy="2653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B429BE1-891D-A2F4-D1C0-E650F97B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65" t="25247" r="13065" b="16685"/>
          <a:stretch/>
        </p:blipFill>
        <p:spPr>
          <a:xfrm>
            <a:off x="5285772" y="4083475"/>
            <a:ext cx="1620456" cy="7855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E1B69DB-8834-C131-F623-4C35E5806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93" y="4161119"/>
            <a:ext cx="4352793" cy="2610761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09E771A4-04DA-10F5-C1F6-286C39BE7321}"/>
              </a:ext>
            </a:extLst>
          </p:cNvPr>
          <p:cNvSpPr/>
          <p:nvPr/>
        </p:nvSpPr>
        <p:spPr>
          <a:xfrm rot="16200000" flipH="1">
            <a:off x="5578041" y="3806476"/>
            <a:ext cx="361751" cy="204357"/>
          </a:xfrm>
          <a:prstGeom prst="rightArrow">
            <a:avLst>
              <a:gd name="adj1" fmla="val 23646"/>
              <a:gd name="adj2" fmla="val 776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71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3BE75-7A12-0D19-697D-5C175ABD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B4AD3-861E-4794-229F-EDF2A8898B1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this region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6D63AE-2FAF-FB25-4984-4D51F3BEC39E}"/>
              </a:ext>
            </a:extLst>
          </p:cNvPr>
          <p:cNvSpPr txBox="1"/>
          <p:nvPr/>
        </p:nvSpPr>
        <p:spPr>
          <a:xfrm>
            <a:off x="7417386" y="1317863"/>
            <a:ext cx="1777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D1 D2 D1 D2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13C1EE-86CC-BAFB-2C16-808FB696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2" y="1915453"/>
            <a:ext cx="6290517" cy="37703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A200DD-E317-1496-CEBF-24295D58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59"/>
          <a:stretch/>
        </p:blipFill>
        <p:spPr>
          <a:xfrm>
            <a:off x="7042232" y="1922033"/>
            <a:ext cx="4601901" cy="3763782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EAE5E5-D0C5-0862-19BC-BE214F246268}"/>
              </a:ext>
            </a:extLst>
          </p:cNvPr>
          <p:cNvGrpSpPr/>
          <p:nvPr/>
        </p:nvGrpSpPr>
        <p:grpSpPr>
          <a:xfrm>
            <a:off x="7425689" y="1632585"/>
            <a:ext cx="1531621" cy="319922"/>
            <a:chOff x="7520939" y="1632585"/>
            <a:chExt cx="695325" cy="319922"/>
          </a:xfrm>
        </p:grpSpPr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7473C6A7-CBDE-B0E0-4275-CE3DD20AAFB7}"/>
                </a:ext>
              </a:extLst>
            </p:cNvPr>
            <p:cNvSpPr/>
            <p:nvPr/>
          </p:nvSpPr>
          <p:spPr>
            <a:xfrm rot="10800000">
              <a:off x="7520939" y="1777362"/>
              <a:ext cx="695325" cy="175145"/>
            </a:xfrm>
            <a:prstGeom prst="trapezoid">
              <a:avLst>
                <a:gd name="adj" fmla="val 39402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A69005-EC4F-2A3D-A8F8-FF63A01FE3FD}"/>
                </a:ext>
              </a:extLst>
            </p:cNvPr>
            <p:cNvSpPr/>
            <p:nvPr/>
          </p:nvSpPr>
          <p:spPr>
            <a:xfrm>
              <a:off x="7522290" y="1632585"/>
              <a:ext cx="173909" cy="144777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7A89E28-0B32-FBF2-7039-F204227AD1FF}"/>
                </a:ext>
              </a:extLst>
            </p:cNvPr>
            <p:cNvSpPr/>
            <p:nvPr/>
          </p:nvSpPr>
          <p:spPr>
            <a:xfrm>
              <a:off x="7694770" y="1632585"/>
              <a:ext cx="173909" cy="144777"/>
            </a:xfrm>
            <a:prstGeom prst="rect">
              <a:avLst/>
            </a:prstGeom>
            <a:solidFill>
              <a:srgbClr val="FFBA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2F14EF-CDA9-E0C6-F787-146DF84F5696}"/>
                </a:ext>
              </a:extLst>
            </p:cNvPr>
            <p:cNvSpPr/>
            <p:nvPr/>
          </p:nvSpPr>
          <p:spPr>
            <a:xfrm>
              <a:off x="7868601" y="1632585"/>
              <a:ext cx="173909" cy="144777"/>
            </a:xfrm>
            <a:prstGeom prst="rect">
              <a:avLst/>
            </a:prstGeom>
            <a:solidFill>
              <a:srgbClr val="3185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7A1104-1E4D-36ED-480A-C3C789EEB003}"/>
                </a:ext>
              </a:extLst>
            </p:cNvPr>
            <p:cNvSpPr/>
            <p:nvPr/>
          </p:nvSpPr>
          <p:spPr>
            <a:xfrm>
              <a:off x="8042355" y="1632585"/>
              <a:ext cx="173909" cy="144777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B4A26A-5BBC-CA8F-540C-88193D3617C9}"/>
              </a:ext>
            </a:extLst>
          </p:cNvPr>
          <p:cNvCxnSpPr>
            <a:cxnSpLocks/>
          </p:cNvCxnSpPr>
          <p:nvPr/>
        </p:nvCxnSpPr>
        <p:spPr>
          <a:xfrm>
            <a:off x="8107680" y="1952508"/>
            <a:ext cx="0" cy="353008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DE464A4-8365-8FA2-4193-29CD13CDBC16}"/>
              </a:ext>
            </a:extLst>
          </p:cNvPr>
          <p:cNvCxnSpPr>
            <a:cxnSpLocks/>
          </p:cNvCxnSpPr>
          <p:nvPr/>
        </p:nvCxnSpPr>
        <p:spPr>
          <a:xfrm>
            <a:off x="8263890" y="1952508"/>
            <a:ext cx="0" cy="353008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19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DEE16-745E-2A97-B110-B9564F76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967872-881E-E58D-5760-88B0AA51DF9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6FB198-C9FE-BDC3-14B1-797544F46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0889"/>
              </p:ext>
            </p:extLst>
          </p:nvPr>
        </p:nvGraphicFramePr>
        <p:xfrm>
          <a:off x="855405" y="898251"/>
          <a:ext cx="7112000" cy="162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424624601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89916280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63474293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060944534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function1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function2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function3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65727809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TRkScan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🆗</a:t>
                      </a: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🆗</a:t>
                      </a: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🆗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67845076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Tool1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583572666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Tool2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9770312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Tool3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18206509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A70FCF8-6523-C594-4141-AFA41960E280}"/>
              </a:ext>
            </a:extLst>
          </p:cNvPr>
          <p:cNvSpPr txBox="1"/>
          <p:nvPr/>
        </p:nvSpPr>
        <p:spPr>
          <a:xfrm>
            <a:off x="8049342" y="898251"/>
            <a:ext cx="211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Motif size 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F9126B-0329-C452-09DD-9FD1669B92EF}"/>
              </a:ext>
            </a:extLst>
          </p:cNvPr>
          <p:cNvSpPr txBox="1"/>
          <p:nvPr/>
        </p:nvSpPr>
        <p:spPr>
          <a:xfrm>
            <a:off x="786580" y="2520041"/>
            <a:ext cx="93799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 in T2T-CHM13 total base pair?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New era?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Centromere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NEW: multiple variants!  TE insertion, high mutation rate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Hence: need an integrative tool package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Section-1   diagram and function, simulation, heatmap ( + and - chain)? 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What’s new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Section-2   application, 1 chr in human has inversion, centromere invert? -&gt;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shilong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Get HOR region coordinates in great apes -&gt; Xinrui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拟南芥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nature paper, massive TE insertion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Section-3   New biology: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HSatII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HSatIII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in short arm in orangutan, enrich in TE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motif set? Not a base pair difference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PCA (gorilla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chimp, bonobo)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&lt;--&gt;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kmer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-based PCA, challenge a old opinion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new TE cluster? Not only SD spacer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94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241C-B4AC-1B44-4159-DC329CA4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41C5CFD-08B6-ECE3-8097-6A4511F44795}"/>
              </a:ext>
            </a:extLst>
          </p:cNvPr>
          <p:cNvSpPr txBox="1"/>
          <p:nvPr/>
        </p:nvSpPr>
        <p:spPr>
          <a:xfrm>
            <a:off x="0" y="186215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24-12-27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53E0EC-02E7-05BE-48E5-DC1AF2FE41A3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2024/12/27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5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3B31D-1572-F224-00E1-AF1C04DB0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0EDBE-0E27-2B9C-0A2A-8F10D395F87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of tandem repeats in T2T-CHM13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BDB64CF-3074-CF11-2F19-AC21992398A8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97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34127-DF67-1265-C1DA-FEEED49D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5793C2-35C9-5984-EBE6-F0FC91C97B7D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 and drawbacks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C72826-E93F-1F69-3424-882D770F6914}"/>
              </a:ext>
            </a:extLst>
          </p:cNvPr>
          <p:cNvSpPr/>
          <p:nvPr/>
        </p:nvSpPr>
        <p:spPr>
          <a:xfrm>
            <a:off x="2099733" y="906026"/>
            <a:ext cx="6922347" cy="1053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5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F9ED-A52C-5EBC-804A-860EDEDD0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275BE5-B80F-7887-A619-7B26183F3BD0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 and drawbacks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FB0FA0-5CCD-D962-C1BF-2615ECCE1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99231"/>
              </p:ext>
            </p:extLst>
          </p:nvPr>
        </p:nvGraphicFramePr>
        <p:xfrm>
          <a:off x="632460" y="3077555"/>
          <a:ext cx="10881360" cy="2763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300458477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86788915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26349797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83978652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38947959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62922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 novo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motif finding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Mutant motif 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Motif annotation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 insertion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Merge reverse complementary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0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TRF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StringDecomposer (SD)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VAMOS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r>
                        <a:rPr lang="en-US" altLang="zh-CN" dirty="0"/>
                        <a:t>(not de novo)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MotifScope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3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TRkScan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247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D5C5C4A-A10A-FD05-5AD8-F03EB6D3AA69}"/>
              </a:ext>
            </a:extLst>
          </p:cNvPr>
          <p:cNvSpPr txBox="1"/>
          <p:nvPr/>
        </p:nvSpPr>
        <p:spPr>
          <a:xfrm>
            <a:off x="1071278" y="2686395"/>
            <a:ext cx="9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Table2 Function comparison of related tools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1178117-3EAF-2FC3-D54F-8443F77B7A70}"/>
              </a:ext>
            </a:extLst>
          </p:cNvPr>
          <p:cNvGrpSpPr/>
          <p:nvPr/>
        </p:nvGrpSpPr>
        <p:grpSpPr>
          <a:xfrm>
            <a:off x="2526600" y="5905018"/>
            <a:ext cx="1612108" cy="787750"/>
            <a:chOff x="3211511" y="4716579"/>
            <a:chExt cx="1612108" cy="78775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753E69D-A809-D7F8-C1F2-E1450BDCA3BE}"/>
                </a:ext>
              </a:extLst>
            </p:cNvPr>
            <p:cNvSpPr/>
            <p:nvPr/>
          </p:nvSpPr>
          <p:spPr>
            <a:xfrm>
              <a:off x="3213099" y="4967978"/>
              <a:ext cx="1610520" cy="1028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7BEFEE00-DDF8-0669-127D-2DD7D3B50208}"/>
                </a:ext>
              </a:extLst>
            </p:cNvPr>
            <p:cNvSpPr/>
            <p:nvPr/>
          </p:nvSpPr>
          <p:spPr>
            <a:xfrm>
              <a:off x="3981054" y="5115888"/>
              <a:ext cx="73818" cy="133350"/>
            </a:xfrm>
            <a:prstGeom prst="downArrow">
              <a:avLst>
                <a:gd name="adj1" fmla="val 32608"/>
                <a:gd name="adj2" fmla="val 63768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D7C0E69-E823-86FA-6523-7A024A4BE75C}"/>
                </a:ext>
              </a:extLst>
            </p:cNvPr>
            <p:cNvSpPr txBox="1"/>
            <p:nvPr/>
          </p:nvSpPr>
          <p:spPr>
            <a:xfrm>
              <a:off x="3211511" y="4716579"/>
              <a:ext cx="161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6B4FF4D-8137-EB96-26D9-420EB3E46732}"/>
                </a:ext>
              </a:extLst>
            </p:cNvPr>
            <p:cNvSpPr txBox="1"/>
            <p:nvPr/>
          </p:nvSpPr>
          <p:spPr>
            <a:xfrm>
              <a:off x="3211511" y="5227330"/>
              <a:ext cx="161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ATTGG x 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311360B-BF12-3B2D-B011-644B32DB79D5}"/>
              </a:ext>
            </a:extLst>
          </p:cNvPr>
          <p:cNvGrpSpPr/>
          <p:nvPr/>
        </p:nvGrpSpPr>
        <p:grpSpPr>
          <a:xfrm>
            <a:off x="6137864" y="5905018"/>
            <a:ext cx="1639729" cy="947175"/>
            <a:chOff x="7228415" y="4716579"/>
            <a:chExt cx="1639729" cy="94717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4BDB2FD-ADBC-D1F0-DCC2-EE709370CE37}"/>
                </a:ext>
              </a:extLst>
            </p:cNvPr>
            <p:cNvSpPr/>
            <p:nvPr/>
          </p:nvSpPr>
          <p:spPr>
            <a:xfrm>
              <a:off x="7236459" y="4967978"/>
              <a:ext cx="1610520" cy="1028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8B7A3ADB-34AE-47FB-0F2D-45CA1F9E684F}"/>
                </a:ext>
              </a:extLst>
            </p:cNvPr>
            <p:cNvSpPr/>
            <p:nvPr/>
          </p:nvSpPr>
          <p:spPr>
            <a:xfrm>
              <a:off x="8004414" y="5115888"/>
              <a:ext cx="73818" cy="133350"/>
            </a:xfrm>
            <a:prstGeom prst="downArrow">
              <a:avLst>
                <a:gd name="adj1" fmla="val 32608"/>
                <a:gd name="adj2" fmla="val 63768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C050EFA-A420-B84E-D446-819C112C48EA}"/>
                </a:ext>
              </a:extLst>
            </p:cNvPr>
            <p:cNvSpPr txBox="1"/>
            <p:nvPr/>
          </p:nvSpPr>
          <p:spPr>
            <a:xfrm>
              <a:off x="7234871" y="4716579"/>
              <a:ext cx="161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CF22244-CDC2-1243-0FE9-A7B3129E4588}"/>
                </a:ext>
              </a:extLst>
            </p:cNvPr>
            <p:cNvGrpSpPr/>
            <p:nvPr/>
          </p:nvGrpSpPr>
          <p:grpSpPr>
            <a:xfrm>
              <a:off x="7228415" y="5305236"/>
              <a:ext cx="1639729" cy="358518"/>
              <a:chOff x="5288490" y="5202364"/>
              <a:chExt cx="1639729" cy="35851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25651DB-1D17-9AEB-912E-58D3AE3D6B87}"/>
                  </a:ext>
                </a:extLst>
              </p:cNvPr>
              <p:cNvSpPr txBox="1"/>
              <p:nvPr/>
            </p:nvSpPr>
            <p:spPr>
              <a:xfrm>
                <a:off x="5288490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4D6A768-2811-4098-0165-C80843EF19D2}"/>
                  </a:ext>
                </a:extLst>
              </p:cNvPr>
              <p:cNvSpPr txBox="1"/>
              <p:nvPr/>
            </p:nvSpPr>
            <p:spPr>
              <a:xfrm>
                <a:off x="5960109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A657304-9FE5-C1BF-D884-138671EBF862}"/>
                  </a:ext>
                </a:extLst>
              </p:cNvPr>
              <p:cNvSpPr txBox="1"/>
              <p:nvPr/>
            </p:nvSpPr>
            <p:spPr>
              <a:xfrm>
                <a:off x="5646736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429F9B70-833B-7A24-E4C9-6473D9C57273}"/>
                  </a:ext>
                </a:extLst>
              </p:cNvPr>
              <p:cNvSpPr/>
              <p:nvPr/>
            </p:nvSpPr>
            <p:spPr>
              <a:xfrm rot="5400000">
                <a:off x="5403586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E939AEDF-3BC2-ACE6-2B50-AC654FD6E057}"/>
                  </a:ext>
                </a:extLst>
              </p:cNvPr>
              <p:cNvSpPr/>
              <p:nvPr/>
            </p:nvSpPr>
            <p:spPr>
              <a:xfrm rot="5400000">
                <a:off x="5733783" y="5094256"/>
                <a:ext cx="102871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9B23715C-BBF7-4EE0-A18E-D9F061B5FACF}"/>
                  </a:ext>
                </a:extLst>
              </p:cNvPr>
              <p:cNvSpPr/>
              <p:nvPr/>
            </p:nvSpPr>
            <p:spPr>
              <a:xfrm rot="5400000">
                <a:off x="6054460" y="5094257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1C2B7360-FCDF-4971-9E3F-E1856A3E99BC}"/>
                  </a:ext>
                </a:extLst>
              </p:cNvPr>
              <p:cNvSpPr/>
              <p:nvPr/>
            </p:nvSpPr>
            <p:spPr>
              <a:xfrm rot="5400000">
                <a:off x="6389423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374B0AD5-AE9F-22A8-45A7-E1C4DC305833}"/>
                  </a:ext>
                </a:extLst>
              </p:cNvPr>
              <p:cNvSpPr/>
              <p:nvPr/>
            </p:nvSpPr>
            <p:spPr>
              <a:xfrm rot="5400000">
                <a:off x="6717242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E86E9E2-3FD3-6736-B939-50FEDD0A2F6F}"/>
                  </a:ext>
                </a:extLst>
              </p:cNvPr>
              <p:cNvSpPr txBox="1"/>
              <p:nvPr/>
            </p:nvSpPr>
            <p:spPr>
              <a:xfrm>
                <a:off x="6307772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D119063-50B2-58A4-BBBC-7134B0E0A9F1}"/>
                  </a:ext>
                </a:extLst>
              </p:cNvPr>
              <p:cNvSpPr txBox="1"/>
              <p:nvPr/>
            </p:nvSpPr>
            <p:spPr>
              <a:xfrm>
                <a:off x="6641041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4A9FD73-C6CC-1A27-42DC-2928A23CD246}"/>
              </a:ext>
            </a:extLst>
          </p:cNvPr>
          <p:cNvGrpSpPr/>
          <p:nvPr/>
        </p:nvGrpSpPr>
        <p:grpSpPr>
          <a:xfrm>
            <a:off x="4197973" y="6057064"/>
            <a:ext cx="1907084" cy="535817"/>
            <a:chOff x="5028428" y="4868625"/>
            <a:chExt cx="1907084" cy="535817"/>
          </a:xfrm>
        </p:grpSpPr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EA6E1F9-01F7-7A00-BB58-7F3C50B431FC}"/>
                </a:ext>
              </a:extLst>
            </p:cNvPr>
            <p:cNvSpPr/>
            <p:nvPr/>
          </p:nvSpPr>
          <p:spPr>
            <a:xfrm rot="5400000">
              <a:off x="5966427" y="4858751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2A9A6274-A61E-DB9C-691A-E899C2254198}"/>
                </a:ext>
              </a:extLst>
            </p:cNvPr>
            <p:cNvSpPr/>
            <p:nvPr/>
          </p:nvSpPr>
          <p:spPr>
            <a:xfrm rot="5400000">
              <a:off x="5966425" y="5094259"/>
              <a:ext cx="102871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BAD9394-7590-C473-6196-AF6310DF4B2E}"/>
                </a:ext>
              </a:extLst>
            </p:cNvPr>
            <p:cNvSpPr txBox="1"/>
            <p:nvPr/>
          </p:nvSpPr>
          <p:spPr>
            <a:xfrm>
              <a:off x="5028428" y="4868625"/>
              <a:ext cx="830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3601226-6D86-89B2-8E12-30F2D9F22DCE}"/>
                </a:ext>
              </a:extLst>
            </p:cNvPr>
            <p:cNvSpPr txBox="1"/>
            <p:nvPr/>
          </p:nvSpPr>
          <p:spPr>
            <a:xfrm>
              <a:off x="5028428" y="5116275"/>
              <a:ext cx="830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Mutant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8128FD8-3DE2-B08C-A4BE-459FF0BC844A}"/>
                </a:ext>
              </a:extLst>
            </p:cNvPr>
            <p:cNvSpPr txBox="1"/>
            <p:nvPr/>
          </p:nvSpPr>
          <p:spPr>
            <a:xfrm>
              <a:off x="6196163" y="4879794"/>
              <a:ext cx="735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ATTGG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1694D89-8F48-90C3-72C0-079B1AA98F53}"/>
                </a:ext>
              </a:extLst>
            </p:cNvPr>
            <p:cNvSpPr txBox="1"/>
            <p:nvPr/>
          </p:nvSpPr>
          <p:spPr>
            <a:xfrm>
              <a:off x="6199782" y="5127443"/>
              <a:ext cx="735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ATTCG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914BE9D-E36D-009E-54FE-294056151D91}"/>
              </a:ext>
            </a:extLst>
          </p:cNvPr>
          <p:cNvGrpSpPr/>
          <p:nvPr/>
        </p:nvGrpSpPr>
        <p:grpSpPr>
          <a:xfrm>
            <a:off x="7890705" y="5837400"/>
            <a:ext cx="1761863" cy="1011130"/>
            <a:chOff x="9082878" y="4648961"/>
            <a:chExt cx="1761863" cy="101113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5648969-E2CE-9B44-0AEB-AA1A1E0AF505}"/>
                </a:ext>
              </a:extLst>
            </p:cNvPr>
            <p:cNvGrpSpPr/>
            <p:nvPr/>
          </p:nvGrpSpPr>
          <p:grpSpPr>
            <a:xfrm>
              <a:off x="9188025" y="5301573"/>
              <a:ext cx="1639729" cy="358518"/>
              <a:chOff x="5288490" y="5202364"/>
              <a:chExt cx="1639729" cy="358518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09CCB0A-25BE-404B-935E-A1327FB5B15D}"/>
                  </a:ext>
                </a:extLst>
              </p:cNvPr>
              <p:cNvSpPr txBox="1"/>
              <p:nvPr/>
            </p:nvSpPr>
            <p:spPr>
              <a:xfrm>
                <a:off x="5288490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C6487A8-9491-7D99-3BA9-1A0DFAE4909E}"/>
                  </a:ext>
                </a:extLst>
              </p:cNvPr>
              <p:cNvSpPr txBox="1"/>
              <p:nvPr/>
            </p:nvSpPr>
            <p:spPr>
              <a:xfrm>
                <a:off x="5791859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等腰三角形 75">
                <a:extLst>
                  <a:ext uri="{FF2B5EF4-FFF2-40B4-BE49-F238E27FC236}">
                    <a16:creationId xmlns:a16="http://schemas.microsoft.com/office/drawing/2014/main" id="{AE455105-1581-3816-7B8A-D418576A719D}"/>
                  </a:ext>
                </a:extLst>
              </p:cNvPr>
              <p:cNvSpPr/>
              <p:nvPr/>
            </p:nvSpPr>
            <p:spPr>
              <a:xfrm rot="5400000">
                <a:off x="5403586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6">
                <a:extLst>
                  <a:ext uri="{FF2B5EF4-FFF2-40B4-BE49-F238E27FC236}">
                    <a16:creationId xmlns:a16="http://schemas.microsoft.com/office/drawing/2014/main" id="{2891E7A4-8434-B94D-B024-502271685F3F}"/>
                  </a:ext>
                </a:extLst>
              </p:cNvPr>
              <p:cNvSpPr/>
              <p:nvPr/>
            </p:nvSpPr>
            <p:spPr>
              <a:xfrm rot="5400000">
                <a:off x="5733783" y="5094256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7">
                <a:extLst>
                  <a:ext uri="{FF2B5EF4-FFF2-40B4-BE49-F238E27FC236}">
                    <a16:creationId xmlns:a16="http://schemas.microsoft.com/office/drawing/2014/main" id="{3BDC11D0-3C24-0133-14C2-BD950C3959CE}"/>
                  </a:ext>
                </a:extLst>
              </p:cNvPr>
              <p:cNvSpPr/>
              <p:nvPr/>
            </p:nvSpPr>
            <p:spPr>
              <a:xfrm rot="5400000">
                <a:off x="6054460" y="5094257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78">
                <a:extLst>
                  <a:ext uri="{FF2B5EF4-FFF2-40B4-BE49-F238E27FC236}">
                    <a16:creationId xmlns:a16="http://schemas.microsoft.com/office/drawing/2014/main" id="{F209EF46-AC1D-0B81-6309-6389DD890A53}"/>
                  </a:ext>
                </a:extLst>
              </p:cNvPr>
              <p:cNvSpPr/>
              <p:nvPr/>
            </p:nvSpPr>
            <p:spPr>
              <a:xfrm rot="5400000">
                <a:off x="6389423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79">
                <a:extLst>
                  <a:ext uri="{FF2B5EF4-FFF2-40B4-BE49-F238E27FC236}">
                    <a16:creationId xmlns:a16="http://schemas.microsoft.com/office/drawing/2014/main" id="{7DBDBCD5-CAD6-65BF-9231-8D78CF473993}"/>
                  </a:ext>
                </a:extLst>
              </p:cNvPr>
              <p:cNvSpPr/>
              <p:nvPr/>
            </p:nvSpPr>
            <p:spPr>
              <a:xfrm rot="5400000">
                <a:off x="6717242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BE37B3D-6C81-4D79-3DAE-4CB0D1733D74}"/>
                  </a:ext>
                </a:extLst>
              </p:cNvPr>
              <p:cNvSpPr txBox="1"/>
              <p:nvPr/>
            </p:nvSpPr>
            <p:spPr>
              <a:xfrm>
                <a:off x="6307772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B773B3-69F0-CC12-E515-0268695C4D66}"/>
                  </a:ext>
                </a:extLst>
              </p:cNvPr>
              <p:cNvSpPr txBox="1"/>
              <p:nvPr/>
            </p:nvSpPr>
            <p:spPr>
              <a:xfrm>
                <a:off x="6641041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79F0696-947C-A1BF-F9EF-9196A4632007}"/>
                </a:ext>
              </a:extLst>
            </p:cNvPr>
            <p:cNvSpPr/>
            <p:nvPr/>
          </p:nvSpPr>
          <p:spPr>
            <a:xfrm>
              <a:off x="9709095" y="5301573"/>
              <a:ext cx="336551" cy="102869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7" name="图形 86" descr="上一步 纯色填充">
              <a:extLst>
                <a:ext uri="{FF2B5EF4-FFF2-40B4-BE49-F238E27FC236}">
                  <a16:creationId xmlns:a16="http://schemas.microsoft.com/office/drawing/2014/main" id="{F4A24207-160B-4757-C0CA-6ECC9AD6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790557" y="5055323"/>
              <a:ext cx="214872" cy="214872"/>
            </a:xfrm>
            <a:prstGeom prst="rect">
              <a:avLst/>
            </a:prstGeom>
          </p:spPr>
        </p:pic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D58E8D-272E-7249-7A3C-96B53363DA45}"/>
                </a:ext>
              </a:extLst>
            </p:cNvPr>
            <p:cNvSpPr txBox="1"/>
            <p:nvPr/>
          </p:nvSpPr>
          <p:spPr>
            <a:xfrm>
              <a:off x="9082878" y="4648961"/>
              <a:ext cx="1761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Transposable elements 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(TEs)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358BDB-D757-A0DB-6601-2B0B0AA0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13465"/>
              </p:ext>
            </p:extLst>
          </p:nvPr>
        </p:nvGraphicFramePr>
        <p:xfrm>
          <a:off x="632459" y="1180330"/>
          <a:ext cx="10876026" cy="1381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12671">
                  <a:extLst>
                    <a:ext uri="{9D8B030D-6E8A-4147-A177-3AD203B41FA5}">
                      <a16:colId xmlns:a16="http://schemas.microsoft.com/office/drawing/2014/main" val="3004584776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1867889152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218401990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1263497975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3839786521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338947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TRF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StringDecomposer (SD)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VAMOS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MotifScope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TRkScan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0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Motif length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 on DB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 on DB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multithread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587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F169D14-ED47-8833-E4A2-AF3EA3C11452}"/>
              </a:ext>
            </a:extLst>
          </p:cNvPr>
          <p:cNvSpPr txBox="1"/>
          <p:nvPr/>
        </p:nvSpPr>
        <p:spPr>
          <a:xfrm>
            <a:off x="1071278" y="813035"/>
            <a:ext cx="9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Table1 Function comparison of related tools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DEEE18-3ED7-5E47-3FA7-AC7E5C3C3EDC}"/>
              </a:ext>
            </a:extLst>
          </p:cNvPr>
          <p:cNvCxnSpPr>
            <a:cxnSpLocks/>
          </p:cNvCxnSpPr>
          <p:nvPr/>
        </p:nvCxnSpPr>
        <p:spPr>
          <a:xfrm>
            <a:off x="424815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C4121-BE1D-276D-8755-05C9EE0E62A4}"/>
              </a:ext>
            </a:extLst>
          </p:cNvPr>
          <p:cNvCxnSpPr>
            <a:cxnSpLocks/>
          </p:cNvCxnSpPr>
          <p:nvPr/>
        </p:nvCxnSpPr>
        <p:spPr>
          <a:xfrm>
            <a:off x="605155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F80989-A32D-ECE3-0E10-78C1B2CBA140}"/>
              </a:ext>
            </a:extLst>
          </p:cNvPr>
          <p:cNvCxnSpPr>
            <a:cxnSpLocks/>
          </p:cNvCxnSpPr>
          <p:nvPr/>
        </p:nvCxnSpPr>
        <p:spPr>
          <a:xfrm>
            <a:off x="788670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6F3190C-375B-4C35-6690-06457D77FDAD}"/>
              </a:ext>
            </a:extLst>
          </p:cNvPr>
          <p:cNvCxnSpPr>
            <a:cxnSpLocks/>
          </p:cNvCxnSpPr>
          <p:nvPr/>
        </p:nvCxnSpPr>
        <p:spPr>
          <a:xfrm>
            <a:off x="972820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B678FC-CEF9-B3E7-F5E6-9644C7621ED0}"/>
              </a:ext>
            </a:extLst>
          </p:cNvPr>
          <p:cNvGrpSpPr/>
          <p:nvPr/>
        </p:nvGrpSpPr>
        <p:grpSpPr>
          <a:xfrm>
            <a:off x="9830747" y="5833407"/>
            <a:ext cx="1692500" cy="1015123"/>
            <a:chOff x="9830747" y="5995450"/>
            <a:chExt cx="1692500" cy="1015123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90A0329-785D-5692-D607-1F65A95DA38A}"/>
                </a:ext>
              </a:extLst>
            </p:cNvPr>
            <p:cNvGrpSpPr/>
            <p:nvPr/>
          </p:nvGrpSpPr>
          <p:grpSpPr>
            <a:xfrm>
              <a:off x="9883518" y="6652055"/>
              <a:ext cx="1639729" cy="358518"/>
              <a:chOff x="5288490" y="5202364"/>
              <a:chExt cx="1639729" cy="358518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32C9A65-8F5C-195C-2AD4-0669F8F6B784}"/>
                  </a:ext>
                </a:extLst>
              </p:cNvPr>
              <p:cNvSpPr txBox="1"/>
              <p:nvPr/>
            </p:nvSpPr>
            <p:spPr>
              <a:xfrm>
                <a:off x="5288490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BAC7599-4F5F-860E-7F06-0C511CC86363}"/>
                  </a:ext>
                </a:extLst>
              </p:cNvPr>
              <p:cNvSpPr txBox="1"/>
              <p:nvPr/>
            </p:nvSpPr>
            <p:spPr>
              <a:xfrm>
                <a:off x="5957905" y="5283883"/>
                <a:ext cx="289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A’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791861F-FF90-A330-C4BA-D333C0C89310}"/>
                  </a:ext>
                </a:extLst>
              </p:cNvPr>
              <p:cNvSpPr txBox="1"/>
              <p:nvPr/>
            </p:nvSpPr>
            <p:spPr>
              <a:xfrm>
                <a:off x="5623295" y="5283883"/>
                <a:ext cx="295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A’</a:t>
                </a:r>
              </a:p>
            </p:txBody>
          </p:sp>
          <p:sp>
            <p:nvSpPr>
              <p:cNvPr id="98" name="等腰三角形 97">
                <a:extLst>
                  <a:ext uri="{FF2B5EF4-FFF2-40B4-BE49-F238E27FC236}">
                    <a16:creationId xmlns:a16="http://schemas.microsoft.com/office/drawing/2014/main" id="{AE088CF5-DBF5-3916-E7BD-625C1F4BA119}"/>
                  </a:ext>
                </a:extLst>
              </p:cNvPr>
              <p:cNvSpPr/>
              <p:nvPr/>
            </p:nvSpPr>
            <p:spPr>
              <a:xfrm rot="5400000">
                <a:off x="5403586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等腰三角形 98">
                <a:extLst>
                  <a:ext uri="{FF2B5EF4-FFF2-40B4-BE49-F238E27FC236}">
                    <a16:creationId xmlns:a16="http://schemas.microsoft.com/office/drawing/2014/main" id="{E4CE35C3-6F3A-8F23-3C25-BFFABCCFC723}"/>
                  </a:ext>
                </a:extLst>
              </p:cNvPr>
              <p:cNvSpPr/>
              <p:nvPr/>
            </p:nvSpPr>
            <p:spPr>
              <a:xfrm rot="16200000">
                <a:off x="5733783" y="5094256"/>
                <a:ext cx="102871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5979DC6-BF85-A097-D85D-1294454FBFA1}"/>
                  </a:ext>
                </a:extLst>
              </p:cNvPr>
              <p:cNvSpPr/>
              <p:nvPr/>
            </p:nvSpPr>
            <p:spPr>
              <a:xfrm rot="16200000">
                <a:off x="6072435" y="5094257"/>
                <a:ext cx="102869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00">
                <a:extLst>
                  <a:ext uri="{FF2B5EF4-FFF2-40B4-BE49-F238E27FC236}">
                    <a16:creationId xmlns:a16="http://schemas.microsoft.com/office/drawing/2014/main" id="{79407601-6779-97EB-0B8C-7042D78AC9DB}"/>
                  </a:ext>
                </a:extLst>
              </p:cNvPr>
              <p:cNvSpPr/>
              <p:nvPr/>
            </p:nvSpPr>
            <p:spPr>
              <a:xfrm rot="5400000">
                <a:off x="6389423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244093AE-CB4D-1387-24FA-29A219064E1B}"/>
                  </a:ext>
                </a:extLst>
              </p:cNvPr>
              <p:cNvSpPr/>
              <p:nvPr/>
            </p:nvSpPr>
            <p:spPr>
              <a:xfrm rot="5400000">
                <a:off x="6717242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A7FCE8D-C28A-A7F5-C0A6-2A191F02052E}"/>
                  </a:ext>
                </a:extLst>
              </p:cNvPr>
              <p:cNvSpPr txBox="1"/>
              <p:nvPr/>
            </p:nvSpPr>
            <p:spPr>
              <a:xfrm>
                <a:off x="6307772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42D1051-DFD2-058C-B92B-108DE018D5C8}"/>
                  </a:ext>
                </a:extLst>
              </p:cNvPr>
              <p:cNvSpPr txBox="1"/>
              <p:nvPr/>
            </p:nvSpPr>
            <p:spPr>
              <a:xfrm>
                <a:off x="6641041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图形 31" descr="箭头: 向右旋转 纯色填充">
              <a:extLst>
                <a:ext uri="{FF2B5EF4-FFF2-40B4-BE49-F238E27FC236}">
                  <a16:creationId xmlns:a16="http://schemas.microsoft.com/office/drawing/2014/main" id="{A17620C0-ECC7-F05E-5E75-A3D7292A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931699">
              <a:off x="10064541" y="6389951"/>
              <a:ext cx="323084" cy="323084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4C844B-357E-637D-3A59-F48CFBFDD179}"/>
                </a:ext>
              </a:extLst>
            </p:cNvPr>
            <p:cNvSpPr txBox="1"/>
            <p:nvPr/>
          </p:nvSpPr>
          <p:spPr>
            <a:xfrm>
              <a:off x="9830747" y="5995450"/>
              <a:ext cx="1457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Reverse complementary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BBC4F71-638F-2014-3177-FAD558683D7F}"/>
              </a:ext>
            </a:extLst>
          </p:cNvPr>
          <p:cNvSpPr/>
          <p:nvPr/>
        </p:nvSpPr>
        <p:spPr>
          <a:xfrm>
            <a:off x="521110" y="2562089"/>
            <a:ext cx="11218606" cy="43714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64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1C97-AFA0-FB34-AF16-80DE7B36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C11247-8218-2A0E-2488-8A289465CF50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 and drawbacks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6E2A1B-386E-2533-7F6A-FAD7CC929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05600"/>
              </p:ext>
            </p:extLst>
          </p:nvPr>
        </p:nvGraphicFramePr>
        <p:xfrm>
          <a:off x="632460" y="1541307"/>
          <a:ext cx="10881360" cy="454948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300458477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86788915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26349797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83978652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38947959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629224724"/>
                    </a:ext>
                  </a:extLst>
                </a:gridCol>
              </a:tblGrid>
              <a:tr h="8678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novo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motif finding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Mutant motif 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Motif annotation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 insertion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Merge reverse complementary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102347"/>
                  </a:ext>
                </a:extLst>
              </a:tr>
              <a:tr h="774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bp satellite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x 6   …AAA…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x 4   …ATA…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18"/>
                  </a:ext>
                </a:extLst>
              </a:tr>
              <a:tr h="783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OURS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4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28892"/>
                  </a:ext>
                </a:extLst>
              </a:tr>
              <a:tr h="783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x 10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9542"/>
                  </a:ext>
                </a:extLst>
              </a:tr>
              <a:tr h="774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VAMOS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55874"/>
                  </a:ext>
                </a:extLst>
              </a:tr>
              <a:tr h="395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MotifScope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3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9301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AA862E6-055F-4468-D9FF-84A30A09E913}"/>
              </a:ext>
            </a:extLst>
          </p:cNvPr>
          <p:cNvSpPr txBox="1"/>
          <p:nvPr/>
        </p:nvSpPr>
        <p:spPr>
          <a:xfrm>
            <a:off x="1071278" y="1150148"/>
            <a:ext cx="9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Table1 Function comparison of related tools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FDC304F-EDC9-F7A9-9917-1FECF2B2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17" y="5567535"/>
            <a:ext cx="1852189" cy="348921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7F7EA5B6-AEEC-9765-2FDA-7ED072CDE7E6}"/>
              </a:ext>
            </a:extLst>
          </p:cNvPr>
          <p:cNvGrpSpPr/>
          <p:nvPr/>
        </p:nvGrpSpPr>
        <p:grpSpPr>
          <a:xfrm>
            <a:off x="6289231" y="2783469"/>
            <a:ext cx="1471740" cy="143101"/>
            <a:chOff x="-1632743" y="4704204"/>
            <a:chExt cx="3266870" cy="102872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9044CB7A-8412-2EF8-E17F-1B198DD2FFC2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5A870C67-51A3-D938-9610-71959DF2404F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2319A2A2-D5B4-B571-AB83-914C891D0E1D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6DCAB81B-06D2-F9D1-7BB8-2AA515AC15EE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D33FB291-3AF1-7155-A053-363CCEA735EF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2AB0BCAF-3BAF-CEE8-0323-75BAC31F51DD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7274EBE5-50EC-D6E1-6042-E97FA364C59D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21CF426E-5438-F6F5-B6A1-D06C7BEE9FC9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37BC1843-9EE0-A4A7-095F-B06CF01CAC6C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E7789156-6787-7DCC-A922-95F531B05963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ABA4065D-F5BD-4624-1663-8DD5542B4FC7}"/>
              </a:ext>
            </a:extLst>
          </p:cNvPr>
          <p:cNvSpPr/>
          <p:nvPr/>
        </p:nvSpPr>
        <p:spPr>
          <a:xfrm rot="5400000">
            <a:off x="4956223" y="4350044"/>
            <a:ext cx="143100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0EC5D579-4E5E-FE2E-CC40-25DDDAA1FC77}"/>
              </a:ext>
            </a:extLst>
          </p:cNvPr>
          <p:cNvSpPr/>
          <p:nvPr/>
        </p:nvSpPr>
        <p:spPr>
          <a:xfrm rot="5400000">
            <a:off x="4969636" y="5677577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D90CC833-A276-A69A-09DD-042E2CC5679A}"/>
              </a:ext>
            </a:extLst>
          </p:cNvPr>
          <p:cNvSpPr/>
          <p:nvPr/>
        </p:nvSpPr>
        <p:spPr>
          <a:xfrm rot="5400000">
            <a:off x="4969637" y="5884022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560AFF-432E-BC73-ACB9-3C8E85162A38}"/>
              </a:ext>
            </a:extLst>
          </p:cNvPr>
          <p:cNvSpPr/>
          <p:nvPr/>
        </p:nvSpPr>
        <p:spPr>
          <a:xfrm>
            <a:off x="6255068" y="4350369"/>
            <a:ext cx="1505903" cy="14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25932964-3E07-68A9-4BCB-A63AFEA71125}"/>
              </a:ext>
            </a:extLst>
          </p:cNvPr>
          <p:cNvSpPr/>
          <p:nvPr/>
        </p:nvSpPr>
        <p:spPr>
          <a:xfrm rot="5400000">
            <a:off x="4580735" y="2666458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99C5C494-0F7C-9EC8-CA4E-1BDE433EBCF1}"/>
              </a:ext>
            </a:extLst>
          </p:cNvPr>
          <p:cNvSpPr/>
          <p:nvPr/>
        </p:nvSpPr>
        <p:spPr>
          <a:xfrm rot="5400000">
            <a:off x="4580736" y="2872903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FD4E6B6E-4216-0AB9-E804-026B725B3C8B}"/>
              </a:ext>
            </a:extLst>
          </p:cNvPr>
          <p:cNvSpPr/>
          <p:nvPr/>
        </p:nvSpPr>
        <p:spPr>
          <a:xfrm rot="5400000">
            <a:off x="4969635" y="3466181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B3976385-51E0-6C08-FEE3-ED13E934D7F1}"/>
              </a:ext>
            </a:extLst>
          </p:cNvPr>
          <p:cNvSpPr/>
          <p:nvPr/>
        </p:nvSpPr>
        <p:spPr>
          <a:xfrm rot="5400000">
            <a:off x="4969636" y="3672626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33C406D-B82E-7EDD-FC6D-25B57ED9AA15}"/>
              </a:ext>
            </a:extLst>
          </p:cNvPr>
          <p:cNvGrpSpPr/>
          <p:nvPr/>
        </p:nvGrpSpPr>
        <p:grpSpPr>
          <a:xfrm>
            <a:off x="6289231" y="3568329"/>
            <a:ext cx="1471740" cy="143101"/>
            <a:chOff x="-1632743" y="4704204"/>
            <a:chExt cx="3266870" cy="102872"/>
          </a:xfrm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5195A73F-D589-C6B5-8747-F94A02A34D7A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等腰三角形 109">
              <a:extLst>
                <a:ext uri="{FF2B5EF4-FFF2-40B4-BE49-F238E27FC236}">
                  <a16:creationId xmlns:a16="http://schemas.microsoft.com/office/drawing/2014/main" id="{3E2BB80D-62CB-2EC4-D894-7722EE03DA3F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等腰三角形 110">
              <a:extLst>
                <a:ext uri="{FF2B5EF4-FFF2-40B4-BE49-F238E27FC236}">
                  <a16:creationId xmlns:a16="http://schemas.microsoft.com/office/drawing/2014/main" id="{DD4054B1-3F3C-CDE9-5F50-6BD376BA7829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等腰三角形 111">
              <a:extLst>
                <a:ext uri="{FF2B5EF4-FFF2-40B4-BE49-F238E27FC236}">
                  <a16:creationId xmlns:a16="http://schemas.microsoft.com/office/drawing/2014/main" id="{A97898B4-65B8-ADD3-EE52-D8DB2C8C54E1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>
              <a:extLst>
                <a:ext uri="{FF2B5EF4-FFF2-40B4-BE49-F238E27FC236}">
                  <a16:creationId xmlns:a16="http://schemas.microsoft.com/office/drawing/2014/main" id="{66CFF9AA-7265-C1FF-79D2-F58271D09E86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EEB4DA94-D30D-2693-44AB-700E5399C220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B018699B-5AD8-B446-9A43-3F624CF47D2F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543D33C4-9A6C-58DB-95CF-BD0E42A8D0D8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FB5C5E50-EE9F-32AE-821B-1E85EEBEDA8D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等腰三角形 117">
              <a:extLst>
                <a:ext uri="{FF2B5EF4-FFF2-40B4-BE49-F238E27FC236}">
                  <a16:creationId xmlns:a16="http://schemas.microsoft.com/office/drawing/2014/main" id="{A37AC77B-D3B4-E80F-BD9A-C5C0A755FBC1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2E2D12E-56B4-ED54-6758-74BE7844065A}"/>
              </a:ext>
            </a:extLst>
          </p:cNvPr>
          <p:cNvGrpSpPr/>
          <p:nvPr/>
        </p:nvGrpSpPr>
        <p:grpSpPr>
          <a:xfrm>
            <a:off x="8148511" y="2783469"/>
            <a:ext cx="1471740" cy="143101"/>
            <a:chOff x="-1632743" y="4704204"/>
            <a:chExt cx="3266870" cy="102872"/>
          </a:xfrm>
        </p:grpSpPr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866FFD51-D7C8-F486-EAA4-6BE88CCCC76D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3C37AE29-7C94-D988-520A-21107B132518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847A37A0-E305-8F5A-6480-BCAD3D52BABE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54B9A2ED-C836-6C39-5C71-D5A53BC5E792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DD094782-672A-E0D0-3FC7-FC1955FA9B95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等腰三角形 124">
              <a:extLst>
                <a:ext uri="{FF2B5EF4-FFF2-40B4-BE49-F238E27FC236}">
                  <a16:creationId xmlns:a16="http://schemas.microsoft.com/office/drawing/2014/main" id="{519D14C8-F63D-AF69-0B32-4D845C5AD2F9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A29F142F-B6E5-07D8-AAE8-2C5C320462C2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等腰三角形 126">
              <a:extLst>
                <a:ext uri="{FF2B5EF4-FFF2-40B4-BE49-F238E27FC236}">
                  <a16:creationId xmlns:a16="http://schemas.microsoft.com/office/drawing/2014/main" id="{28B40267-C637-62D4-3CF6-B02075C928D1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CD1688BA-ABF0-8404-0C50-67B78E6C54D2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79576390-8B2F-4440-FD81-F4A465E76160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003FAC8F-0ECE-D597-F95B-7D027ABE80BE}"/>
              </a:ext>
            </a:extLst>
          </p:cNvPr>
          <p:cNvSpPr/>
          <p:nvPr/>
        </p:nvSpPr>
        <p:spPr>
          <a:xfrm>
            <a:off x="8664510" y="2538298"/>
            <a:ext cx="95306" cy="1501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下 144">
            <a:extLst>
              <a:ext uri="{FF2B5EF4-FFF2-40B4-BE49-F238E27FC236}">
                <a16:creationId xmlns:a16="http://schemas.microsoft.com/office/drawing/2014/main" id="{459CA22D-B242-4C28-5885-1BC8F9E43B79}"/>
              </a:ext>
            </a:extLst>
          </p:cNvPr>
          <p:cNvSpPr/>
          <p:nvPr/>
        </p:nvSpPr>
        <p:spPr>
          <a:xfrm>
            <a:off x="8690840" y="2699385"/>
            <a:ext cx="48763" cy="80550"/>
          </a:xfrm>
          <a:prstGeom prst="downArrow">
            <a:avLst>
              <a:gd name="adj1" fmla="val 26936"/>
              <a:gd name="adj2" fmla="val 6614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D39EAB-5BCD-B320-3354-89F3F85B0639}"/>
              </a:ext>
            </a:extLst>
          </p:cNvPr>
          <p:cNvGrpSpPr/>
          <p:nvPr/>
        </p:nvGrpSpPr>
        <p:grpSpPr>
          <a:xfrm>
            <a:off x="8056338" y="3559165"/>
            <a:ext cx="1572842" cy="150189"/>
            <a:chOff x="8148511" y="3553635"/>
            <a:chExt cx="1572842" cy="150189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BA647CD-1255-FB4F-ED24-F6D15DF5C641}"/>
                </a:ext>
              </a:extLst>
            </p:cNvPr>
            <p:cNvGrpSpPr/>
            <p:nvPr/>
          </p:nvGrpSpPr>
          <p:grpSpPr>
            <a:xfrm>
              <a:off x="8148511" y="3560705"/>
              <a:ext cx="1572842" cy="143119"/>
              <a:chOff x="-1632743" y="4704204"/>
              <a:chExt cx="3491290" cy="102885"/>
            </a:xfrm>
          </p:grpSpPr>
          <p:sp>
            <p:nvSpPr>
              <p:cNvPr id="131" name="等腰三角形 130">
                <a:extLst>
                  <a:ext uri="{FF2B5EF4-FFF2-40B4-BE49-F238E27FC236}">
                    <a16:creationId xmlns:a16="http://schemas.microsoft.com/office/drawing/2014/main" id="{8E695232-F282-43C5-294C-6767AE45BE69}"/>
                  </a:ext>
                </a:extLst>
              </p:cNvPr>
              <p:cNvSpPr/>
              <p:nvPr/>
            </p:nvSpPr>
            <p:spPr>
              <a:xfrm rot="5400000">
                <a:off x="-1524633" y="459609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id="{54275DFD-1D98-FEA1-1B45-7F1B11F7ABFC}"/>
                  </a:ext>
                </a:extLst>
              </p:cNvPr>
              <p:cNvSpPr/>
              <p:nvPr/>
            </p:nvSpPr>
            <p:spPr>
              <a:xfrm rot="5400000">
                <a:off x="-1194436" y="4596096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50170ADF-C787-4907-1CAE-51D918987F2A}"/>
                  </a:ext>
                </a:extLst>
              </p:cNvPr>
              <p:cNvSpPr/>
              <p:nvPr/>
            </p:nvSpPr>
            <p:spPr>
              <a:xfrm rot="5400000">
                <a:off x="-873759" y="4596097"/>
                <a:ext cx="102869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等腰三角形 133">
                <a:extLst>
                  <a:ext uri="{FF2B5EF4-FFF2-40B4-BE49-F238E27FC236}">
                    <a16:creationId xmlns:a16="http://schemas.microsoft.com/office/drawing/2014/main" id="{5816A766-DC4D-C5A8-C313-BC958B69DE8A}"/>
                  </a:ext>
                </a:extLst>
              </p:cNvPr>
              <p:cNvSpPr/>
              <p:nvPr/>
            </p:nvSpPr>
            <p:spPr>
              <a:xfrm rot="5400000">
                <a:off x="-538796" y="4596098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等腰三角形 134">
                <a:extLst>
                  <a:ext uri="{FF2B5EF4-FFF2-40B4-BE49-F238E27FC236}">
                    <a16:creationId xmlns:a16="http://schemas.microsoft.com/office/drawing/2014/main" id="{4C6C4D66-E91C-1D44-B8D7-1349355B277C}"/>
                  </a:ext>
                </a:extLst>
              </p:cNvPr>
              <p:cNvSpPr/>
              <p:nvPr/>
            </p:nvSpPr>
            <p:spPr>
              <a:xfrm rot="5400000">
                <a:off x="13445" y="4596099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6" name="等腰三角形 135">
                <a:extLst>
                  <a:ext uri="{FF2B5EF4-FFF2-40B4-BE49-F238E27FC236}">
                    <a16:creationId xmlns:a16="http://schemas.microsoft.com/office/drawing/2014/main" id="{506074EE-568F-C103-2E6A-36AD9619A27A}"/>
                  </a:ext>
                </a:extLst>
              </p:cNvPr>
              <p:cNvSpPr/>
              <p:nvPr/>
            </p:nvSpPr>
            <p:spPr>
              <a:xfrm rot="5400000">
                <a:off x="332531" y="4596100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等腰三角形 136">
                <a:extLst>
                  <a:ext uri="{FF2B5EF4-FFF2-40B4-BE49-F238E27FC236}">
                    <a16:creationId xmlns:a16="http://schemas.microsoft.com/office/drawing/2014/main" id="{932DF500-D1C6-6D48-AFF3-0DD7066701AD}"/>
                  </a:ext>
                </a:extLst>
              </p:cNvPr>
              <p:cNvSpPr/>
              <p:nvPr/>
            </p:nvSpPr>
            <p:spPr>
              <a:xfrm rot="5400000">
                <a:off x="653206" y="4596111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37">
                <a:extLst>
                  <a:ext uri="{FF2B5EF4-FFF2-40B4-BE49-F238E27FC236}">
                    <a16:creationId xmlns:a16="http://schemas.microsoft.com/office/drawing/2014/main" id="{1F2CA577-8B87-A0EB-68D6-DAFD3BA379F5}"/>
                  </a:ext>
                </a:extLst>
              </p:cNvPr>
              <p:cNvSpPr/>
              <p:nvPr/>
            </p:nvSpPr>
            <p:spPr>
              <a:xfrm rot="5400000">
                <a:off x="988170" y="4596102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等腰三角形 138">
                <a:extLst>
                  <a:ext uri="{FF2B5EF4-FFF2-40B4-BE49-F238E27FC236}">
                    <a16:creationId xmlns:a16="http://schemas.microsoft.com/office/drawing/2014/main" id="{CD8489FF-9E84-0266-B24A-EA3347AC8A6E}"/>
                  </a:ext>
                </a:extLst>
              </p:cNvPr>
              <p:cNvSpPr/>
              <p:nvPr/>
            </p:nvSpPr>
            <p:spPr>
              <a:xfrm rot="5400000">
                <a:off x="1315989" y="4596102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50D59063-0918-65FA-6585-7A68D4240BB5}"/>
                  </a:ext>
                </a:extLst>
              </p:cNvPr>
              <p:cNvSpPr/>
              <p:nvPr/>
            </p:nvSpPr>
            <p:spPr>
              <a:xfrm rot="5400000">
                <a:off x="1647570" y="4596102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3B6B1C1-9155-6464-A078-5AEA1ECBDFB9}"/>
                </a:ext>
              </a:extLst>
            </p:cNvPr>
            <p:cNvSpPr/>
            <p:nvPr/>
          </p:nvSpPr>
          <p:spPr>
            <a:xfrm>
              <a:off x="8744544" y="3553635"/>
              <a:ext cx="95306" cy="15017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72428BF0-3988-FC15-5B6F-BC68EBC32D83}"/>
              </a:ext>
            </a:extLst>
          </p:cNvPr>
          <p:cNvGrpSpPr/>
          <p:nvPr/>
        </p:nvGrpSpPr>
        <p:grpSpPr>
          <a:xfrm>
            <a:off x="8052959" y="4349004"/>
            <a:ext cx="1572842" cy="143653"/>
            <a:chOff x="8145132" y="4349004"/>
            <a:chExt cx="1572842" cy="14365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676F5080-AAAC-B2A0-8879-C87A80AF4363}"/>
                </a:ext>
              </a:extLst>
            </p:cNvPr>
            <p:cNvSpPr/>
            <p:nvPr/>
          </p:nvSpPr>
          <p:spPr>
            <a:xfrm>
              <a:off x="8145132" y="4350369"/>
              <a:ext cx="594471" cy="14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D6922A-7C3C-A28A-BD17-72DEFA4CCCA9}"/>
                </a:ext>
              </a:extLst>
            </p:cNvPr>
            <p:cNvSpPr/>
            <p:nvPr/>
          </p:nvSpPr>
          <p:spPr>
            <a:xfrm>
              <a:off x="8839850" y="4350307"/>
              <a:ext cx="878124" cy="142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D1A6414-A0AF-583B-F00C-D815A43DBE76}"/>
                </a:ext>
              </a:extLst>
            </p:cNvPr>
            <p:cNvSpPr/>
            <p:nvPr/>
          </p:nvSpPr>
          <p:spPr>
            <a:xfrm>
              <a:off x="8794131" y="4350369"/>
              <a:ext cx="45719" cy="142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332E221-0C28-FF55-38FF-21F5EF073BEC}"/>
                </a:ext>
              </a:extLst>
            </p:cNvPr>
            <p:cNvSpPr/>
            <p:nvPr/>
          </p:nvSpPr>
          <p:spPr>
            <a:xfrm>
              <a:off x="8736386" y="4349004"/>
              <a:ext cx="103464" cy="14365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A02FB66-BACB-C917-229A-951AD8DE686B}"/>
              </a:ext>
            </a:extLst>
          </p:cNvPr>
          <p:cNvSpPr txBox="1"/>
          <p:nvPr/>
        </p:nvSpPr>
        <p:spPr>
          <a:xfrm>
            <a:off x="8535909" y="4123663"/>
            <a:ext cx="44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</a:rPr>
              <a:t>(A)n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  <p:pic>
        <p:nvPicPr>
          <p:cNvPr id="160" name="图片 159">
            <a:extLst>
              <a:ext uri="{FF2B5EF4-FFF2-40B4-BE49-F238E27FC236}">
                <a16:creationId xmlns:a16="http://schemas.microsoft.com/office/drawing/2014/main" id="{02E1CCA1-88E8-246E-9F3E-90220ED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231" y="5588997"/>
            <a:ext cx="1911794" cy="333022"/>
          </a:xfrm>
          <a:prstGeom prst="rect">
            <a:avLst/>
          </a:prstGeom>
        </p:spPr>
      </p:pic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6222B413-2675-4E44-284B-99AA79519B59}"/>
              </a:ext>
            </a:extLst>
          </p:cNvPr>
          <p:cNvGrpSpPr/>
          <p:nvPr/>
        </p:nvGrpSpPr>
        <p:grpSpPr>
          <a:xfrm>
            <a:off x="9901111" y="2783469"/>
            <a:ext cx="1471740" cy="143101"/>
            <a:chOff x="-1632743" y="4704204"/>
            <a:chExt cx="3266870" cy="102872"/>
          </a:xfrm>
        </p:grpSpPr>
        <p:sp>
          <p:nvSpPr>
            <p:cNvPr id="162" name="等腰三角形 161">
              <a:extLst>
                <a:ext uri="{FF2B5EF4-FFF2-40B4-BE49-F238E27FC236}">
                  <a16:creationId xmlns:a16="http://schemas.microsoft.com/office/drawing/2014/main" id="{BCF15184-F282-DD4D-A1BC-8F8064F14457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1D046ED8-C209-6F04-6B6B-EB81AD8114FF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E4D3E699-9A6D-55E1-CD55-53396E19A744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5" name="等腰三角形 164">
              <a:extLst>
                <a:ext uri="{FF2B5EF4-FFF2-40B4-BE49-F238E27FC236}">
                  <a16:creationId xmlns:a16="http://schemas.microsoft.com/office/drawing/2014/main" id="{ACF1DE30-E284-1663-CA68-2B44534E1630}"/>
                </a:ext>
              </a:extLst>
            </p:cNvPr>
            <p:cNvSpPr/>
            <p:nvPr/>
          </p:nvSpPr>
          <p:spPr>
            <a:xfrm rot="162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等腰三角形 165">
              <a:extLst>
                <a:ext uri="{FF2B5EF4-FFF2-40B4-BE49-F238E27FC236}">
                  <a16:creationId xmlns:a16="http://schemas.microsoft.com/office/drawing/2014/main" id="{AF02A25D-5216-EC65-8E74-279A444F4959}"/>
                </a:ext>
              </a:extLst>
            </p:cNvPr>
            <p:cNvSpPr/>
            <p:nvPr/>
          </p:nvSpPr>
          <p:spPr>
            <a:xfrm rot="162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742C1965-5059-F430-5BED-4E8E6C21F625}"/>
                </a:ext>
              </a:extLst>
            </p:cNvPr>
            <p:cNvSpPr/>
            <p:nvPr/>
          </p:nvSpPr>
          <p:spPr>
            <a:xfrm rot="162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等腰三角形 167">
              <a:extLst>
                <a:ext uri="{FF2B5EF4-FFF2-40B4-BE49-F238E27FC236}">
                  <a16:creationId xmlns:a16="http://schemas.microsoft.com/office/drawing/2014/main" id="{20574AE5-BE7D-FC95-54BA-67D7E41B4C62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等腰三角形 168">
              <a:extLst>
                <a:ext uri="{FF2B5EF4-FFF2-40B4-BE49-F238E27FC236}">
                  <a16:creationId xmlns:a16="http://schemas.microsoft.com/office/drawing/2014/main" id="{40598246-1CF3-AEC0-B8DF-2513B0AFB797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等腰三角形 169">
              <a:extLst>
                <a:ext uri="{FF2B5EF4-FFF2-40B4-BE49-F238E27FC236}">
                  <a16:creationId xmlns:a16="http://schemas.microsoft.com/office/drawing/2014/main" id="{8713A9BE-C1DB-1FC5-8E6C-1ECA1C3DD4D3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等腰三角形 170">
              <a:extLst>
                <a:ext uri="{FF2B5EF4-FFF2-40B4-BE49-F238E27FC236}">
                  <a16:creationId xmlns:a16="http://schemas.microsoft.com/office/drawing/2014/main" id="{E66A7F94-5329-3DE1-AC72-20EF26E50A86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2" name="矩形 171">
            <a:extLst>
              <a:ext uri="{FF2B5EF4-FFF2-40B4-BE49-F238E27FC236}">
                <a16:creationId xmlns:a16="http://schemas.microsoft.com/office/drawing/2014/main" id="{A5D29806-1BDF-55AF-1956-FDD06AAB1466}"/>
              </a:ext>
            </a:extLst>
          </p:cNvPr>
          <p:cNvSpPr/>
          <p:nvPr/>
        </p:nvSpPr>
        <p:spPr>
          <a:xfrm>
            <a:off x="10346245" y="2738284"/>
            <a:ext cx="434175" cy="23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89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41E05-6CAD-B210-0C37-AE04FFD1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0A493A-6689-4509-A28B-284F315BB9D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mission and aim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576ADB-6415-FCF8-C2CF-C1655766DD72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45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D01DD-8C40-238B-3CB1-1380ABB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82AB0C-3757-4450-82D0-9396389E2D40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TRkScan’s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04DD3B0-A77F-5421-8864-D974C2E5C715}"/>
              </a:ext>
            </a:extLst>
          </p:cNvPr>
          <p:cNvSpPr/>
          <p:nvPr/>
        </p:nvSpPr>
        <p:spPr>
          <a:xfrm>
            <a:off x="9960078" y="2161543"/>
            <a:ext cx="2124285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13A3-ECF3-4664-109F-F082334D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32E0DB7-6ECF-E518-73CA-1089A3C8D544}"/>
              </a:ext>
            </a:extLst>
          </p:cNvPr>
          <p:cNvGrpSpPr/>
          <p:nvPr/>
        </p:nvGrpSpPr>
        <p:grpSpPr>
          <a:xfrm>
            <a:off x="1524953" y="4769386"/>
            <a:ext cx="9976167" cy="1156970"/>
            <a:chOff x="1195705" y="1808699"/>
            <a:chExt cx="9976167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8F468-AFD0-8A4A-DBDA-7E5DF05883E5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B9089D-25E8-38B2-69A3-C7DFEE8F44B2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EB262-3287-FF84-0829-0E4BFB055DA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9798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assays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639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02682-50F6-6292-84E4-CA556211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11E33-5388-C68F-1951-0FF02E50C6E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 and usage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1819813-3E46-BF97-9BC8-1A75CCE948D0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52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577EA-8B62-0AF5-5490-7EDE5D71D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191BDA-C32C-7D0D-9078-20775A44BE8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of TRkScan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7479FD-4D19-85A6-1EF2-2E0E4A146C2C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2AA905-F5F6-93EA-08DD-BE1A5FE5100B}"/>
              </a:ext>
            </a:extLst>
          </p:cNvPr>
          <p:cNvSpPr txBox="1"/>
          <p:nvPr/>
        </p:nvSpPr>
        <p:spPr>
          <a:xfrm>
            <a:off x="776310" y="1888594"/>
            <a:ext cx="19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Edit distance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5B16CE-EB47-B212-62FE-B1012EE5C1BB}"/>
              </a:ext>
            </a:extLst>
          </p:cNvPr>
          <p:cNvSpPr txBox="1"/>
          <p:nvPr/>
        </p:nvSpPr>
        <p:spPr>
          <a:xfrm>
            <a:off x="776310" y="90173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empirical de novo STR mutation rate to be 5.24 × 10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−5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mutations per locus per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82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85367-57FF-8681-7DE1-F0308A450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177D3E-978D-A2DE-4DBB-EC97882FBDF1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of TRkScan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1FE1EB3-DA17-BC95-0960-586F3EDCB1C3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70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6C0C-7050-66ED-016B-675E709B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4D613E-CB44-C59D-DAAC-FF4159CA1E0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of TRkScan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3EFBFBE-6A6F-D3EE-8C5F-7A2C65752EA4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0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8DBA-735E-80B2-1759-6661A494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52356-E351-3C4D-40F7-B6950BD8D834}"/>
              </a:ext>
            </a:extLst>
          </p:cNvPr>
          <p:cNvSpPr txBox="1"/>
          <p:nvPr/>
        </p:nvSpPr>
        <p:spPr>
          <a:xfrm>
            <a:off x="380565" y="203200"/>
            <a:ext cx="719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output and assays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E9A03-F6C9-0F44-9D01-CF96D7FCF861}"/>
              </a:ext>
            </a:extLst>
          </p:cNvPr>
          <p:cNvSpPr txBox="1"/>
          <p:nvPr/>
        </p:nvSpPr>
        <p:spPr>
          <a:xfrm>
            <a:off x="1469984" y="1478095"/>
            <a:ext cx="8750462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and assays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 output: start, end, motif, CIGAR ……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result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0182-1807-9949-5C0F-12569012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FFEA9A-C04E-A439-737A-55C982C0E791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CA9F3C-8187-372D-2A0D-266BD4633AA8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478F51-F175-E855-489C-614A386AEC0A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02F68A-34C7-7D11-F558-73175C76A6DA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1745-4A02-5946-AA69-517D5F4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471756-3A87-3294-FB74-778BDD2B37C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518A93-1EEC-E766-4AC6-D58340AF3C4C}"/>
              </a:ext>
            </a:extLst>
          </p:cNvPr>
          <p:cNvGrpSpPr/>
          <p:nvPr/>
        </p:nvGrpSpPr>
        <p:grpSpPr>
          <a:xfrm>
            <a:off x="4677464" y="1089705"/>
            <a:ext cx="2487787" cy="5434944"/>
            <a:chOff x="1031567" y="1199536"/>
            <a:chExt cx="2797671" cy="611193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803EEF-04D5-E258-3E38-8BD3C5350578}"/>
                </a:ext>
              </a:extLst>
            </p:cNvPr>
            <p:cNvSpPr/>
            <p:nvPr/>
          </p:nvSpPr>
          <p:spPr>
            <a:xfrm>
              <a:off x="1212366" y="1199536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Ns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87F546-A220-3117-96DE-46290710F8C3}"/>
                </a:ext>
              </a:extLst>
            </p:cNvPr>
            <p:cNvSpPr/>
            <p:nvPr/>
          </p:nvSpPr>
          <p:spPr>
            <a:xfrm>
              <a:off x="1212366" y="21102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into windows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51FA55-BAEB-5E03-FF6E-077348FFFAF3}"/>
                </a:ext>
              </a:extLst>
            </p:cNvPr>
            <p:cNvSpPr/>
            <p:nvPr/>
          </p:nvSpPr>
          <p:spPr>
            <a:xfrm>
              <a:off x="1031567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26589E-80A6-B2AA-6A46-E0A99EC19DB9}"/>
                </a:ext>
              </a:extLst>
            </p:cNvPr>
            <p:cNvSpPr/>
            <p:nvPr/>
          </p:nvSpPr>
          <p:spPr>
            <a:xfrm>
              <a:off x="1777311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476A7C-C43E-281B-D3E3-FD64D5648B0A}"/>
                </a:ext>
              </a:extLst>
            </p:cNvPr>
            <p:cNvSpPr/>
            <p:nvPr/>
          </p:nvSpPr>
          <p:spPr>
            <a:xfrm>
              <a:off x="2523055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2F18ED-B0C8-CE3F-7FC3-3FE4CABD5AFD}"/>
                </a:ext>
              </a:extLst>
            </p:cNvPr>
            <p:cNvSpPr/>
            <p:nvPr/>
          </p:nvSpPr>
          <p:spPr>
            <a:xfrm>
              <a:off x="3268799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92C5C8-7C0C-85C2-14F4-BCB6FD2F3CD7}"/>
                </a:ext>
              </a:extLst>
            </p:cNvPr>
            <p:cNvSpPr/>
            <p:nvPr/>
          </p:nvSpPr>
          <p:spPr>
            <a:xfrm>
              <a:off x="1212366" y="39390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motif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9FD3B06-0B55-EFF0-A221-BED74CAB6C65}"/>
                </a:ext>
              </a:extLst>
            </p:cNvPr>
            <p:cNvSpPr/>
            <p:nvPr/>
          </p:nvSpPr>
          <p:spPr>
            <a:xfrm>
              <a:off x="1031567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9B2345B-CB93-0C18-CF62-CE22A445A3D0}"/>
                </a:ext>
              </a:extLst>
            </p:cNvPr>
            <p:cNvSpPr/>
            <p:nvPr/>
          </p:nvSpPr>
          <p:spPr>
            <a:xfrm>
              <a:off x="1777311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F875067-E420-5C0D-C8C5-836C9D30396F}"/>
                </a:ext>
              </a:extLst>
            </p:cNvPr>
            <p:cNvSpPr/>
            <p:nvPr/>
          </p:nvSpPr>
          <p:spPr>
            <a:xfrm>
              <a:off x="2523055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25E8F5F-32F5-D16A-3937-8F4713ADC986}"/>
                </a:ext>
              </a:extLst>
            </p:cNvPr>
            <p:cNvSpPr/>
            <p:nvPr/>
          </p:nvSpPr>
          <p:spPr>
            <a:xfrm>
              <a:off x="3268799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B69976-8454-10F4-709F-632E463A684C}"/>
                </a:ext>
              </a:extLst>
            </p:cNvPr>
            <p:cNvSpPr/>
            <p:nvPr/>
          </p:nvSpPr>
          <p:spPr>
            <a:xfrm>
              <a:off x="1212366" y="578304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DP to link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1685979-CCC7-59BF-18C3-CA51483EF37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1398" y="1779640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CFF9FB0-022B-C6CD-623B-8BE01D9697BB}"/>
                </a:ext>
              </a:extLst>
            </p:cNvPr>
            <p:cNvSpPr/>
            <p:nvPr/>
          </p:nvSpPr>
          <p:spPr>
            <a:xfrm rot="16200000">
              <a:off x="2332553" y="2413054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左大括号 48">
              <a:extLst>
                <a:ext uri="{FF2B5EF4-FFF2-40B4-BE49-F238E27FC236}">
                  <a16:creationId xmlns:a16="http://schemas.microsoft.com/office/drawing/2014/main" id="{5E1156FE-C3BD-3D2B-0C78-16722EE2B468}"/>
                </a:ext>
              </a:extLst>
            </p:cNvPr>
            <p:cNvSpPr/>
            <p:nvPr/>
          </p:nvSpPr>
          <p:spPr>
            <a:xfrm rot="5400000" flipV="1">
              <a:off x="2332553" y="1419129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A13D0E86-82C4-521D-73AB-D5ADFD6A6046}"/>
                </a:ext>
              </a:extLst>
            </p:cNvPr>
            <p:cNvSpPr/>
            <p:nvPr/>
          </p:nvSpPr>
          <p:spPr>
            <a:xfrm rot="16200000">
              <a:off x="2332553" y="4260142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DB7D735C-EFBF-4142-24A6-219C0D779F69}"/>
                </a:ext>
              </a:extLst>
            </p:cNvPr>
            <p:cNvSpPr/>
            <p:nvPr/>
          </p:nvSpPr>
          <p:spPr>
            <a:xfrm rot="5400000" flipV="1">
              <a:off x="2332553" y="3266217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9046F02-CD3A-0CD6-7E50-34A3FCB616EB}"/>
                </a:ext>
              </a:extLst>
            </p:cNvPr>
            <p:cNvSpPr/>
            <p:nvPr/>
          </p:nvSpPr>
          <p:spPr>
            <a:xfrm>
              <a:off x="1212367" y="6731365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aligned bed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085631-B713-F78A-65AD-2E3D371331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98" y="6372713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A122FD1-AA23-F93D-4CC4-CCF92DEF94EF}"/>
              </a:ext>
            </a:extLst>
          </p:cNvPr>
          <p:cNvSpPr txBox="1"/>
          <p:nvPr/>
        </p:nvSpPr>
        <p:spPr>
          <a:xfrm>
            <a:off x="4536887" y="2803314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Get motif from single window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B1EA97-4A09-6ADC-74D6-493362C50B9C}"/>
              </a:ext>
            </a:extLst>
          </p:cNvPr>
          <p:cNvSpPr txBox="1"/>
          <p:nvPr/>
        </p:nvSpPr>
        <p:spPr>
          <a:xfrm>
            <a:off x="4474991" y="4424446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Annotate single motif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5C94917-87D4-7E23-69D8-2AAED1CE9CF7}"/>
              </a:ext>
            </a:extLst>
          </p:cNvPr>
          <p:cNvSpPr/>
          <p:nvPr/>
        </p:nvSpPr>
        <p:spPr>
          <a:xfrm>
            <a:off x="7209516" y="1360067"/>
            <a:ext cx="700275" cy="2358390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88626"/>
              <a:gd name="connsiteY0" fmla="*/ 1316736 h 2316480"/>
              <a:gd name="connsiteX1" fmla="*/ 0 w 1088626"/>
              <a:gd name="connsiteY1" fmla="*/ 1816608 h 2316480"/>
              <a:gd name="connsiteX2" fmla="*/ 1078992 w 1088626"/>
              <a:gd name="connsiteY2" fmla="*/ 2316480 h 2316480"/>
              <a:gd name="connsiteX3" fmla="*/ 1088626 w 1088626"/>
              <a:gd name="connsiteY3" fmla="*/ 0 h 2316480"/>
              <a:gd name="connsiteX4" fmla="*/ 0 w 1088626"/>
              <a:gd name="connsiteY4" fmla="*/ 1316736 h 2316480"/>
              <a:gd name="connsiteX0" fmla="*/ 0 w 1106690"/>
              <a:gd name="connsiteY0" fmla="*/ 1358646 h 2358390"/>
              <a:gd name="connsiteX1" fmla="*/ 0 w 1106690"/>
              <a:gd name="connsiteY1" fmla="*/ 1858518 h 2358390"/>
              <a:gd name="connsiteX2" fmla="*/ 1078992 w 1106690"/>
              <a:gd name="connsiteY2" fmla="*/ 2358390 h 2358390"/>
              <a:gd name="connsiteX3" fmla="*/ 1106690 w 1106690"/>
              <a:gd name="connsiteY3" fmla="*/ 0 h 2358390"/>
              <a:gd name="connsiteX4" fmla="*/ 0 w 1106690"/>
              <a:gd name="connsiteY4" fmla="*/ 1358646 h 23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690" h="2358390">
                <a:moveTo>
                  <a:pt x="0" y="1358646"/>
                </a:moveTo>
                <a:lnTo>
                  <a:pt x="0" y="1858518"/>
                </a:lnTo>
                <a:lnTo>
                  <a:pt x="1078992" y="2358390"/>
                </a:lnTo>
                <a:cubicBezTo>
                  <a:pt x="1082203" y="1586230"/>
                  <a:pt x="1103479" y="772160"/>
                  <a:pt x="1106690" y="0"/>
                </a:cubicBezTo>
                <a:lnTo>
                  <a:pt x="0" y="13586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8BF853-B4D4-1BC9-A97F-3392582C1874}"/>
              </a:ext>
            </a:extLst>
          </p:cNvPr>
          <p:cNvGrpSpPr/>
          <p:nvPr/>
        </p:nvGrpSpPr>
        <p:grpSpPr>
          <a:xfrm>
            <a:off x="7892268" y="1364343"/>
            <a:ext cx="2185797" cy="2363803"/>
            <a:chOff x="6096000" y="944880"/>
            <a:chExt cx="3054028" cy="289309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E288287-43FF-9C46-73B8-F3820BE1FC20}"/>
                </a:ext>
              </a:extLst>
            </p:cNvPr>
            <p:cNvSpPr/>
            <p:nvPr/>
          </p:nvSpPr>
          <p:spPr>
            <a:xfrm>
              <a:off x="6096000" y="948382"/>
              <a:ext cx="3054028" cy="28895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F27E8F-6EE4-59DD-D753-A8579F3C2FBF}"/>
                </a:ext>
              </a:extLst>
            </p:cNvPr>
            <p:cNvSpPr/>
            <p:nvPr/>
          </p:nvSpPr>
          <p:spPr>
            <a:xfrm>
              <a:off x="6096000" y="944880"/>
              <a:ext cx="643531" cy="2883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5FD09B-E829-55E2-F167-8E19DF3AE4E2}"/>
              </a:ext>
            </a:extLst>
          </p:cNvPr>
          <p:cNvSpPr/>
          <p:nvPr/>
        </p:nvSpPr>
        <p:spPr>
          <a:xfrm>
            <a:off x="7209516" y="3997349"/>
            <a:ext cx="690369" cy="1283208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435864 h 1435608"/>
              <a:gd name="connsiteX1" fmla="*/ 0 w 1078992"/>
              <a:gd name="connsiteY1" fmla="*/ 935736 h 1435608"/>
              <a:gd name="connsiteX2" fmla="*/ 1078992 w 1078992"/>
              <a:gd name="connsiteY2" fmla="*/ 1435608 h 1435608"/>
              <a:gd name="connsiteX3" fmla="*/ 1066950 w 1078992"/>
              <a:gd name="connsiteY3" fmla="*/ 0 h 1435608"/>
              <a:gd name="connsiteX4" fmla="*/ 0 w 1078992"/>
              <a:gd name="connsiteY4" fmla="*/ 435864 h 1435608"/>
              <a:gd name="connsiteX0" fmla="*/ 0 w 1066950"/>
              <a:gd name="connsiteY0" fmla="*/ 435864 h 1260348"/>
              <a:gd name="connsiteX1" fmla="*/ 0 w 1066950"/>
              <a:gd name="connsiteY1" fmla="*/ 935736 h 1260348"/>
              <a:gd name="connsiteX2" fmla="*/ 1066950 w 1066950"/>
              <a:gd name="connsiteY2" fmla="*/ 1260348 h 1260348"/>
              <a:gd name="connsiteX3" fmla="*/ 1066950 w 1066950"/>
              <a:gd name="connsiteY3" fmla="*/ 0 h 1260348"/>
              <a:gd name="connsiteX4" fmla="*/ 0 w 1066950"/>
              <a:gd name="connsiteY4" fmla="*/ 435864 h 1260348"/>
              <a:gd name="connsiteX0" fmla="*/ 0 w 1074978"/>
              <a:gd name="connsiteY0" fmla="*/ 329184 h 1153668"/>
              <a:gd name="connsiteX1" fmla="*/ 0 w 1074978"/>
              <a:gd name="connsiteY1" fmla="*/ 829056 h 1153668"/>
              <a:gd name="connsiteX2" fmla="*/ 1066950 w 1074978"/>
              <a:gd name="connsiteY2" fmla="*/ 1153668 h 1153668"/>
              <a:gd name="connsiteX3" fmla="*/ 1074978 w 1074978"/>
              <a:gd name="connsiteY3" fmla="*/ 0 h 1153668"/>
              <a:gd name="connsiteX4" fmla="*/ 0 w 1074978"/>
              <a:gd name="connsiteY4" fmla="*/ 329184 h 1153668"/>
              <a:gd name="connsiteX0" fmla="*/ 0 w 1091035"/>
              <a:gd name="connsiteY0" fmla="*/ 329184 h 1275588"/>
              <a:gd name="connsiteX1" fmla="*/ 0 w 1091035"/>
              <a:gd name="connsiteY1" fmla="*/ 829056 h 1275588"/>
              <a:gd name="connsiteX2" fmla="*/ 1091035 w 1091035"/>
              <a:gd name="connsiteY2" fmla="*/ 1275588 h 1275588"/>
              <a:gd name="connsiteX3" fmla="*/ 1074978 w 1091035"/>
              <a:gd name="connsiteY3" fmla="*/ 0 h 1275588"/>
              <a:gd name="connsiteX4" fmla="*/ 0 w 1091035"/>
              <a:gd name="connsiteY4" fmla="*/ 329184 h 1275588"/>
              <a:gd name="connsiteX0" fmla="*/ 0 w 1091035"/>
              <a:gd name="connsiteY0" fmla="*/ 336804 h 1283208"/>
              <a:gd name="connsiteX1" fmla="*/ 0 w 1091035"/>
              <a:gd name="connsiteY1" fmla="*/ 836676 h 1283208"/>
              <a:gd name="connsiteX2" fmla="*/ 1091035 w 1091035"/>
              <a:gd name="connsiteY2" fmla="*/ 1283208 h 1283208"/>
              <a:gd name="connsiteX3" fmla="*/ 1087021 w 1091035"/>
              <a:gd name="connsiteY3" fmla="*/ 0 h 1283208"/>
              <a:gd name="connsiteX4" fmla="*/ 0 w 1091035"/>
              <a:gd name="connsiteY4" fmla="*/ 336804 h 12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035" h="1283208">
                <a:moveTo>
                  <a:pt x="0" y="336804"/>
                </a:moveTo>
                <a:lnTo>
                  <a:pt x="0" y="836676"/>
                </a:lnTo>
                <a:lnTo>
                  <a:pt x="1091035" y="1283208"/>
                </a:lnTo>
                <a:lnTo>
                  <a:pt x="1087021" y="0"/>
                </a:lnTo>
                <a:lnTo>
                  <a:pt x="0" y="3368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01746CB-F34A-1501-122F-BD8C22B79946}"/>
              </a:ext>
            </a:extLst>
          </p:cNvPr>
          <p:cNvGrpSpPr/>
          <p:nvPr/>
        </p:nvGrpSpPr>
        <p:grpSpPr>
          <a:xfrm>
            <a:off x="7892268" y="3998472"/>
            <a:ext cx="2185797" cy="1285213"/>
            <a:chOff x="6096000" y="4108303"/>
            <a:chExt cx="3054028" cy="1285213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D2F1627-E868-ED37-B301-E90E0BC283B0}"/>
                </a:ext>
              </a:extLst>
            </p:cNvPr>
            <p:cNvSpPr/>
            <p:nvPr/>
          </p:nvSpPr>
          <p:spPr>
            <a:xfrm>
              <a:off x="6096000" y="4115256"/>
              <a:ext cx="3054028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AC77CFC-3D67-1611-D34F-BA8F96A9272A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FC605FF-8D40-58BC-58AB-9900ABCF159F}"/>
              </a:ext>
            </a:extLst>
          </p:cNvPr>
          <p:cNvSpPr/>
          <p:nvPr/>
        </p:nvSpPr>
        <p:spPr>
          <a:xfrm>
            <a:off x="8302414" y="1540474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k-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13B3B6F-A1C7-727E-C865-E6166D099425}"/>
              </a:ext>
            </a:extLst>
          </p:cNvPr>
          <p:cNvSpPr/>
          <p:nvPr/>
        </p:nvSpPr>
        <p:spPr>
          <a:xfrm>
            <a:off x="8302414" y="2114536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3FC73E6-1CC2-F9E4-A58E-F5290B24E52C}"/>
              </a:ext>
            </a:extLst>
          </p:cNvPr>
          <p:cNvSpPr/>
          <p:nvPr/>
        </p:nvSpPr>
        <p:spPr>
          <a:xfrm>
            <a:off x="8302414" y="2688598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E753BFF-00BD-7A13-5DC7-5A9E493E9B41}"/>
              </a:ext>
            </a:extLst>
          </p:cNvPr>
          <p:cNvSpPr/>
          <p:nvPr/>
        </p:nvSpPr>
        <p:spPr>
          <a:xfrm>
            <a:off x="8302414" y="3262661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cycle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B11CE6-E7CD-0787-B06E-2B6263E6B892}"/>
              </a:ext>
            </a:extLst>
          </p:cNvPr>
          <p:cNvCxnSpPr>
            <a:cxnSpLocks/>
          </p:cNvCxnSpPr>
          <p:nvPr/>
        </p:nvCxnSpPr>
        <p:spPr>
          <a:xfrm>
            <a:off x="8952137" y="1840550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BA4003-FFCC-2591-89E1-912ECC7D2074}"/>
              </a:ext>
            </a:extLst>
          </p:cNvPr>
          <p:cNvCxnSpPr>
            <a:cxnSpLocks/>
          </p:cNvCxnSpPr>
          <p:nvPr/>
        </p:nvCxnSpPr>
        <p:spPr>
          <a:xfrm>
            <a:off x="8952137" y="240747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7FAB9AF-514F-2657-97AE-DE7E94CF2757}"/>
              </a:ext>
            </a:extLst>
          </p:cNvPr>
          <p:cNvCxnSpPr>
            <a:cxnSpLocks/>
          </p:cNvCxnSpPr>
          <p:nvPr/>
        </p:nvCxnSpPr>
        <p:spPr>
          <a:xfrm>
            <a:off x="8952137" y="2992694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0B3AF6D-12B0-C31D-142E-4E4DED54F40E}"/>
              </a:ext>
            </a:extLst>
          </p:cNvPr>
          <p:cNvSpPr/>
          <p:nvPr/>
        </p:nvSpPr>
        <p:spPr>
          <a:xfrm>
            <a:off x="8160491" y="4190022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suffixArray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583240B-2356-55AE-90DE-0DF7A10A75AE}"/>
              </a:ext>
            </a:extLst>
          </p:cNvPr>
          <p:cNvSpPr/>
          <p:nvPr/>
        </p:nvSpPr>
        <p:spPr>
          <a:xfrm>
            <a:off x="8160491" y="4764084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 distance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0BD3C4-62B4-2030-DF9F-B334DE694567}"/>
              </a:ext>
            </a:extLst>
          </p:cNvPr>
          <p:cNvCxnSpPr>
            <a:cxnSpLocks/>
          </p:cNvCxnSpPr>
          <p:nvPr/>
        </p:nvCxnSpPr>
        <p:spPr>
          <a:xfrm>
            <a:off x="8952137" y="449009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A320FB0-E3B0-3858-8940-726613FE5705}"/>
              </a:ext>
            </a:extLst>
          </p:cNvPr>
          <p:cNvCxnSpPr>
            <a:cxnSpLocks/>
          </p:cNvCxnSpPr>
          <p:nvPr/>
        </p:nvCxnSpPr>
        <p:spPr>
          <a:xfrm>
            <a:off x="4224502" y="3746250"/>
            <a:ext cx="491683" cy="354963"/>
          </a:xfrm>
          <a:prstGeom prst="bentConnector3">
            <a:avLst>
              <a:gd name="adj1" fmla="val 37602"/>
            </a:avLst>
          </a:prstGeom>
          <a:ln w="19050">
            <a:solidFill>
              <a:schemeClr val="accent5">
                <a:lumMod val="50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9C58EE-764C-6B2F-68F4-EAF39F1FDD97}"/>
              </a:ext>
            </a:extLst>
          </p:cNvPr>
          <p:cNvSpPr/>
          <p:nvPr/>
        </p:nvSpPr>
        <p:spPr>
          <a:xfrm>
            <a:off x="2960553" y="3617100"/>
            <a:ext cx="1273751" cy="258300"/>
          </a:xfrm>
          <a:prstGeom prst="homePlat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motif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4244-CA94-8470-F842-1D48ABF8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0185E-CD1F-4F84-2A9E-1A9A9328D09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310C81-29CA-6740-2AB2-090D0C86E351}"/>
              </a:ext>
            </a:extLst>
          </p:cNvPr>
          <p:cNvGrpSpPr/>
          <p:nvPr/>
        </p:nvGrpSpPr>
        <p:grpSpPr>
          <a:xfrm>
            <a:off x="1363980" y="1166115"/>
            <a:ext cx="4061460" cy="1556765"/>
            <a:chOff x="6096000" y="4108303"/>
            <a:chExt cx="3054028" cy="12852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AEFD4F7-B33F-FE01-C7C3-28956D43FCC4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96AD214-1846-6A0A-A686-C7D04226889D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1056E-F219-FB41-3576-4C71DC451B62}"/>
              </a:ext>
            </a:extLst>
          </p:cNvPr>
          <p:cNvGrpSpPr/>
          <p:nvPr/>
        </p:nvGrpSpPr>
        <p:grpSpPr>
          <a:xfrm>
            <a:off x="6667500" y="1166115"/>
            <a:ext cx="4061460" cy="1556765"/>
            <a:chOff x="6096000" y="4108303"/>
            <a:chExt cx="3054028" cy="12852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63D52B-C832-5B15-C858-CEAF079B6AEB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399534C-3D17-6E73-6566-A216F1991D7B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-k,--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ksize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k-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size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-m,--motif 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	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motif set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-f,--force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annotate with motif X in given motif set no matter whether motif X is in the sequence</a:t>
              </a:r>
            </a:p>
            <a:p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FD07-1EC5-CEDB-0018-A1E8D2F8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61CE9-7C36-6166-9EB8-395DD33724C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1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1F9678-4EB2-62FA-5873-6967882A033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662CEF-B6C3-76AD-F10F-333B15FDC013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F7081F1-08FB-DCD7-5A8A-143D3AC2ECC5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E5F9BDD-E7F8-577D-B136-4B04E6EED458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EE9495D-71EB-6B9F-D586-211C1A9BA446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C5845D-E56B-7F44-43E5-577BE23D23E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787926E-EB65-6BDD-FFB0-6766E328C9B5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211A4E7-0920-9209-B40D-FB225EA0A9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7C832C-D5AA-4F3B-BEA4-ACE469E83F8C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8EC7F819-BE57-45BC-CDC6-4735AD783B8C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55EB0CB9-64FD-9243-D0E8-16A7827FCE5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34BBD24-283E-CD3A-0520-CE0B9A0E0CA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19233BE-55EB-5033-6C4A-D329AD86522B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294C6C1-9EDF-893F-5474-26B0F0D5902F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4A1A480-E51F-A8A6-D49B-556DCDB2FDBA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7362F276-413F-2BC5-D50F-9C1866DDBC9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92CBC61E-7383-4D2D-B491-BB91EF0D791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A595CF77-AABF-46B0-41FF-C369813DFC0E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36A57B5E-F38D-915E-3E36-28B11866A458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A0C3C1C-B3EE-0936-65D6-095880B936D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6F754B9-8B6E-4658-7E67-D53476F1C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4CC4F4-318E-E078-C897-241431C3CDFC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7B2994-71E5-E77A-F896-4C38F7D64DD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B49AAB9-A492-53AB-3989-F6A5A6EE7AD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FDE41EE-F708-F82B-1AE6-EFAF680C62F6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53C054C3-147C-B090-7C9E-0AEDC2DF2365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863678D-5DF4-572B-E4D6-F9EDB90BC4B2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3081576-0ADF-D037-CB10-1DEFE62C3EFC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65624-1DC6-926E-D27D-BDDCE4553D85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0CCABFD-E6E8-ECFF-1B48-FBF78A9BE56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43AFC6-7D85-1543-1DC2-5FFDF3AB283E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00BB108-4C07-F255-5CDB-5D00BBE99970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D2D354C-98A3-23D3-6E29-5EFAF004963B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033474F-7328-BF4D-3358-ACBF6E34C284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37A2424-A04C-43AB-3599-4C0A7EEC4471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93EE62-673B-0B2B-2FC7-23B0F2AA4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91A0885-2217-798A-CCC5-5CADC7AC2C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3728562-8474-58A1-2B3F-7AD7D8C7B037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B2D56B0-0049-F885-A4FC-9A3147E25F71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CC619F1-0931-8898-C254-92171F9FEEF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7A88F4-B159-2E40-80A6-1D73011F0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A89A4B5D-B1CC-092C-E163-0E0A0C75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D847014-4B79-D4D0-A110-B49293B83639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0DA8B-A42A-6AE0-5D17-D45294CE1758}"/>
              </a:ext>
            </a:extLst>
          </p:cNvPr>
          <p:cNvSpPr txBox="1"/>
          <p:nvPr/>
        </p:nvSpPr>
        <p:spPr>
          <a:xfrm>
            <a:off x="5894241" y="941542"/>
            <a:ext cx="2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85A508-CC66-45CE-3F3A-443F46E37D8E}"/>
              </a:ext>
            </a:extLst>
          </p:cNvPr>
          <p:cNvSpPr txBox="1"/>
          <p:nvPr/>
        </p:nvSpPr>
        <p:spPr>
          <a:xfrm>
            <a:off x="8410744" y="942176"/>
            <a:ext cx="262289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5ECEF23-FDDB-F9DB-151B-68E895CF19E3}"/>
              </a:ext>
            </a:extLst>
          </p:cNvPr>
          <p:cNvGrpSpPr/>
          <p:nvPr/>
        </p:nvGrpSpPr>
        <p:grpSpPr>
          <a:xfrm>
            <a:off x="5787846" y="1209160"/>
            <a:ext cx="5245796" cy="5013363"/>
            <a:chOff x="5894242" y="1098070"/>
            <a:chExt cx="4610576" cy="44062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F5A0D43-56DD-129E-46E0-D5EC203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549" y="1339914"/>
              <a:ext cx="1943141" cy="176999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444AFA8-D68E-64AD-1240-B1A6C539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105" y="1338354"/>
              <a:ext cx="1907868" cy="1753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CB9F38-E459-CEFD-2956-AB6A2A49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242" y="3427183"/>
              <a:ext cx="2204155" cy="194175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69755E4-356B-C0C8-3C44-AB0FC62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055" y="3409590"/>
              <a:ext cx="2039718" cy="188927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2E7C9C-FFBC-8F33-BED8-8E8252A253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2" y="3232609"/>
              <a:ext cx="461057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D681C5-90DE-D26E-C0EC-10E0E1D7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260" y="1098070"/>
              <a:ext cx="0" cy="440628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97B19-EFA9-8F25-2676-76533B9B70B6}"/>
              </a:ext>
            </a:extLst>
          </p:cNvPr>
          <p:cNvSpPr txBox="1"/>
          <p:nvPr/>
        </p:nvSpPr>
        <p:spPr>
          <a:xfrm rot="16200000">
            <a:off x="4351129" y="2214773"/>
            <a:ext cx="23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F4312C-DF39-580E-2E00-1F159BE7A3A5}"/>
              </a:ext>
            </a:extLst>
          </p:cNvPr>
          <p:cNvSpPr txBox="1"/>
          <p:nvPr/>
        </p:nvSpPr>
        <p:spPr>
          <a:xfrm rot="16200000">
            <a:off x="4166308" y="4807009"/>
            <a:ext cx="27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‘AATGG’, ’CCATT’, ’CTT’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1288</Words>
  <Application>Microsoft Office PowerPoint</Application>
  <PresentationFormat>宽屏</PresentationFormat>
  <Paragraphs>431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等线</vt:lpstr>
      <vt:lpstr>等线 Light</vt:lpstr>
      <vt:lpstr>黑体</vt:lpstr>
      <vt:lpstr>Aptos</vt:lpstr>
      <vt:lpstr>Arial</vt:lpstr>
      <vt:lpstr>Gadugi</vt:lpstr>
      <vt:lpstr>Georgia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Zikun Yang</dc:creator>
  <cp:lastModifiedBy>Zikun Yang</cp:lastModifiedBy>
  <cp:revision>191</cp:revision>
  <dcterms:created xsi:type="dcterms:W3CDTF">2024-10-19T07:13:37Z</dcterms:created>
  <dcterms:modified xsi:type="dcterms:W3CDTF">2024-12-29T07:46:03Z</dcterms:modified>
</cp:coreProperties>
</file>