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307" r:id="rId6"/>
    <p:sldId id="260" r:id="rId7"/>
    <p:sldId id="271" r:id="rId8"/>
    <p:sldId id="301" r:id="rId9"/>
    <p:sldId id="299" r:id="rId10"/>
    <p:sldId id="269" r:id="rId11"/>
    <p:sldId id="302" r:id="rId12"/>
    <p:sldId id="303" r:id="rId13"/>
    <p:sldId id="267" r:id="rId14"/>
    <p:sldId id="305" r:id="rId15"/>
    <p:sldId id="306" r:id="rId16"/>
    <p:sldId id="261" r:id="rId17"/>
    <p:sldId id="270" r:id="rId18"/>
    <p:sldId id="266"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JWIBibtE2SQbc4KG1PJHPPOuB8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710EC7-14E0-91DD-FE00-530F76613E5C}" v="56" dt="2024-12-10T17:19:04.823"/>
    <p1510:client id="{5F43EC8D-8512-4801-8331-C5063EFDC218}" v="963" dt="2024-12-10T18:39:33.540"/>
    <p1510:client id="{7EEBAFD9-62C6-6AE4-0925-8F459DF38C90}" v="4" dt="2024-12-10T15:00:20.140"/>
    <p1510:client id="{8AA12CD0-FD4F-8F37-D131-44442AC166BA}" v="180" dt="2024-12-10T02:23:05.833"/>
    <p1510:client id="{DB94084D-3F53-98A8-BCEF-821BF1D0C89F}" v="8" dt="2024-12-10T14:57:00.623"/>
    <p1510:client id="{DBF128C2-D8E6-7D93-DEC4-56EEA4E4E565}" v="474" dt="2024-12-10T18:36:04.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8911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8191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265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2180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2869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5380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017d005bb4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63" name="Google Shape;163;g3017d005bb4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017d005bb4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63" name="Google Shape;163;g3017d005bb4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6395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0fdfe3c3bd_3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g30fdfe3c3bd_3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7183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2139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202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sz="1600" b="1">
                <a:latin typeface="Arial"/>
                <a:ea typeface="Arial"/>
                <a:cs typeface="Arial"/>
                <a:sym typeface="Arial"/>
              </a:rPr>
              <a:t>Un</a:t>
            </a:r>
            <a:r>
              <a:rPr lang="fr-FR" sz="1600">
                <a:latin typeface="Arial"/>
                <a:ea typeface="Arial"/>
                <a:cs typeface="Arial"/>
                <a:sym typeface="Arial"/>
              </a:rPr>
              <a:t> </a:t>
            </a:r>
            <a:r>
              <a:rPr lang="fr-FR" sz="1600" b="1">
                <a:latin typeface="Arial"/>
                <a:ea typeface="Arial"/>
                <a:cs typeface="Arial"/>
                <a:sym typeface="Arial"/>
              </a:rPr>
              <a:t>processus</a:t>
            </a:r>
            <a:r>
              <a:rPr lang="fr-FR" sz="1100">
                <a:latin typeface="Arial"/>
                <a:ea typeface="Arial"/>
                <a:cs typeface="Arial"/>
                <a:sym typeface="Arial"/>
              </a:rPr>
              <a:t> est une instance d'un programme en cours d'exécution, qui peut contenir plusieurs threads.</a:t>
            </a: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r>
              <a:rPr lang="fr-FR" sz="1600" b="1">
                <a:latin typeface="Arial"/>
                <a:ea typeface="Arial"/>
                <a:cs typeface="Arial"/>
                <a:sym typeface="Arial"/>
              </a:rPr>
              <a:t>Un threads</a:t>
            </a:r>
            <a:r>
              <a:rPr lang="fr-FR" sz="1100">
                <a:latin typeface="Arial"/>
                <a:ea typeface="Arial"/>
                <a:cs typeface="Arial"/>
                <a:sym typeface="Arial"/>
              </a:rPr>
              <a:t> est la plus petite unité d’un processus en cour d'exécution.</a:t>
            </a:r>
            <a:endParaRPr sz="1100">
              <a:latin typeface="Arial"/>
              <a:ea typeface="Arial"/>
              <a:cs typeface="Arial"/>
              <a:sym typeface="Arial"/>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9943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576072" y="1124712"/>
            <a:ext cx="11036808" cy="317296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000"/>
              <a:buFont typeface="Avenir"/>
              <a:buNone/>
              <a:defRPr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576072" y="4727448"/>
            <a:ext cx="11036808" cy="1481328"/>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6"/>
          <p:cNvSpPr txBox="1">
            <a:spLocks noGrp="1"/>
          </p:cNvSpPr>
          <p:nvPr>
            <p:ph type="dt" idx="10"/>
          </p:nvPr>
        </p:nvSpPr>
        <p:spPr>
          <a:xfrm>
            <a:off x="576072"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86968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
        <p:nvSpPr>
          <p:cNvPr id="21" name="Google Shape;21;p16"/>
          <p:cNvSpPr/>
          <p:nvPr/>
        </p:nvSpPr>
        <p:spPr>
          <a:xfrm rot="5400000">
            <a:off x="857544" y="346791"/>
            <a:ext cx="146304"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2" name="Google Shape;22;p16"/>
          <p:cNvSpPr/>
          <p:nvPr/>
        </p:nvSpPr>
        <p:spPr>
          <a:xfrm rot="10800000" flipH="1">
            <a:off x="578652" y="4501201"/>
            <a:ext cx="11034696" cy="18288"/>
          </a:xfrm>
          <a:prstGeom prst="rect">
            <a:avLst/>
          </a:prstGeom>
          <a:solidFill>
            <a:srgbClr val="C8C8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3"/>
        <p:cNvGrpSpPr/>
        <p:nvPr/>
      </p:nvGrpSpPr>
      <p:grpSpPr>
        <a:xfrm>
          <a:off x="0" y="0"/>
          <a:ext cx="0" cy="0"/>
          <a:chOff x="0" y="0"/>
          <a:chExt cx="0" cy="0"/>
        </a:xfrm>
      </p:grpSpPr>
      <p:sp>
        <p:nvSpPr>
          <p:cNvPr id="24" name="Google Shape;24;p17"/>
          <p:cNvSpPr/>
          <p:nvPr/>
        </p:nvSpPr>
        <p:spPr>
          <a:xfrm>
            <a:off x="558209" y="0"/>
            <a:ext cx="11167447" cy="2018806"/>
          </a:xfrm>
          <a:prstGeom prst="rect">
            <a:avLst/>
          </a:prstGeom>
          <a:solidFill>
            <a:schemeClr val="lt1"/>
          </a:solidFill>
          <a:ln w="9525" cap="flat" cmpd="sng">
            <a:solidFill>
              <a:srgbClr val="E8E8E8"/>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5" name="Google Shape;25;p17"/>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6" name="Google Shape;26;p17"/>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27" name="Google Shape;27;p17"/>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venir"/>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7"/>
          <p:cNvSpPr txBox="1">
            <a:spLocks noGrp="1"/>
          </p:cNvSpPr>
          <p:nvPr>
            <p:ph type="body" idx="1"/>
          </p:nvPr>
        </p:nvSpPr>
        <p:spPr>
          <a:xfrm>
            <a:off x="1115568" y="2372650"/>
            <a:ext cx="493776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400"/>
              <a:buNone/>
              <a:defRPr sz="2400" b="1" cap="none"/>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9" name="Google Shape;29;p17"/>
          <p:cNvSpPr txBox="1">
            <a:spLocks noGrp="1"/>
          </p:cNvSpPr>
          <p:nvPr>
            <p:ph type="body" idx="2"/>
          </p:nvPr>
        </p:nvSpPr>
        <p:spPr>
          <a:xfrm>
            <a:off x="1115568" y="3203688"/>
            <a:ext cx="4937760" cy="2968512"/>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Clr>
                <a:schemeClr val="dk1"/>
              </a:buClr>
              <a:buSzPts val="2400"/>
              <a:buChar char="•"/>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7"/>
          <p:cNvSpPr txBox="1">
            <a:spLocks noGrp="1"/>
          </p:cNvSpPr>
          <p:nvPr>
            <p:ph type="body" idx="3"/>
          </p:nvPr>
        </p:nvSpPr>
        <p:spPr>
          <a:xfrm>
            <a:off x="6345936" y="2372650"/>
            <a:ext cx="493776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2400"/>
              <a:buNone/>
              <a:defRPr sz="2400" b="1" cap="none"/>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 name="Google Shape;31;p17"/>
          <p:cNvSpPr txBox="1">
            <a:spLocks noGrp="1"/>
          </p:cNvSpPr>
          <p:nvPr>
            <p:ph type="body" idx="4"/>
          </p:nvPr>
        </p:nvSpPr>
        <p:spPr>
          <a:xfrm>
            <a:off x="6345936" y="3203687"/>
            <a:ext cx="4937760" cy="2968511"/>
          </a:xfrm>
          <a:prstGeom prst="rect">
            <a:avLst/>
          </a:prstGeom>
          <a:noFill/>
          <a:ln>
            <a:noFill/>
          </a:ln>
        </p:spPr>
        <p:txBody>
          <a:bodyPr spcFirstLastPara="1" wrap="square" lIns="91425" tIns="45700" rIns="91425" bIns="45700" anchor="t" anchorCtr="0">
            <a:normAutofit/>
          </a:bodyPr>
          <a:lstStyle>
            <a:lvl1pPr marL="457200" lvl="0" indent="-381000" algn="l">
              <a:lnSpc>
                <a:spcPct val="110000"/>
              </a:lnSpc>
              <a:spcBef>
                <a:spcPts val="1000"/>
              </a:spcBef>
              <a:spcAft>
                <a:spcPts val="0"/>
              </a:spcAft>
              <a:buClr>
                <a:schemeClr val="dk1"/>
              </a:buClr>
              <a:buSzPts val="2400"/>
              <a:buChar char="•"/>
              <a:defRPr sz="2400"/>
            </a:lvl1pPr>
            <a:lvl2pPr marL="914400" lvl="1" indent="-355600" algn="l">
              <a:lnSpc>
                <a:spcPct val="110000"/>
              </a:lnSpc>
              <a:spcBef>
                <a:spcPts val="500"/>
              </a:spcBef>
              <a:spcAft>
                <a:spcPts val="0"/>
              </a:spcAft>
              <a:buClr>
                <a:schemeClr val="dk1"/>
              </a:buClr>
              <a:buSzPts val="2000"/>
              <a:buChar char="•"/>
              <a:defRPr sz="2000"/>
            </a:lvl2pPr>
            <a:lvl3pPr marL="1371600" lvl="2" indent="-342900" algn="l">
              <a:lnSpc>
                <a:spcPct val="110000"/>
              </a:lnSpc>
              <a:spcBef>
                <a:spcPts val="500"/>
              </a:spcBef>
              <a:spcAft>
                <a:spcPts val="0"/>
              </a:spcAft>
              <a:buClr>
                <a:schemeClr val="dk1"/>
              </a:buClr>
              <a:buSzPts val="1800"/>
              <a:buChar char="•"/>
              <a:defRPr sz="1800"/>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7"/>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18"/>
          <p:cNvSpPr/>
          <p:nvPr/>
        </p:nvSpPr>
        <p:spPr>
          <a:xfrm>
            <a:off x="665853" y="1533525"/>
            <a:ext cx="10917063" cy="3790950"/>
          </a:xfrm>
          <a:prstGeom prst="rect">
            <a:avLst/>
          </a:prstGeom>
          <a:solidFill>
            <a:schemeClr val="lt1"/>
          </a:solidFill>
          <a:ln w="12700" cap="flat" cmpd="sng">
            <a:solidFill>
              <a:srgbClr val="E8E8E8"/>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37" name="Google Shape;37;p18"/>
          <p:cNvSpPr/>
          <p:nvPr/>
        </p:nvSpPr>
        <p:spPr>
          <a:xfrm>
            <a:off x="609084" y="2971798"/>
            <a:ext cx="128016" cy="91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38" name="Google Shape;38;p18"/>
          <p:cNvSpPr txBox="1">
            <a:spLocks noGrp="1"/>
          </p:cNvSpPr>
          <p:nvPr>
            <p:ph type="title"/>
          </p:nvPr>
        </p:nvSpPr>
        <p:spPr>
          <a:xfrm>
            <a:off x="1078992" y="1938528"/>
            <a:ext cx="10177272" cy="29900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5400"/>
              <a:buFont typeface="Avenir"/>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9"/>
          <p:cNvSpPr/>
          <p:nvPr/>
        </p:nvSpPr>
        <p:spPr>
          <a:xfrm>
            <a:off x="558209" y="0"/>
            <a:ext cx="11167447" cy="2018806"/>
          </a:xfrm>
          <a:prstGeom prst="rect">
            <a:avLst/>
          </a:prstGeom>
          <a:solidFill>
            <a:schemeClr val="lt1"/>
          </a:solidFill>
          <a:ln w="9525" cap="flat" cmpd="sng">
            <a:solidFill>
              <a:srgbClr val="E8E8E8"/>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44" name="Google Shape;44;p19"/>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45" name="Google Shape;45;p19"/>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46" name="Google Shape;46;p19"/>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venir"/>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body" idx="1"/>
          </p:nvPr>
        </p:nvSpPr>
        <p:spPr>
          <a:xfrm>
            <a:off x="1115568" y="2478024"/>
            <a:ext cx="10168128"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9"/>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9"/>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20"/>
          <p:cNvSpPr/>
          <p:nvPr/>
        </p:nvSpPr>
        <p:spPr>
          <a:xfrm>
            <a:off x="558210" y="4981421"/>
            <a:ext cx="11134956" cy="822960"/>
          </a:xfrm>
          <a:prstGeom prst="rect">
            <a:avLst/>
          </a:prstGeom>
          <a:solidFill>
            <a:schemeClr val="lt1"/>
          </a:solidFill>
          <a:ln w="12700" cap="flat" cmpd="sng">
            <a:solidFill>
              <a:srgbClr val="E8E8E8"/>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53" name="Google Shape;53;p20"/>
          <p:cNvSpPr/>
          <p:nvPr/>
        </p:nvSpPr>
        <p:spPr>
          <a:xfrm>
            <a:off x="498834" y="5118581"/>
            <a:ext cx="146304" cy="5486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54" name="Google Shape;54;p20"/>
          <p:cNvSpPr txBox="1">
            <a:spLocks noGrp="1"/>
          </p:cNvSpPr>
          <p:nvPr>
            <p:ph type="title"/>
          </p:nvPr>
        </p:nvSpPr>
        <p:spPr>
          <a:xfrm>
            <a:off x="557784" y="640080"/>
            <a:ext cx="10890504" cy="4114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600"/>
              <a:buFont typeface="Avenir"/>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0"/>
          <p:cNvSpPr txBox="1">
            <a:spLocks noGrp="1"/>
          </p:cNvSpPr>
          <p:nvPr>
            <p:ph type="body" idx="1"/>
          </p:nvPr>
        </p:nvSpPr>
        <p:spPr>
          <a:xfrm>
            <a:off x="841248" y="5102352"/>
            <a:ext cx="10607040" cy="585216"/>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000"/>
              </a:spcBef>
              <a:spcAft>
                <a:spcPts val="0"/>
              </a:spcAft>
              <a:buClr>
                <a:schemeClr val="dk1"/>
              </a:buClr>
              <a:buSzPts val="2000"/>
              <a:buNone/>
              <a:defRPr sz="2000">
                <a:solidFill>
                  <a:schemeClr val="dk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6" name="Google Shape;5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21"/>
          <p:cNvSpPr/>
          <p:nvPr/>
        </p:nvSpPr>
        <p:spPr>
          <a:xfrm>
            <a:off x="558209" y="0"/>
            <a:ext cx="11167447" cy="2018806"/>
          </a:xfrm>
          <a:prstGeom prst="rect">
            <a:avLst/>
          </a:prstGeom>
          <a:solidFill>
            <a:schemeClr val="lt1"/>
          </a:solidFill>
          <a:ln w="9525" cap="flat" cmpd="sng">
            <a:solidFill>
              <a:srgbClr val="E8E8E8"/>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61" name="Google Shape;61;p21"/>
          <p:cNvSpPr/>
          <p:nvPr/>
        </p:nvSpPr>
        <p:spPr>
          <a:xfrm>
            <a:off x="566928" y="0"/>
            <a:ext cx="11155680" cy="20116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62" name="Google Shape;62;p21"/>
          <p:cNvSpPr/>
          <p:nvPr/>
        </p:nvSpPr>
        <p:spPr>
          <a:xfrm>
            <a:off x="498834" y="787352"/>
            <a:ext cx="128016"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63" name="Google Shape;63;p21"/>
          <p:cNvSpPr txBox="1">
            <a:spLocks noGrp="1"/>
          </p:cNvSpPr>
          <p:nvPr>
            <p:ph type="title"/>
          </p:nvPr>
        </p:nvSpPr>
        <p:spPr>
          <a:xfrm>
            <a:off x="1115568" y="548640"/>
            <a:ext cx="10168128" cy="117957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Avenir"/>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1"/>
          <p:cNvSpPr txBox="1">
            <a:spLocks noGrp="1"/>
          </p:cNvSpPr>
          <p:nvPr>
            <p:ph type="body" idx="1"/>
          </p:nvPr>
        </p:nvSpPr>
        <p:spPr>
          <a:xfrm>
            <a:off x="1115568" y="2478024"/>
            <a:ext cx="4937760"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1"/>
          <p:cNvSpPr txBox="1">
            <a:spLocks noGrp="1"/>
          </p:cNvSpPr>
          <p:nvPr>
            <p:ph type="body" idx="2"/>
          </p:nvPr>
        </p:nvSpPr>
        <p:spPr>
          <a:xfrm>
            <a:off x="6345936" y="2478024"/>
            <a:ext cx="4937760" cy="36941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1"/>
          <p:cNvSpPr txBox="1">
            <a:spLocks noGrp="1"/>
          </p:cNvSpPr>
          <p:nvPr>
            <p:ph type="dt" idx="10"/>
          </p:nvPr>
        </p:nvSpPr>
        <p:spPr>
          <a:xfrm>
            <a:off x="1115568"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1"/>
          <p:cNvSpPr txBox="1">
            <a:spLocks noGrp="1"/>
          </p:cNvSpPr>
          <p:nvPr>
            <p:ph type="sldNum" idx="12"/>
          </p:nvPr>
        </p:nvSpPr>
        <p:spPr>
          <a:xfrm>
            <a:off x="8540496"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23"/>
          <p:cNvSpPr/>
          <p:nvPr/>
        </p:nvSpPr>
        <p:spPr>
          <a:xfrm>
            <a:off x="558210" y="1162033"/>
            <a:ext cx="3740740" cy="4643344"/>
          </a:xfrm>
          <a:prstGeom prst="rect">
            <a:avLst/>
          </a:prstGeom>
          <a:solidFill>
            <a:schemeClr val="lt1"/>
          </a:solidFill>
          <a:ln w="12700" cap="flat" cmpd="sng">
            <a:solidFill>
              <a:srgbClr val="E8E8E8"/>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75" name="Google Shape;75;p23"/>
          <p:cNvSpPr/>
          <p:nvPr/>
        </p:nvSpPr>
        <p:spPr>
          <a:xfrm>
            <a:off x="498834" y="1618375"/>
            <a:ext cx="146304" cy="8229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76" name="Google Shape;76;p23"/>
          <p:cNvSpPr txBox="1">
            <a:spLocks noGrp="1"/>
          </p:cNvSpPr>
          <p:nvPr>
            <p:ph type="title"/>
          </p:nvPr>
        </p:nvSpPr>
        <p:spPr>
          <a:xfrm>
            <a:off x="868680" y="1709928"/>
            <a:ext cx="3099816" cy="17099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400"/>
              <a:buFont typeface="Avenir"/>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3"/>
          <p:cNvSpPr txBox="1">
            <a:spLocks noGrp="1"/>
          </p:cNvSpPr>
          <p:nvPr>
            <p:ph type="body" idx="1"/>
          </p:nvPr>
        </p:nvSpPr>
        <p:spPr>
          <a:xfrm>
            <a:off x="4965192" y="1709928"/>
            <a:ext cx="6729984" cy="4096512"/>
          </a:xfrm>
          <a:prstGeom prst="rect">
            <a:avLst/>
          </a:prstGeom>
          <a:noFill/>
          <a:ln>
            <a:noFill/>
          </a:ln>
        </p:spPr>
        <p:txBody>
          <a:bodyPr spcFirstLastPara="1" wrap="square" lIns="91425" tIns="45700" rIns="91425" bIns="45700" anchor="t" anchorCtr="0">
            <a:normAutofit/>
          </a:bodyPr>
          <a:lstStyle>
            <a:lvl1pPr marL="457200" lvl="0" indent="-406400" algn="l">
              <a:lnSpc>
                <a:spcPct val="110000"/>
              </a:lnSpc>
              <a:spcBef>
                <a:spcPts val="1000"/>
              </a:spcBef>
              <a:spcAft>
                <a:spcPts val="0"/>
              </a:spcAft>
              <a:buClr>
                <a:schemeClr val="dk1"/>
              </a:buClr>
              <a:buSzPts val="2800"/>
              <a:buChar char="•"/>
              <a:defRPr sz="2800"/>
            </a:lvl1pPr>
            <a:lvl2pPr marL="914400" lvl="1" indent="-381000" algn="l">
              <a:lnSpc>
                <a:spcPct val="110000"/>
              </a:lnSpc>
              <a:spcBef>
                <a:spcPts val="500"/>
              </a:spcBef>
              <a:spcAft>
                <a:spcPts val="0"/>
              </a:spcAft>
              <a:buClr>
                <a:schemeClr val="dk1"/>
              </a:buClr>
              <a:buSzPts val="2400"/>
              <a:buChar char="•"/>
              <a:defRPr sz="2400"/>
            </a:lvl2pPr>
            <a:lvl3pPr marL="1371600" lvl="2" indent="-355600" algn="l">
              <a:lnSpc>
                <a:spcPct val="110000"/>
              </a:lnSpc>
              <a:spcBef>
                <a:spcPts val="500"/>
              </a:spcBef>
              <a:spcAft>
                <a:spcPts val="0"/>
              </a:spcAft>
              <a:buClr>
                <a:schemeClr val="dk1"/>
              </a:buClr>
              <a:buSzPts val="2000"/>
              <a:buChar char="•"/>
              <a:defRPr sz="2000"/>
            </a:lvl3pPr>
            <a:lvl4pPr marL="1828800" lvl="3" indent="-355600" algn="l">
              <a:lnSpc>
                <a:spcPct val="110000"/>
              </a:lnSpc>
              <a:spcBef>
                <a:spcPts val="500"/>
              </a:spcBef>
              <a:spcAft>
                <a:spcPts val="0"/>
              </a:spcAft>
              <a:buClr>
                <a:schemeClr val="dk1"/>
              </a:buClr>
              <a:buSzPts val="2000"/>
              <a:buChar char="•"/>
              <a:defRPr sz="2000"/>
            </a:lvl4pPr>
            <a:lvl5pPr marL="2286000" lvl="4" indent="-355600" algn="l">
              <a:lnSpc>
                <a:spcPct val="11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8" name="Google Shape;78;p23"/>
          <p:cNvSpPr txBox="1">
            <a:spLocks noGrp="1"/>
          </p:cNvSpPr>
          <p:nvPr>
            <p:ph type="body" idx="2"/>
          </p:nvPr>
        </p:nvSpPr>
        <p:spPr>
          <a:xfrm>
            <a:off x="868680" y="3429000"/>
            <a:ext cx="3099816" cy="2066544"/>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sz="18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3"/>
          <p:cNvSpPr txBox="1">
            <a:spLocks noGrp="1"/>
          </p:cNvSpPr>
          <p:nvPr>
            <p:ph type="dt" idx="10"/>
          </p:nvPr>
        </p:nvSpPr>
        <p:spPr>
          <a:xfrm>
            <a:off x="86868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24"/>
          <p:cNvSpPr/>
          <p:nvPr/>
        </p:nvSpPr>
        <p:spPr>
          <a:xfrm>
            <a:off x="558210" y="1162033"/>
            <a:ext cx="3740740" cy="4643344"/>
          </a:xfrm>
          <a:prstGeom prst="rect">
            <a:avLst/>
          </a:prstGeom>
          <a:solidFill>
            <a:schemeClr val="lt1"/>
          </a:solidFill>
          <a:ln w="12700" cap="flat" cmpd="sng">
            <a:solidFill>
              <a:srgbClr val="E8E8E8"/>
            </a:solidFill>
            <a:prstDash val="solid"/>
            <a:miter lim="800000"/>
            <a:headEnd type="none" w="sm" len="sm"/>
            <a:tailEnd type="none" w="sm" len="sm"/>
          </a:ln>
          <a:effectLst>
            <a:outerShdw blurRad="50800" dist="38100" dir="2700000" algn="tl" rotWithShape="0">
              <a:srgbClr val="D8D8D8">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84" name="Google Shape;84;p24"/>
          <p:cNvSpPr/>
          <p:nvPr/>
        </p:nvSpPr>
        <p:spPr>
          <a:xfrm>
            <a:off x="498834" y="1618375"/>
            <a:ext cx="146304" cy="8229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85" name="Google Shape;85;p24"/>
          <p:cNvSpPr txBox="1">
            <a:spLocks noGrp="1"/>
          </p:cNvSpPr>
          <p:nvPr>
            <p:ph type="title"/>
          </p:nvPr>
        </p:nvSpPr>
        <p:spPr>
          <a:xfrm>
            <a:off x="868680" y="1709928"/>
            <a:ext cx="3099816" cy="170992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400"/>
              <a:buFont typeface="Avenir"/>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4"/>
          <p:cNvSpPr>
            <a:spLocks noGrp="1"/>
          </p:cNvSpPr>
          <p:nvPr>
            <p:ph type="pic" idx="2"/>
          </p:nvPr>
        </p:nvSpPr>
        <p:spPr>
          <a:xfrm>
            <a:off x="4965192" y="1161288"/>
            <a:ext cx="6729984" cy="4645152"/>
          </a:xfrm>
          <a:prstGeom prst="rect">
            <a:avLst/>
          </a:prstGeom>
          <a:noFill/>
          <a:ln>
            <a:noFill/>
          </a:ln>
        </p:spPr>
      </p:sp>
      <p:sp>
        <p:nvSpPr>
          <p:cNvPr id="87" name="Google Shape;87;p24"/>
          <p:cNvSpPr txBox="1">
            <a:spLocks noGrp="1"/>
          </p:cNvSpPr>
          <p:nvPr>
            <p:ph type="body" idx="1"/>
          </p:nvPr>
        </p:nvSpPr>
        <p:spPr>
          <a:xfrm>
            <a:off x="868680" y="3438144"/>
            <a:ext cx="3099816" cy="20574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800"/>
              <a:buNone/>
              <a:defRPr sz="18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8" name="Google Shape;88;p24"/>
          <p:cNvSpPr txBox="1">
            <a:spLocks noGrp="1"/>
          </p:cNvSpPr>
          <p:nvPr>
            <p:ph type="dt" idx="10"/>
          </p:nvPr>
        </p:nvSpPr>
        <p:spPr>
          <a:xfrm>
            <a:off x="86868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venir"/>
              <a:buNone/>
              <a:defRPr sz="4400" b="0" i="0" u="none" strike="noStrike" cap="none">
                <a:solidFill>
                  <a:schemeClr val="dk1"/>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1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11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11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venir"/>
                <a:ea typeface="Avenir"/>
                <a:cs typeface="Avenir"/>
                <a:sym typeface="Avenir"/>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fr-F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pic>
        <p:nvPicPr>
          <p:cNvPr id="108" name="Google Shape;108;p1" descr="A web of dots connected"/>
          <p:cNvPicPr preferRelativeResize="0"/>
          <p:nvPr/>
        </p:nvPicPr>
        <p:blipFill rotWithShape="1">
          <a:blip r:embed="rId3">
            <a:alphaModFix amt="35000"/>
          </a:blip>
          <a:srcRect l="31810" r="11622"/>
          <a:stretch/>
        </p:blipFill>
        <p:spPr>
          <a:xfrm>
            <a:off x="-126709" y="109833"/>
            <a:ext cx="12192000" cy="6707700"/>
          </a:xfrm>
          <a:prstGeom prst="roundRect">
            <a:avLst>
              <a:gd name="adj" fmla="val 16667"/>
            </a:avLst>
          </a:prstGeom>
          <a:noFill/>
          <a:ln>
            <a:noFill/>
          </a:ln>
        </p:spPr>
      </p:pic>
      <p:sp>
        <p:nvSpPr>
          <p:cNvPr id="109" name="Google Shape;109;p1"/>
          <p:cNvSpPr/>
          <p:nvPr/>
        </p:nvSpPr>
        <p:spPr>
          <a:xfrm>
            <a:off x="-126700" y="34675"/>
            <a:ext cx="9756600" cy="6858000"/>
          </a:xfrm>
          <a:prstGeom prst="rect">
            <a:avLst/>
          </a:prstGeom>
          <a:gradFill>
            <a:gsLst>
              <a:gs pos="0">
                <a:srgbClr val="FFFFFF">
                  <a:alpha val="0"/>
                </a:srgbClr>
              </a:gs>
              <a:gs pos="19000">
                <a:srgbClr val="FFFFFF">
                  <a:alpha val="37254"/>
                </a:srgbClr>
              </a:gs>
              <a:gs pos="35000">
                <a:srgbClr val="FFFFFF">
                  <a:alpha val="78431"/>
                </a:srgbClr>
              </a:gs>
              <a:gs pos="5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10" name="Google Shape;110;p1"/>
          <p:cNvSpPr txBox="1">
            <a:spLocks noGrp="1"/>
          </p:cNvSpPr>
          <p:nvPr>
            <p:ph type="subTitle" idx="1"/>
          </p:nvPr>
        </p:nvSpPr>
        <p:spPr>
          <a:xfrm>
            <a:off x="435310" y="4679843"/>
            <a:ext cx="5015134" cy="2089441"/>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1800"/>
              <a:buNone/>
            </a:pPr>
            <a:r>
              <a:rPr lang="fr-FR" sz="1800">
                <a:latin typeface="Calibri"/>
                <a:ea typeface="Calibri"/>
                <a:cs typeface="Calibri"/>
                <a:sym typeface="Calibri"/>
              </a:rPr>
              <a:t>Kamguia Kouam Eric Stephane</a:t>
            </a:r>
            <a:endParaRPr/>
          </a:p>
          <a:p>
            <a:pPr marL="0" lvl="0" indent="0" algn="l" rtl="0">
              <a:lnSpc>
                <a:spcPct val="110000"/>
              </a:lnSpc>
              <a:spcBef>
                <a:spcPts val="1000"/>
              </a:spcBef>
              <a:spcAft>
                <a:spcPts val="0"/>
              </a:spcAft>
              <a:buClr>
                <a:schemeClr val="dk1"/>
              </a:buClr>
              <a:buSzPts val="1800"/>
              <a:buNone/>
            </a:pPr>
            <a:r>
              <a:rPr lang="fr-FR" sz="1800">
                <a:latin typeface="Calibri"/>
                <a:ea typeface="Calibri"/>
                <a:cs typeface="Calibri"/>
                <a:sym typeface="Calibri"/>
              </a:rPr>
              <a:t>Pignandi Pappus Tchinga</a:t>
            </a:r>
            <a:endParaRPr sz="1800">
              <a:latin typeface="Calibri"/>
              <a:ea typeface="Calibri"/>
              <a:cs typeface="Calibri"/>
              <a:sym typeface="Calibri"/>
            </a:endParaRPr>
          </a:p>
          <a:p>
            <a:pPr marL="0" lvl="0" indent="0" algn="l" rtl="0">
              <a:lnSpc>
                <a:spcPct val="110000"/>
              </a:lnSpc>
              <a:spcBef>
                <a:spcPts val="1000"/>
              </a:spcBef>
              <a:spcAft>
                <a:spcPts val="0"/>
              </a:spcAft>
              <a:buClr>
                <a:schemeClr val="dk1"/>
              </a:buClr>
              <a:buSzPts val="1800"/>
              <a:buNone/>
            </a:pPr>
            <a:r>
              <a:rPr lang="fr-FR" sz="1800">
                <a:latin typeface="Calibri"/>
                <a:ea typeface="Calibri"/>
                <a:cs typeface="Calibri"/>
                <a:sym typeface="Calibri"/>
              </a:rPr>
              <a:t>Fadima Dioubate</a:t>
            </a:r>
            <a:endParaRPr sz="1800">
              <a:latin typeface="Calibri"/>
              <a:ea typeface="Calibri"/>
              <a:cs typeface="Calibri"/>
              <a:sym typeface="Calibri"/>
            </a:endParaRPr>
          </a:p>
          <a:p>
            <a:pPr marL="0" lvl="0" indent="0" algn="l" rtl="0">
              <a:lnSpc>
                <a:spcPct val="110000"/>
              </a:lnSpc>
              <a:spcBef>
                <a:spcPts val="1000"/>
              </a:spcBef>
              <a:spcAft>
                <a:spcPts val="0"/>
              </a:spcAft>
              <a:buClr>
                <a:schemeClr val="dk1"/>
              </a:buClr>
              <a:buSzPts val="1800"/>
              <a:buNone/>
            </a:pPr>
            <a:r>
              <a:rPr lang="fr-FR" sz="1800">
                <a:latin typeface="Calibri"/>
                <a:ea typeface="Calibri"/>
                <a:cs typeface="Calibri"/>
                <a:sym typeface="Calibri"/>
              </a:rPr>
              <a:t>Zoungrana Abdoul Faycal</a:t>
            </a:r>
            <a:r>
              <a:rPr lang="fr-FR" sz="1400">
                <a:latin typeface="Calibri"/>
                <a:ea typeface="Calibri"/>
                <a:cs typeface="Calibri"/>
                <a:sym typeface="Calibri"/>
              </a:rPr>
              <a:t> </a:t>
            </a:r>
            <a:endParaRPr sz="1800">
              <a:latin typeface="Calibri"/>
              <a:ea typeface="Calibri"/>
              <a:cs typeface="Calibri"/>
              <a:sym typeface="Calibri"/>
            </a:endParaRPr>
          </a:p>
        </p:txBody>
      </p:sp>
      <p:sp>
        <p:nvSpPr>
          <p:cNvPr id="111" name="Google Shape;111;p1"/>
          <p:cNvSpPr/>
          <p:nvPr/>
        </p:nvSpPr>
        <p:spPr>
          <a:xfrm rot="5400000">
            <a:off x="408229" y="327253"/>
            <a:ext cx="146304" cy="7040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12" name="Google Shape;112;p1"/>
          <p:cNvSpPr/>
          <p:nvPr/>
        </p:nvSpPr>
        <p:spPr>
          <a:xfrm>
            <a:off x="481029" y="4546920"/>
            <a:ext cx="3977640" cy="18288"/>
          </a:xfrm>
          <a:prstGeom prst="rect">
            <a:avLst/>
          </a:prstGeom>
          <a:solidFill>
            <a:srgbClr val="C8C8C8"/>
          </a:solidFill>
          <a:ln w="9525" cap="flat" cmpd="sng">
            <a:solidFill>
              <a:srgbClr val="C8C8C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113" name="Google Shape;113;p1"/>
          <p:cNvSpPr txBox="1"/>
          <p:nvPr/>
        </p:nvSpPr>
        <p:spPr>
          <a:xfrm>
            <a:off x="833073" y="227905"/>
            <a:ext cx="11131827" cy="91293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400"/>
              <a:buFont typeface="Calibri"/>
              <a:buNone/>
            </a:pPr>
            <a:r>
              <a:rPr lang="fr-FR" sz="4400" b="1" i="0" u="none" strike="noStrike" cap="none">
                <a:solidFill>
                  <a:schemeClr val="dk1"/>
                </a:solidFill>
                <a:latin typeface="Calibri"/>
                <a:ea typeface="Calibri"/>
                <a:cs typeface="Calibri"/>
                <a:sym typeface="Calibri"/>
              </a:rPr>
              <a:t>CYB6043-01 Atelier </a:t>
            </a:r>
            <a:r>
              <a:rPr lang="fr-FR" sz="4800" b="1" i="0" u="none" strike="noStrike" cap="none">
                <a:solidFill>
                  <a:schemeClr val="dk1"/>
                </a:solidFill>
                <a:latin typeface="Calibri"/>
                <a:ea typeface="Calibri"/>
                <a:cs typeface="Calibri"/>
                <a:sym typeface="Calibri"/>
              </a:rPr>
              <a:t>pratique</a:t>
            </a:r>
            <a:r>
              <a:rPr lang="fr-FR" sz="4400" b="1" i="0" u="none" strike="noStrike" cap="none">
                <a:solidFill>
                  <a:schemeClr val="dk1"/>
                </a:solidFill>
                <a:latin typeface="Calibri"/>
                <a:ea typeface="Calibri"/>
                <a:cs typeface="Calibri"/>
                <a:sym typeface="Calibri"/>
              </a:rPr>
              <a:t> en cybersécurité</a:t>
            </a:r>
            <a:endParaRPr sz="4400" b="1" i="0" u="none" strike="noStrike" cap="none">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900"/>
              <a:buFont typeface="Calibri"/>
              <a:buNone/>
            </a:pPr>
            <a:r>
              <a:rPr lang="fr-FR"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14" name="Google Shape;114;p1"/>
          <p:cNvSpPr txBox="1"/>
          <p:nvPr/>
        </p:nvSpPr>
        <p:spPr>
          <a:xfrm>
            <a:off x="435310" y="4063139"/>
            <a:ext cx="4023300" cy="6711600"/>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dk1"/>
              </a:buClr>
              <a:buSzPts val="2000"/>
              <a:buFont typeface="Arial"/>
              <a:buNone/>
            </a:pPr>
            <a:r>
              <a:rPr lang="fr-FR" sz="2000" b="1" i="0" u="none" strike="noStrike" cap="none">
                <a:solidFill>
                  <a:schemeClr val="dk1"/>
                </a:solidFill>
                <a:latin typeface="Calibri"/>
                <a:ea typeface="Calibri"/>
                <a:cs typeface="Calibri"/>
                <a:sym typeface="Calibri"/>
              </a:rPr>
              <a:t>The Wolves</a:t>
            </a:r>
            <a:endParaRPr sz="2800" b="1" i="0" u="none" strike="noStrike" cap="none">
              <a:solidFill>
                <a:schemeClr val="dk1"/>
              </a:solidFill>
              <a:latin typeface="Calibri"/>
              <a:ea typeface="Calibri"/>
              <a:cs typeface="Calibri"/>
              <a:sym typeface="Calibri"/>
            </a:endParaRPr>
          </a:p>
        </p:txBody>
      </p:sp>
      <p:sp>
        <p:nvSpPr>
          <p:cNvPr id="115" name="Google Shape;115;p1"/>
          <p:cNvSpPr/>
          <p:nvPr/>
        </p:nvSpPr>
        <p:spPr>
          <a:xfrm>
            <a:off x="481029" y="2010346"/>
            <a:ext cx="10976400" cy="2049600"/>
          </a:xfrm>
          <a:prstGeom prst="rect">
            <a:avLst/>
          </a:prstGeom>
          <a:noFill/>
          <a:ln>
            <a:noFill/>
          </a:ln>
        </p:spPr>
        <p:txBody>
          <a:bodyPr spcFirstLastPara="1" wrap="square" lIns="91425" tIns="45700" rIns="91425" bIns="45700" anchor="t" anchorCtr="0">
            <a:spAutoFit/>
          </a:bodyPr>
          <a:lstStyle/>
          <a:p>
            <a:pPr marL="0" marR="0" lvl="0" indent="0" algn="ctr" rtl="0">
              <a:lnSpc>
                <a:spcPct val="107000"/>
              </a:lnSpc>
              <a:spcBef>
                <a:spcPts val="0"/>
              </a:spcBef>
              <a:spcAft>
                <a:spcPts val="0"/>
              </a:spcAft>
              <a:buClr>
                <a:srgbClr val="000000"/>
              </a:buClr>
              <a:buSzPts val="3600"/>
              <a:buFont typeface="Arial"/>
              <a:buNone/>
            </a:pPr>
            <a:r>
              <a:rPr lang="fr-FR" sz="3600" b="0" i="0" u="none" strike="noStrike" cap="none">
                <a:solidFill>
                  <a:schemeClr val="dk1"/>
                </a:solidFill>
                <a:latin typeface="Calibri"/>
                <a:ea typeface="Calibri"/>
                <a:cs typeface="Calibri"/>
                <a:sym typeface="Calibri"/>
              </a:rPr>
              <a:t>Thème: Analyse de la mémoire des logiciels malveillants</a:t>
            </a:r>
            <a:endParaRPr sz="1400" b="0" i="0" u="none" strike="noStrike" cap="none">
              <a:solidFill>
                <a:srgbClr val="000000"/>
              </a:solidFill>
              <a:latin typeface="Arial"/>
              <a:ea typeface="Arial"/>
              <a:cs typeface="Arial"/>
              <a:sym typeface="Arial"/>
            </a:endParaRPr>
          </a:p>
          <a:p>
            <a:pPr marL="0" marR="0" lvl="0" indent="0" algn="ctr" rtl="0">
              <a:lnSpc>
                <a:spcPct val="107000"/>
              </a:lnSpc>
              <a:spcBef>
                <a:spcPts val="800"/>
              </a:spcBef>
              <a:spcAft>
                <a:spcPts val="0"/>
              </a:spcAft>
              <a:buClr>
                <a:srgbClr val="000000"/>
              </a:buClr>
              <a:buSzPts val="3600"/>
              <a:buFont typeface="Arial"/>
              <a:buNone/>
            </a:pPr>
            <a:r>
              <a:rPr lang="fr-FR" sz="3600" b="0" i="0" u="none" strike="noStrike" cap="none">
                <a:solidFill>
                  <a:schemeClr val="dk1"/>
                </a:solidFill>
                <a:latin typeface="Calibri"/>
                <a:ea typeface="Calibri"/>
                <a:cs typeface="Calibri"/>
                <a:sym typeface="Calibri"/>
              </a:rPr>
              <a:t>CIC-MalMem-2022</a:t>
            </a:r>
            <a:endParaRPr sz="1400" b="0" i="0" u="none" strike="noStrike" cap="none">
              <a:solidFill>
                <a:srgbClr val="000000"/>
              </a:solidFill>
              <a:latin typeface="Arial"/>
              <a:ea typeface="Arial"/>
              <a:cs typeface="Arial"/>
              <a:sym typeface="Arial"/>
            </a:endParaRPr>
          </a:p>
          <a:p>
            <a:pPr marL="0" marR="0" lvl="0" indent="0" algn="ctr" rtl="0">
              <a:lnSpc>
                <a:spcPct val="107000"/>
              </a:lnSpc>
              <a:spcBef>
                <a:spcPts val="800"/>
              </a:spcBef>
              <a:spcAft>
                <a:spcPts val="0"/>
              </a:spcAft>
              <a:buClr>
                <a:srgbClr val="000000"/>
              </a:buClr>
              <a:buSzPts val="3600"/>
              <a:buFont typeface="Arial"/>
              <a:buNone/>
            </a:pPr>
            <a:endParaRPr sz="3600" b="0" i="0" u="none" strike="noStrike" cap="none">
              <a:solidFill>
                <a:schemeClr val="dk1"/>
              </a:solidFill>
              <a:latin typeface="Calibri"/>
              <a:ea typeface="Calibri"/>
              <a:cs typeface="Calibri"/>
              <a:sym typeface="Calibri"/>
            </a:endParaRPr>
          </a:p>
        </p:txBody>
      </p:sp>
      <p:pic>
        <p:nvPicPr>
          <p:cNvPr id="116" name="Google Shape;116;p1"/>
          <p:cNvPicPr preferRelativeResize="0"/>
          <p:nvPr/>
        </p:nvPicPr>
        <p:blipFill rotWithShape="1">
          <a:blip r:embed="rId4">
            <a:alphaModFix/>
          </a:blip>
          <a:srcRect/>
          <a:stretch/>
        </p:blipFill>
        <p:spPr>
          <a:xfrm>
            <a:off x="8300107" y="4967372"/>
            <a:ext cx="3886200" cy="1828800"/>
          </a:xfrm>
          <a:prstGeom prst="rect">
            <a:avLst/>
          </a:prstGeom>
          <a:noFill/>
          <a:ln>
            <a:noFill/>
          </a:ln>
          <a:effectLst>
            <a:outerShdw blurRad="292100" dist="139700" dir="2700000" algn="tl" rotWithShape="0">
              <a:srgbClr val="333333">
                <a:alpha val="64313"/>
              </a:srgbClr>
            </a:outerShdw>
          </a:effectLst>
        </p:spPr>
      </p:pic>
      <p:sp>
        <p:nvSpPr>
          <p:cNvPr id="2" name="Google Shape;113;p1">
            <a:extLst>
              <a:ext uri="{FF2B5EF4-FFF2-40B4-BE49-F238E27FC236}">
                <a16:creationId xmlns:a16="http://schemas.microsoft.com/office/drawing/2014/main" id="{1836860F-8365-4086-52FF-E3A43FB380AF}"/>
              </a:ext>
            </a:extLst>
          </p:cNvPr>
          <p:cNvSpPr txBox="1"/>
          <p:nvPr/>
        </p:nvSpPr>
        <p:spPr>
          <a:xfrm>
            <a:off x="403227" y="980135"/>
            <a:ext cx="11131827" cy="912930"/>
          </a:xfrm>
          <a:prstGeom prst="rect">
            <a:avLst/>
          </a:prstGeom>
          <a:noFill/>
          <a:ln>
            <a:noFill/>
          </a:ln>
        </p:spPr>
        <p:txBody>
          <a:bodyPr spcFirstLastPara="1" wrap="square" lIns="91425" tIns="45700" rIns="91425" bIns="45700" anchor="b" anchorCtr="0">
            <a:noAutofit/>
          </a:bodyPr>
          <a:lstStyle/>
          <a:p>
            <a:pPr algn="ctr">
              <a:lnSpc>
                <a:spcPct val="90000"/>
              </a:lnSpc>
            </a:pPr>
            <a:r>
              <a:rPr lang="fr-FR" sz="4400" b="1">
                <a:solidFill>
                  <a:schemeClr val="dk1"/>
                </a:solidFill>
                <a:latin typeface="Calibri"/>
                <a:ea typeface="Calibri"/>
                <a:cs typeface="Calibri"/>
                <a:sym typeface="Calibri"/>
              </a:rPr>
              <a:t>Présentation Finale</a:t>
            </a:r>
            <a:endParaRPr lang="fr-FR">
              <a:solidFill>
                <a:schemeClr val="dk1"/>
              </a:solidFill>
            </a:endParaRPr>
          </a:p>
          <a:p>
            <a:pPr marL="0" marR="0" lvl="0" indent="0" algn="ctr" rtl="0">
              <a:lnSpc>
                <a:spcPct val="90000"/>
              </a:lnSpc>
              <a:spcBef>
                <a:spcPts val="0"/>
              </a:spcBef>
              <a:spcAft>
                <a:spcPts val="0"/>
              </a:spcAft>
              <a:buClr>
                <a:schemeClr val="dk1"/>
              </a:buClr>
              <a:buSzPts val="900"/>
              <a:buFont typeface="Calibri"/>
              <a:buNone/>
            </a:pPr>
            <a:r>
              <a:rPr lang="fr-FR"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r>
              <a:rPr lang="fr-FR" sz="4800">
                <a:latin typeface="Calibri"/>
                <a:ea typeface="Calibri"/>
                <a:cs typeface="Calibri"/>
                <a:sym typeface="Calibri"/>
              </a:rPr>
              <a:t>Travail effectué </a:t>
            </a:r>
            <a:endParaRPr lang="fr-F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558549" y="6551402"/>
            <a:ext cx="375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9</a:t>
            </a:r>
            <a:endParaRPr lang="fr-FR" sz="1800" b="0" i="0" u="none" strike="noStrike" cap="none">
              <a:solidFill>
                <a:schemeClr val="dk1"/>
              </a:solidFill>
              <a:latin typeface="Calibri"/>
              <a:ea typeface="Calibri"/>
              <a:cs typeface="Calibri"/>
            </a:endParaRPr>
          </a:p>
        </p:txBody>
      </p:sp>
      <p:sp>
        <p:nvSpPr>
          <p:cNvPr id="160" name="Google Shape;160;p5"/>
          <p:cNvSpPr txBox="1"/>
          <p:nvPr/>
        </p:nvSpPr>
        <p:spPr>
          <a:xfrm>
            <a:off x="1169630" y="1236093"/>
            <a:ext cx="98463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rPr>
              <a:t>Travail effectué</a:t>
            </a:r>
            <a:endParaRPr lang="fr-FR" sz="3200" b="0" i="0" u="none" strike="noStrike" cap="none">
              <a:solidFill>
                <a:schemeClr val="dk1"/>
              </a:solidFill>
              <a:latin typeface="Calibri"/>
              <a:ea typeface="Calibri"/>
              <a:cs typeface="Calibri"/>
            </a:endParaRPr>
          </a:p>
        </p:txBody>
      </p:sp>
      <p:sp>
        <p:nvSpPr>
          <p:cNvPr id="5" name="Rectangle 4">
            <a:extLst>
              <a:ext uri="{FF2B5EF4-FFF2-40B4-BE49-F238E27FC236}">
                <a16:creationId xmlns:a16="http://schemas.microsoft.com/office/drawing/2014/main" id="{C45058DC-7ED6-2D99-4542-32262567EB42}"/>
              </a:ext>
            </a:extLst>
          </p:cNvPr>
          <p:cNvSpPr/>
          <p:nvPr/>
        </p:nvSpPr>
        <p:spPr>
          <a:xfrm>
            <a:off x="147657" y="1974212"/>
            <a:ext cx="6075343" cy="2585323"/>
          </a:xfrm>
          <a:prstGeom prst="rect">
            <a:avLst/>
          </a:prstGeom>
        </p:spPr>
        <p:txBody>
          <a:bodyPr wrap="square">
            <a:spAutoFit/>
          </a:bodyPr>
          <a:lstStyle/>
          <a:p>
            <a:endParaRPr lang="en-US"/>
          </a:p>
          <a:p>
            <a:pPr marL="285750" indent="-285750">
              <a:buFont typeface="Wingdings" pitchFamily="2" charset="2"/>
              <a:buChar char="q"/>
            </a:pPr>
            <a:r>
              <a:rPr lang="en-US"/>
              <a:t>02 Captures </a:t>
            </a:r>
            <a:r>
              <a:rPr lang="en-US" err="1"/>
              <a:t>mémoires</a:t>
            </a:r>
            <a:r>
              <a:rPr lang="en-US"/>
              <a:t> avec FTK Imager  (</a:t>
            </a:r>
            <a:r>
              <a:rPr lang="en-US" err="1"/>
              <a:t>exécution</a:t>
            </a:r>
            <a:r>
              <a:rPr lang="en-US"/>
              <a:t> de </a:t>
            </a:r>
            <a:r>
              <a:rPr lang="en-US" err="1"/>
              <a:t>logiciel</a:t>
            </a:r>
            <a:r>
              <a:rPr lang="en-US"/>
              <a:t> </a:t>
            </a:r>
            <a:r>
              <a:rPr lang="en-US" err="1"/>
              <a:t>benin</a:t>
            </a:r>
            <a:r>
              <a:rPr lang="en-US"/>
              <a:t> </a:t>
            </a:r>
            <a:r>
              <a:rPr lang="en-US" err="1"/>
              <a:t>puis</a:t>
            </a:r>
            <a:r>
              <a:rPr lang="en-US"/>
              <a:t> Malware - </a:t>
            </a:r>
            <a:r>
              <a:rPr lang="en-US" err="1"/>
              <a:t>MalwareBazaar</a:t>
            </a:r>
            <a:r>
              <a:rPr lang="en-US"/>
              <a:t>)</a:t>
            </a:r>
          </a:p>
          <a:p>
            <a:pPr marL="285750" indent="-285750">
              <a:buFont typeface="Wingdings" pitchFamily="2" charset="2"/>
              <a:buChar char="q"/>
            </a:pPr>
            <a:endParaRPr lang="en-US"/>
          </a:p>
          <a:p>
            <a:pPr marL="285750" indent="-285750">
              <a:buFont typeface="Wingdings" pitchFamily="2" charset="2"/>
              <a:buChar char="q"/>
            </a:pPr>
            <a:r>
              <a:rPr lang="en-US"/>
              <a:t>Extraction des </a:t>
            </a:r>
            <a:r>
              <a:rPr lang="en-US" err="1"/>
              <a:t>caractéristique</a:t>
            </a:r>
            <a:r>
              <a:rPr lang="en-US"/>
              <a:t> </a:t>
            </a:r>
            <a:r>
              <a:rPr lang="en-US" err="1"/>
              <a:t>en</a:t>
            </a:r>
            <a:r>
              <a:rPr lang="en-US"/>
              <a:t> </a:t>
            </a:r>
            <a:r>
              <a:rPr lang="en-US" err="1"/>
              <a:t>utilisant</a:t>
            </a:r>
            <a:r>
              <a:rPr lang="en-US"/>
              <a:t> les plug ins qui </a:t>
            </a:r>
            <a:r>
              <a:rPr lang="en-US" err="1"/>
              <a:t>ont</a:t>
            </a:r>
            <a:r>
              <a:rPr lang="en-US"/>
              <a:t> </a:t>
            </a:r>
            <a:r>
              <a:rPr lang="en-US" err="1"/>
              <a:t>été</a:t>
            </a:r>
            <a:r>
              <a:rPr lang="en-US"/>
              <a:t> </a:t>
            </a:r>
            <a:r>
              <a:rPr lang="en-US" err="1"/>
              <a:t>utilisés</a:t>
            </a:r>
            <a:r>
              <a:rPr lang="en-US"/>
              <a:t> pour </a:t>
            </a:r>
            <a:r>
              <a:rPr lang="en-US" err="1"/>
              <a:t>constituer</a:t>
            </a:r>
            <a:r>
              <a:rPr lang="en-US"/>
              <a:t> </a:t>
            </a:r>
            <a:r>
              <a:rPr lang="en-US" err="1"/>
              <a:t>notre</a:t>
            </a:r>
            <a:r>
              <a:rPr lang="en-US"/>
              <a:t> jeu de données</a:t>
            </a:r>
          </a:p>
          <a:p>
            <a:pPr marL="285750" indent="-285750">
              <a:buFont typeface="Wingdings" pitchFamily="2" charset="2"/>
              <a:buChar char="q"/>
            </a:pPr>
            <a:endParaRPr lang="en-US"/>
          </a:p>
          <a:p>
            <a:pPr marL="285750" indent="-285750">
              <a:buFont typeface="Wingdings" pitchFamily="2" charset="2"/>
              <a:buChar char="q"/>
            </a:pPr>
            <a:endParaRPr lang="en-US"/>
          </a:p>
        </p:txBody>
      </p:sp>
      <p:pic>
        <p:nvPicPr>
          <p:cNvPr id="7" name="Picture 11" descr="Une image contenant texte, Police, Graphique, capture d’écran&#10;&#10;Description générée automatiquement">
            <a:extLst>
              <a:ext uri="{FF2B5EF4-FFF2-40B4-BE49-F238E27FC236}">
                <a16:creationId xmlns:a16="http://schemas.microsoft.com/office/drawing/2014/main" id="{912C5684-ED4B-E504-E4F6-4B7C0FF670C7}"/>
              </a:ext>
            </a:extLst>
          </p:cNvPr>
          <p:cNvPicPr>
            <a:picLocks noChangeAspect="1"/>
          </p:cNvPicPr>
          <p:nvPr/>
        </p:nvPicPr>
        <p:blipFill>
          <a:blip r:embed="rId3"/>
          <a:stretch>
            <a:fillRect/>
          </a:stretch>
        </p:blipFill>
        <p:spPr>
          <a:xfrm>
            <a:off x="9278746" y="3932193"/>
            <a:ext cx="2655062" cy="1856238"/>
          </a:xfrm>
          <a:prstGeom prst="ellipse">
            <a:avLst/>
          </a:prstGeom>
          <a:ln>
            <a:noFill/>
          </a:ln>
          <a:effectLst>
            <a:softEdge rad="112500"/>
          </a:effectLst>
        </p:spPr>
      </p:pic>
      <p:pic>
        <p:nvPicPr>
          <p:cNvPr id="9" name="Picture 3" descr="Une image contenant texte, capture d’écran, menu, Police&#10;&#10;Description générée automatiquement">
            <a:extLst>
              <a:ext uri="{FF2B5EF4-FFF2-40B4-BE49-F238E27FC236}">
                <a16:creationId xmlns:a16="http://schemas.microsoft.com/office/drawing/2014/main" id="{C125C754-765C-34D7-8CCC-81579E49C055}"/>
              </a:ext>
            </a:extLst>
          </p:cNvPr>
          <p:cNvPicPr>
            <a:picLocks noChangeAspect="1"/>
          </p:cNvPicPr>
          <p:nvPr/>
        </p:nvPicPr>
        <p:blipFill>
          <a:blip r:embed="rId4"/>
          <a:stretch>
            <a:fillRect/>
          </a:stretch>
        </p:blipFill>
        <p:spPr>
          <a:xfrm>
            <a:off x="3468780" y="3386861"/>
            <a:ext cx="5699370" cy="3277679"/>
          </a:xfrm>
          <a:prstGeom prst="rect">
            <a:avLst/>
          </a:prstGeom>
        </p:spPr>
      </p:pic>
      <p:sp>
        <p:nvSpPr>
          <p:cNvPr id="11" name="Double Brace 6">
            <a:extLst>
              <a:ext uri="{FF2B5EF4-FFF2-40B4-BE49-F238E27FC236}">
                <a16:creationId xmlns:a16="http://schemas.microsoft.com/office/drawing/2014/main" id="{F9026182-2A52-9ED0-5EE3-64782B4DDE36}"/>
              </a:ext>
            </a:extLst>
          </p:cNvPr>
          <p:cNvSpPr/>
          <p:nvPr/>
        </p:nvSpPr>
        <p:spPr>
          <a:xfrm>
            <a:off x="156308" y="3814313"/>
            <a:ext cx="3146612" cy="2404666"/>
          </a:xfrm>
          <a:prstGeom prst="bracePair">
            <a:avLst/>
          </a:prstGeom>
          <a:ln w="57150"/>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B9DA1AF-7832-91E8-D936-97F54AA1731B}"/>
              </a:ext>
            </a:extLst>
          </p:cNvPr>
          <p:cNvSpPr txBox="1"/>
          <p:nvPr/>
        </p:nvSpPr>
        <p:spPr>
          <a:xfrm>
            <a:off x="502812" y="4037482"/>
            <a:ext cx="2665637" cy="2246769"/>
          </a:xfrm>
          <a:prstGeom prst="rect">
            <a:avLst/>
          </a:prstGeom>
          <a:noFill/>
        </p:spPr>
        <p:txBody>
          <a:bodyPr wrap="square" rtlCol="0">
            <a:spAutoFit/>
          </a:bodyPr>
          <a:lstStyle/>
          <a:p>
            <a:r>
              <a:rPr lang="en-CA" sz="1400" kern="100" err="1">
                <a:effectLst/>
                <a:latin typeface="Calibri" panose="020F0502020204030204" pitchFamily="34" charset="0"/>
                <a:ea typeface="Calibri" panose="020F0502020204030204" pitchFamily="34" charset="0"/>
                <a:cs typeface="Times New Roman" panose="02020603050405020304" pitchFamily="18" charset="0"/>
              </a:rPr>
              <a:t>windows.pslist.PsList</a:t>
            </a:r>
            <a:endParaRPr lang="en-CA" sz="1400" kern="100">
              <a:effectLst/>
              <a:latin typeface="Calibri" panose="020F0502020204030204" pitchFamily="34" charset="0"/>
              <a:ea typeface="Calibri" panose="020F0502020204030204" pitchFamily="34" charset="0"/>
              <a:cs typeface="Times New Roman" panose="02020603050405020304" pitchFamily="18" charset="0"/>
            </a:endParaRPr>
          </a:p>
          <a:p>
            <a:r>
              <a:rPr lang="en-CA" sz="1400" kern="100" err="1">
                <a:effectLst/>
                <a:latin typeface="Calibri" panose="020F0502020204030204" pitchFamily="34" charset="0"/>
                <a:ea typeface="Calibri" panose="020F0502020204030204" pitchFamily="34" charset="0"/>
                <a:cs typeface="Times New Roman" panose="02020603050405020304" pitchFamily="18" charset="0"/>
              </a:rPr>
              <a:t>windows.callbacks.Callbacks</a:t>
            </a:r>
            <a:endParaRPr lang="en-CA" sz="1400" kern="100">
              <a:effectLst/>
              <a:latin typeface="Calibri" panose="020F0502020204030204" pitchFamily="34" charset="0"/>
              <a:ea typeface="Calibri" panose="020F0502020204030204" pitchFamily="34" charset="0"/>
              <a:cs typeface="Times New Roman" panose="02020603050405020304" pitchFamily="18" charset="0"/>
            </a:endParaRPr>
          </a:p>
          <a:p>
            <a:r>
              <a:rPr lang="en-CA" sz="1400" kern="100" err="1">
                <a:effectLst/>
                <a:latin typeface="Calibri" panose="020F0502020204030204" pitchFamily="34" charset="0"/>
                <a:ea typeface="Calibri" panose="020F0502020204030204" pitchFamily="34" charset="0"/>
                <a:cs typeface="Times New Roman" panose="02020603050405020304" pitchFamily="18" charset="0"/>
              </a:rPr>
              <a:t>windows.dlllist.DllList</a:t>
            </a:r>
            <a:endParaRPr lang="en-CA" sz="1400" kern="100">
              <a:effectLst/>
              <a:latin typeface="Calibri" panose="020F0502020204030204" pitchFamily="34" charset="0"/>
              <a:ea typeface="Calibri" panose="020F0502020204030204" pitchFamily="34" charset="0"/>
              <a:cs typeface="Times New Roman" panose="02020603050405020304" pitchFamily="18" charset="0"/>
            </a:endParaRPr>
          </a:p>
          <a:p>
            <a:r>
              <a:rPr lang="en-CA" sz="1400" kern="100" err="1">
                <a:effectLst/>
                <a:latin typeface="Calibri" panose="020F0502020204030204" pitchFamily="34" charset="0"/>
                <a:ea typeface="Calibri" panose="020F0502020204030204" pitchFamily="34" charset="0"/>
                <a:cs typeface="Times New Roman" panose="02020603050405020304" pitchFamily="18" charset="0"/>
              </a:rPr>
              <a:t>windows.handles.Handles</a:t>
            </a:r>
            <a:endParaRPr lang="en-CA" sz="1400" kern="100">
              <a:effectLst/>
              <a:latin typeface="Calibri" panose="020F0502020204030204" pitchFamily="34" charset="0"/>
              <a:ea typeface="Calibri" panose="020F0502020204030204" pitchFamily="34" charset="0"/>
              <a:cs typeface="Times New Roman" panose="02020603050405020304" pitchFamily="18" charset="0"/>
            </a:endParaRPr>
          </a:p>
          <a:p>
            <a:r>
              <a:rPr lang="en-CA" sz="1400" kern="100" err="1">
                <a:effectLst/>
                <a:latin typeface="Calibri" panose="020F0502020204030204" pitchFamily="34" charset="0"/>
                <a:ea typeface="Calibri" panose="020F0502020204030204" pitchFamily="34" charset="0"/>
                <a:cs typeface="Times New Roman" panose="02020603050405020304" pitchFamily="18" charset="0"/>
              </a:rPr>
              <a:t>windows.ldrmodules.LdrModules</a:t>
            </a:r>
            <a:endParaRPr lang="en-CA" sz="1400" kern="100">
              <a:effectLst/>
              <a:latin typeface="Calibri" panose="020F0502020204030204" pitchFamily="34" charset="0"/>
              <a:ea typeface="Calibri" panose="020F0502020204030204" pitchFamily="34" charset="0"/>
              <a:cs typeface="Times New Roman" panose="02020603050405020304" pitchFamily="18" charset="0"/>
            </a:endParaRPr>
          </a:p>
          <a:p>
            <a:r>
              <a:rPr lang="en-CA" sz="1400" kern="100" err="1">
                <a:effectLst/>
                <a:latin typeface="Calibri" panose="020F0502020204030204" pitchFamily="34" charset="0"/>
                <a:ea typeface="Calibri" panose="020F0502020204030204" pitchFamily="34" charset="0"/>
                <a:cs typeface="Times New Roman" panose="02020603050405020304" pitchFamily="18" charset="0"/>
              </a:rPr>
              <a:t>windows.malfind.Malfind</a:t>
            </a:r>
            <a:endParaRPr lang="en-CA" sz="1400" kern="100">
              <a:effectLst/>
              <a:latin typeface="Calibri" panose="020F0502020204030204" pitchFamily="34" charset="0"/>
              <a:ea typeface="Calibri" panose="020F0502020204030204" pitchFamily="34" charset="0"/>
              <a:cs typeface="Times New Roman" panose="02020603050405020304" pitchFamily="18" charset="0"/>
            </a:endParaRPr>
          </a:p>
          <a:p>
            <a:r>
              <a:rPr lang="en-CA" sz="1400" kern="100" err="1">
                <a:effectLst/>
                <a:latin typeface="Calibri" panose="020F0502020204030204" pitchFamily="34" charset="0"/>
                <a:ea typeface="Calibri" panose="020F0502020204030204" pitchFamily="34" charset="0"/>
                <a:cs typeface="Times New Roman" panose="02020603050405020304" pitchFamily="18" charset="0"/>
              </a:rPr>
              <a:t>windows.modules.Modules</a:t>
            </a:r>
            <a:endParaRPr lang="en-CA" sz="1400" kern="100">
              <a:effectLst/>
              <a:latin typeface="Calibri" panose="020F0502020204030204" pitchFamily="34" charset="0"/>
              <a:ea typeface="Calibri" panose="020F0502020204030204" pitchFamily="34" charset="0"/>
              <a:cs typeface="Times New Roman" panose="02020603050405020304" pitchFamily="18" charset="0"/>
            </a:endParaRPr>
          </a:p>
          <a:p>
            <a:r>
              <a:rPr lang="en-CA" sz="1400" kern="100" err="1">
                <a:effectLst/>
                <a:latin typeface="Calibri" panose="020F0502020204030204" pitchFamily="34" charset="0"/>
                <a:ea typeface="Calibri" panose="020F0502020204030204" pitchFamily="34" charset="0"/>
                <a:cs typeface="Times New Roman" panose="02020603050405020304" pitchFamily="18" charset="0"/>
              </a:rPr>
              <a:t>windows.psxview.PsXView</a:t>
            </a:r>
            <a:endParaRPr lang="en-CA" sz="1400" kern="100">
              <a:effectLst/>
              <a:latin typeface="Calibri" panose="020F0502020204030204" pitchFamily="34" charset="0"/>
              <a:ea typeface="Calibri" panose="020F0502020204030204" pitchFamily="34" charset="0"/>
              <a:cs typeface="Times New Roman" panose="02020603050405020304" pitchFamily="18" charset="0"/>
            </a:endParaRPr>
          </a:p>
          <a:p>
            <a:r>
              <a:rPr lang="fr-FR" sz="1400" kern="100" err="1">
                <a:effectLst/>
                <a:latin typeface="Calibri" panose="020F0502020204030204" pitchFamily="34" charset="0"/>
                <a:ea typeface="Calibri" panose="020F0502020204030204" pitchFamily="34" charset="0"/>
                <a:cs typeface="Times New Roman" panose="02020603050405020304" pitchFamily="18" charset="0"/>
              </a:rPr>
              <a:t>windows.svcscan.SvcScan</a:t>
            </a:r>
            <a:endParaRPr lang="en-CA" sz="14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a:p>
        </p:txBody>
      </p:sp>
    </p:spTree>
    <p:extLst>
      <p:ext uri="{BB962C8B-B14F-4D97-AF65-F5344CB8AC3E}">
        <p14:creationId xmlns:p14="http://schemas.microsoft.com/office/powerpoint/2010/main" val="121180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r>
              <a:rPr lang="fr-FR" sz="4800">
                <a:latin typeface="Calibri"/>
                <a:ea typeface="Calibri"/>
                <a:cs typeface="Calibri"/>
                <a:sym typeface="Calibri"/>
              </a:rPr>
              <a:t>Travail effectué </a:t>
            </a:r>
            <a:endParaRPr lang="fr-F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372934" y="6551402"/>
            <a:ext cx="560915"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10</a:t>
            </a:r>
            <a:endParaRPr lang="fr-FR" sz="1800" b="0" i="0" u="none" strike="noStrike" cap="none">
              <a:solidFill>
                <a:schemeClr val="dk1"/>
              </a:solidFill>
              <a:latin typeface="Calibri"/>
              <a:ea typeface="Calibri"/>
              <a:cs typeface="Calibri"/>
            </a:endParaRPr>
          </a:p>
        </p:txBody>
      </p:sp>
      <p:sp>
        <p:nvSpPr>
          <p:cNvPr id="160" name="Google Shape;160;p5"/>
          <p:cNvSpPr txBox="1"/>
          <p:nvPr/>
        </p:nvSpPr>
        <p:spPr>
          <a:xfrm>
            <a:off x="1169630" y="1236093"/>
            <a:ext cx="98463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rPr>
              <a:t>Travail effectué</a:t>
            </a:r>
            <a:endParaRPr lang="fr-FR" sz="3200" b="0" i="0" u="none" strike="noStrike" cap="none">
              <a:solidFill>
                <a:schemeClr val="dk1"/>
              </a:solidFill>
              <a:latin typeface="Calibri"/>
              <a:ea typeface="Calibri"/>
              <a:cs typeface="Calibri"/>
            </a:endParaRPr>
          </a:p>
        </p:txBody>
      </p:sp>
      <p:sp>
        <p:nvSpPr>
          <p:cNvPr id="4" name="Rectangle 3">
            <a:extLst>
              <a:ext uri="{FF2B5EF4-FFF2-40B4-BE49-F238E27FC236}">
                <a16:creationId xmlns:a16="http://schemas.microsoft.com/office/drawing/2014/main" id="{CBD1C6A7-6EB9-9A65-B972-DFF74C467258}"/>
              </a:ext>
            </a:extLst>
          </p:cNvPr>
          <p:cNvSpPr/>
          <p:nvPr/>
        </p:nvSpPr>
        <p:spPr>
          <a:xfrm>
            <a:off x="683846" y="2414518"/>
            <a:ext cx="6075343" cy="1477328"/>
          </a:xfrm>
          <a:prstGeom prst="rect">
            <a:avLst/>
          </a:prstGeom>
        </p:spPr>
        <p:txBody>
          <a:bodyPr wrap="square">
            <a:spAutoFit/>
          </a:bodyPr>
          <a:lstStyle/>
          <a:p>
            <a:endParaRPr lang="en-US"/>
          </a:p>
          <a:p>
            <a:pPr marL="285750" indent="-285750">
              <a:buFont typeface="Wingdings" pitchFamily="2" charset="2"/>
              <a:buChar char="q"/>
            </a:pPr>
            <a:r>
              <a:rPr lang="en-US"/>
              <a:t> 02 </a:t>
            </a:r>
            <a:r>
              <a:rPr lang="en-US" err="1"/>
              <a:t>logiciels</a:t>
            </a:r>
            <a:r>
              <a:rPr lang="en-US"/>
              <a:t> </a:t>
            </a:r>
            <a:r>
              <a:rPr lang="en-US" err="1"/>
              <a:t>bienveillants</a:t>
            </a:r>
            <a:r>
              <a:rPr lang="en-US"/>
              <a:t> ( </a:t>
            </a:r>
            <a:r>
              <a:rPr lang="en-US" err="1"/>
              <a:t>Wordpad</a:t>
            </a:r>
            <a:r>
              <a:rPr lang="en-US"/>
              <a:t> et VLC ) </a:t>
            </a:r>
          </a:p>
          <a:p>
            <a:pPr marL="285750" indent="-285750">
              <a:buFont typeface="Wingdings" pitchFamily="2" charset="2"/>
              <a:buChar char="q"/>
            </a:pPr>
            <a:endParaRPr lang="en-US"/>
          </a:p>
          <a:p>
            <a:pPr marL="285750" indent="-285750">
              <a:buFont typeface="Wingdings" pitchFamily="2" charset="2"/>
              <a:buChar char="q"/>
            </a:pPr>
            <a:r>
              <a:rPr lang="en-US"/>
              <a:t> 01 </a:t>
            </a:r>
            <a:r>
              <a:rPr lang="en-US" err="1"/>
              <a:t>Logiciel</a:t>
            </a:r>
            <a:r>
              <a:rPr lang="en-US"/>
              <a:t> Malware (Malware4) </a:t>
            </a:r>
          </a:p>
          <a:p>
            <a:pPr marL="285750" indent="-285750">
              <a:buFont typeface="Wingdings" pitchFamily="2" charset="2"/>
              <a:buChar char="q"/>
            </a:pPr>
            <a:endParaRPr lang="en-US"/>
          </a:p>
        </p:txBody>
      </p:sp>
      <p:pic>
        <p:nvPicPr>
          <p:cNvPr id="6" name="Picture 5" descr="Une image contenant clipart, conception&#10;&#10;Description générée automatiquement">
            <a:extLst>
              <a:ext uri="{FF2B5EF4-FFF2-40B4-BE49-F238E27FC236}">
                <a16:creationId xmlns:a16="http://schemas.microsoft.com/office/drawing/2014/main" id="{7A3827B3-962E-D764-EE28-D7C45F7A942D}"/>
              </a:ext>
            </a:extLst>
          </p:cNvPr>
          <p:cNvPicPr>
            <a:picLocks noChangeAspect="1"/>
          </p:cNvPicPr>
          <p:nvPr/>
        </p:nvPicPr>
        <p:blipFill>
          <a:blip r:embed="rId3"/>
          <a:stretch>
            <a:fillRect/>
          </a:stretch>
        </p:blipFill>
        <p:spPr>
          <a:xfrm>
            <a:off x="9487562" y="2256986"/>
            <a:ext cx="1393638" cy="1470587"/>
          </a:xfrm>
          <a:prstGeom prst="rect">
            <a:avLst/>
          </a:prstGeom>
        </p:spPr>
      </p:pic>
      <p:pic>
        <p:nvPicPr>
          <p:cNvPr id="8" name="Picture 8">
            <a:extLst>
              <a:ext uri="{FF2B5EF4-FFF2-40B4-BE49-F238E27FC236}">
                <a16:creationId xmlns:a16="http://schemas.microsoft.com/office/drawing/2014/main" id="{B76F3F6B-1176-A85B-3AD6-9565DD09957B}"/>
              </a:ext>
            </a:extLst>
          </p:cNvPr>
          <p:cNvPicPr>
            <a:picLocks noChangeAspect="1"/>
          </p:cNvPicPr>
          <p:nvPr/>
        </p:nvPicPr>
        <p:blipFill>
          <a:blip r:embed="rId4"/>
          <a:stretch>
            <a:fillRect/>
          </a:stretch>
        </p:blipFill>
        <p:spPr>
          <a:xfrm>
            <a:off x="683846" y="4013924"/>
            <a:ext cx="9501554" cy="574996"/>
          </a:xfrm>
          <a:prstGeom prst="rect">
            <a:avLst/>
          </a:prstGeom>
        </p:spPr>
      </p:pic>
      <p:pic>
        <p:nvPicPr>
          <p:cNvPr id="10" name="Picture 9">
            <a:extLst>
              <a:ext uri="{FF2B5EF4-FFF2-40B4-BE49-F238E27FC236}">
                <a16:creationId xmlns:a16="http://schemas.microsoft.com/office/drawing/2014/main" id="{6686354C-5473-B7A4-666C-6F05DC4EECA3}"/>
              </a:ext>
            </a:extLst>
          </p:cNvPr>
          <p:cNvPicPr>
            <a:picLocks noChangeAspect="1"/>
          </p:cNvPicPr>
          <p:nvPr/>
        </p:nvPicPr>
        <p:blipFill>
          <a:blip r:embed="rId5"/>
          <a:stretch>
            <a:fillRect/>
          </a:stretch>
        </p:blipFill>
        <p:spPr>
          <a:xfrm>
            <a:off x="683846" y="4890694"/>
            <a:ext cx="10019323" cy="489718"/>
          </a:xfrm>
          <a:prstGeom prst="rect">
            <a:avLst/>
          </a:prstGeom>
        </p:spPr>
      </p:pic>
      <p:pic>
        <p:nvPicPr>
          <p:cNvPr id="12" name="Picture 10" descr="Une image contenant noir, capture d’écran&#10;&#10;Description générée automatiquement">
            <a:extLst>
              <a:ext uri="{FF2B5EF4-FFF2-40B4-BE49-F238E27FC236}">
                <a16:creationId xmlns:a16="http://schemas.microsoft.com/office/drawing/2014/main" id="{A82EFAC4-B210-4355-AC72-DC98DA73C122}"/>
              </a:ext>
            </a:extLst>
          </p:cNvPr>
          <p:cNvPicPr>
            <a:picLocks noChangeAspect="1"/>
          </p:cNvPicPr>
          <p:nvPr/>
        </p:nvPicPr>
        <p:blipFill>
          <a:blip r:embed="rId6"/>
          <a:stretch>
            <a:fillRect/>
          </a:stretch>
        </p:blipFill>
        <p:spPr>
          <a:xfrm>
            <a:off x="683846" y="5595575"/>
            <a:ext cx="6756285" cy="608513"/>
          </a:xfrm>
          <a:prstGeom prst="rect">
            <a:avLst/>
          </a:prstGeom>
        </p:spPr>
      </p:pic>
    </p:spTree>
    <p:extLst>
      <p:ext uri="{BB962C8B-B14F-4D97-AF65-F5344CB8AC3E}">
        <p14:creationId xmlns:p14="http://schemas.microsoft.com/office/powerpoint/2010/main" val="559989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r>
              <a:rPr lang="fr-FR" sz="4800">
                <a:latin typeface="Calibri"/>
                <a:ea typeface="Calibri"/>
                <a:cs typeface="Calibri"/>
                <a:sym typeface="Calibri"/>
              </a:rPr>
              <a:t>Travail effectué les</a:t>
            </a:r>
            <a:endParaRPr lang="fr-F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509703" y="6551402"/>
            <a:ext cx="424146"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11</a:t>
            </a:r>
            <a:endParaRPr lang="fr-FR" sz="1800" b="0" i="0" u="none" strike="noStrike" cap="none">
              <a:solidFill>
                <a:schemeClr val="dk1"/>
              </a:solidFill>
              <a:latin typeface="Calibri"/>
              <a:ea typeface="Calibri"/>
              <a:cs typeface="Calibri"/>
            </a:endParaRPr>
          </a:p>
        </p:txBody>
      </p:sp>
      <p:sp>
        <p:nvSpPr>
          <p:cNvPr id="160" name="Google Shape;160;p5"/>
          <p:cNvSpPr txBox="1"/>
          <p:nvPr/>
        </p:nvSpPr>
        <p:spPr>
          <a:xfrm>
            <a:off x="1169630" y="1236093"/>
            <a:ext cx="98463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rPr>
              <a:t>Travail effectué</a:t>
            </a:r>
            <a:endParaRPr lang="fr-FR" sz="3200" b="0" i="0" u="none" strike="noStrike" cap="none">
              <a:solidFill>
                <a:schemeClr val="dk1"/>
              </a:solidFill>
              <a:latin typeface="Calibri"/>
              <a:ea typeface="Calibri"/>
              <a:cs typeface="Calibri"/>
            </a:endParaRPr>
          </a:p>
        </p:txBody>
      </p:sp>
      <p:pic>
        <p:nvPicPr>
          <p:cNvPr id="2" name="Image 1" descr="Une image contenant texte, dessin, clipart, croquis&#10;&#10;Description générée automatiquement">
            <a:extLst>
              <a:ext uri="{FF2B5EF4-FFF2-40B4-BE49-F238E27FC236}">
                <a16:creationId xmlns:a16="http://schemas.microsoft.com/office/drawing/2014/main" id="{FD6748C4-CBEA-B598-619D-933531AB62DA}"/>
              </a:ext>
            </a:extLst>
          </p:cNvPr>
          <p:cNvPicPr>
            <a:picLocks noChangeAspect="1"/>
          </p:cNvPicPr>
          <p:nvPr/>
        </p:nvPicPr>
        <p:blipFill>
          <a:blip r:embed="rId3"/>
          <a:stretch>
            <a:fillRect/>
          </a:stretch>
        </p:blipFill>
        <p:spPr>
          <a:xfrm>
            <a:off x="8286873" y="2971067"/>
            <a:ext cx="3785332" cy="2938095"/>
          </a:xfrm>
          <a:prstGeom prst="rect">
            <a:avLst/>
          </a:prstGeom>
        </p:spPr>
      </p:pic>
      <p:sp>
        <p:nvSpPr>
          <p:cNvPr id="5" name="Rectangle 4">
            <a:extLst>
              <a:ext uri="{FF2B5EF4-FFF2-40B4-BE49-F238E27FC236}">
                <a16:creationId xmlns:a16="http://schemas.microsoft.com/office/drawing/2014/main" id="{4BFEF08E-1935-4BF8-9768-6C69DCC4B4FD}"/>
              </a:ext>
            </a:extLst>
          </p:cNvPr>
          <p:cNvSpPr/>
          <p:nvPr/>
        </p:nvSpPr>
        <p:spPr>
          <a:xfrm>
            <a:off x="528657" y="2345442"/>
            <a:ext cx="5039805" cy="1015663"/>
          </a:xfrm>
          <a:prstGeom prst="rect">
            <a:avLst/>
          </a:prstGeom>
        </p:spPr>
        <p:txBody>
          <a:bodyPr wrap="square" lIns="91440" tIns="45720" rIns="91440" bIns="45720" anchor="t">
            <a:spAutoFit/>
          </a:bodyPr>
          <a:lstStyle/>
          <a:p>
            <a:r>
              <a:rPr lang="en-US" sz="1600"/>
              <a:t>Flask </a:t>
            </a:r>
            <a:r>
              <a:rPr lang="en-US" sz="1600" err="1"/>
              <a:t>est</a:t>
            </a:r>
            <a:r>
              <a:rPr lang="en-US" sz="1600"/>
              <a:t> un micro framework open-source de </a:t>
            </a:r>
            <a:r>
              <a:rPr lang="en-US" sz="1600" err="1"/>
              <a:t>développement</a:t>
            </a:r>
            <a:r>
              <a:rPr lang="en-US" sz="1600"/>
              <a:t> web </a:t>
            </a:r>
            <a:r>
              <a:rPr lang="en-US" sz="1600" err="1"/>
              <a:t>en</a:t>
            </a:r>
            <a:r>
              <a:rPr lang="en-US" sz="1600"/>
              <a:t> Python</a:t>
            </a:r>
            <a:endParaRPr lang="fr-FR" sz="1600"/>
          </a:p>
          <a:p>
            <a:pPr marL="285750" indent="-285750">
              <a:buFont typeface="Wingdings" pitchFamily="2" charset="2"/>
              <a:buChar char="q"/>
            </a:pPr>
            <a:endParaRPr lang="en-US"/>
          </a:p>
          <a:p>
            <a:pPr marL="285750" indent="-285750">
              <a:buFont typeface="Wingdings" pitchFamily="2" charset="2"/>
              <a:buChar char="q"/>
            </a:pPr>
            <a:endParaRPr lang="en-US"/>
          </a:p>
        </p:txBody>
      </p:sp>
      <p:pic>
        <p:nvPicPr>
          <p:cNvPr id="6" name="Image 5" descr="Une image contenant texte, capture d’écran, Police, menu&#10;&#10;Description générée automatiquement">
            <a:extLst>
              <a:ext uri="{FF2B5EF4-FFF2-40B4-BE49-F238E27FC236}">
                <a16:creationId xmlns:a16="http://schemas.microsoft.com/office/drawing/2014/main" id="{54CECBC2-FDD2-495C-0D46-9E2D0AF439AC}"/>
              </a:ext>
            </a:extLst>
          </p:cNvPr>
          <p:cNvPicPr>
            <a:picLocks noChangeAspect="1"/>
          </p:cNvPicPr>
          <p:nvPr/>
        </p:nvPicPr>
        <p:blipFill>
          <a:blip r:embed="rId4"/>
          <a:stretch>
            <a:fillRect/>
          </a:stretch>
        </p:blipFill>
        <p:spPr>
          <a:xfrm>
            <a:off x="615461" y="3120146"/>
            <a:ext cx="7463692" cy="3421477"/>
          </a:xfrm>
          <a:prstGeom prst="rect">
            <a:avLst/>
          </a:prstGeom>
        </p:spPr>
      </p:pic>
    </p:spTree>
    <p:extLst>
      <p:ext uri="{BB962C8B-B14F-4D97-AF65-F5344CB8AC3E}">
        <p14:creationId xmlns:p14="http://schemas.microsoft.com/office/powerpoint/2010/main" val="2701271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None/>
            </a:pPr>
            <a:r>
              <a:rPr lang="fr-FR" sz="4800">
                <a:latin typeface="Calibri"/>
                <a:ea typeface="Calibri"/>
                <a:cs typeface="Calibri"/>
                <a:sym typeface="Calibri"/>
              </a:rPr>
              <a:t>Résultats</a:t>
            </a:r>
            <a:endParaRPr lang="fr-FR" sz="4800">
              <a:latin typeface="Calibri"/>
              <a:ea typeface="Calibri"/>
              <a:cs typeface="Calibri"/>
            </a:endParaRP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441319" y="6551402"/>
            <a:ext cx="49253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12</a:t>
            </a:r>
            <a:endParaRPr lang="fr-FR" sz="1800" b="0" i="0" u="none" strike="noStrike" cap="none">
              <a:solidFill>
                <a:schemeClr val="dk1"/>
              </a:solidFill>
              <a:latin typeface="Calibri"/>
              <a:ea typeface="Calibri"/>
              <a:cs typeface="Calibri"/>
            </a:endParaRPr>
          </a:p>
        </p:txBody>
      </p:sp>
      <p:sp>
        <p:nvSpPr>
          <p:cNvPr id="157" name="Google Shape;157;p5"/>
          <p:cNvSpPr txBox="1"/>
          <p:nvPr/>
        </p:nvSpPr>
        <p:spPr>
          <a:xfrm>
            <a:off x="620410" y="2271542"/>
            <a:ext cx="11571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60" name="Google Shape;160;p5"/>
          <p:cNvSpPr txBox="1"/>
          <p:nvPr/>
        </p:nvSpPr>
        <p:spPr>
          <a:xfrm>
            <a:off x="1169630" y="1236093"/>
            <a:ext cx="98463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rPr>
              <a:t>Classification binaire </a:t>
            </a:r>
            <a:endParaRPr lang="fr-FR" sz="3200" b="0" i="0" u="none" strike="noStrike" cap="none">
              <a:solidFill>
                <a:schemeClr val="dk1"/>
              </a:solidFill>
              <a:latin typeface="Calibri"/>
              <a:ea typeface="Calibri"/>
              <a:cs typeface="Calibri"/>
            </a:endParaRPr>
          </a:p>
        </p:txBody>
      </p:sp>
      <p:pic>
        <p:nvPicPr>
          <p:cNvPr id="2" name="Image 1" descr="Une image contenant texte, capture d’écran, Police, nombre&#10;&#10;Description générée automatiquement">
            <a:extLst>
              <a:ext uri="{FF2B5EF4-FFF2-40B4-BE49-F238E27FC236}">
                <a16:creationId xmlns:a16="http://schemas.microsoft.com/office/drawing/2014/main" id="{4B40CA8B-6657-705F-E217-3F32A2F15ECF}"/>
              </a:ext>
            </a:extLst>
          </p:cNvPr>
          <p:cNvPicPr>
            <a:picLocks noChangeAspect="1"/>
          </p:cNvPicPr>
          <p:nvPr/>
        </p:nvPicPr>
        <p:blipFill>
          <a:blip r:embed="rId3"/>
          <a:stretch>
            <a:fillRect/>
          </a:stretch>
        </p:blipFill>
        <p:spPr>
          <a:xfrm>
            <a:off x="7232529" y="3553192"/>
            <a:ext cx="4506790" cy="1334233"/>
          </a:xfrm>
          <a:prstGeom prst="rect">
            <a:avLst/>
          </a:prstGeom>
        </p:spPr>
      </p:pic>
      <p:pic>
        <p:nvPicPr>
          <p:cNvPr id="3" name="Image 2" descr="Une image contenant texte, capture d’écran, ligne, Caractère coloré&#10;&#10;Description générée automatiquement">
            <a:extLst>
              <a:ext uri="{FF2B5EF4-FFF2-40B4-BE49-F238E27FC236}">
                <a16:creationId xmlns:a16="http://schemas.microsoft.com/office/drawing/2014/main" id="{0A61B18A-1DF9-7F82-B4D9-60780C2B8FD1}"/>
              </a:ext>
            </a:extLst>
          </p:cNvPr>
          <p:cNvPicPr>
            <a:picLocks noChangeAspect="1"/>
          </p:cNvPicPr>
          <p:nvPr/>
        </p:nvPicPr>
        <p:blipFill>
          <a:blip r:embed="rId4"/>
          <a:stretch>
            <a:fillRect/>
          </a:stretch>
        </p:blipFill>
        <p:spPr>
          <a:xfrm>
            <a:off x="623644" y="2454153"/>
            <a:ext cx="6301153" cy="3706725"/>
          </a:xfrm>
          <a:prstGeom prst="rect">
            <a:avLst/>
          </a:prstGeom>
        </p:spPr>
      </p:pic>
    </p:spTree>
    <p:extLst>
      <p:ext uri="{BB962C8B-B14F-4D97-AF65-F5344CB8AC3E}">
        <p14:creationId xmlns:p14="http://schemas.microsoft.com/office/powerpoint/2010/main" val="1509581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None/>
            </a:pPr>
            <a:r>
              <a:rPr lang="fr-FR" sz="4800">
                <a:latin typeface="Calibri"/>
                <a:ea typeface="Calibri"/>
                <a:cs typeface="Calibri"/>
                <a:sym typeface="Calibri"/>
              </a:rPr>
              <a:t>Résultats</a:t>
            </a:r>
            <a:endParaRPr lang="fr-FR" sz="4800">
              <a:latin typeface="Calibri"/>
              <a:ea typeface="Calibri"/>
              <a:cs typeface="Calibri"/>
            </a:endParaRP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460857" y="6551402"/>
            <a:ext cx="472992"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13</a:t>
            </a:r>
            <a:endParaRPr lang="fr-FR" sz="1800" b="0" i="0" u="none" strike="noStrike" cap="none">
              <a:solidFill>
                <a:schemeClr val="dk1"/>
              </a:solidFill>
              <a:latin typeface="Calibri"/>
              <a:ea typeface="Calibri"/>
              <a:cs typeface="Calibri"/>
            </a:endParaRPr>
          </a:p>
        </p:txBody>
      </p:sp>
      <p:sp>
        <p:nvSpPr>
          <p:cNvPr id="157" name="Google Shape;157;p5"/>
          <p:cNvSpPr txBox="1"/>
          <p:nvPr/>
        </p:nvSpPr>
        <p:spPr>
          <a:xfrm>
            <a:off x="620410" y="2271542"/>
            <a:ext cx="11571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60" name="Google Shape;160;p5"/>
          <p:cNvSpPr txBox="1"/>
          <p:nvPr/>
        </p:nvSpPr>
        <p:spPr>
          <a:xfrm>
            <a:off x="1169630" y="1236093"/>
            <a:ext cx="98463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rPr>
              <a:t>Classification multi-class</a:t>
            </a:r>
            <a:endParaRPr lang="fr-FR" sz="3200" b="0" i="0" u="none" strike="noStrike" cap="none">
              <a:solidFill>
                <a:schemeClr val="dk1"/>
              </a:solidFill>
              <a:latin typeface="Calibri"/>
              <a:ea typeface="Calibri"/>
              <a:cs typeface="Calibri"/>
            </a:endParaRPr>
          </a:p>
        </p:txBody>
      </p:sp>
      <p:pic>
        <p:nvPicPr>
          <p:cNvPr id="4" name="Image 3" descr="Une image contenant texte, capture d’écran, Police, nombre&#10;&#10;Description générée automatiquement">
            <a:extLst>
              <a:ext uri="{FF2B5EF4-FFF2-40B4-BE49-F238E27FC236}">
                <a16:creationId xmlns:a16="http://schemas.microsoft.com/office/drawing/2014/main" id="{C76A4008-EA49-3A25-4ACB-944E28E34A6D}"/>
              </a:ext>
            </a:extLst>
          </p:cNvPr>
          <p:cNvPicPr>
            <a:picLocks noChangeAspect="1"/>
          </p:cNvPicPr>
          <p:nvPr/>
        </p:nvPicPr>
        <p:blipFill>
          <a:blip r:embed="rId3"/>
          <a:stretch>
            <a:fillRect/>
          </a:stretch>
        </p:blipFill>
        <p:spPr>
          <a:xfrm>
            <a:off x="7222759" y="3738807"/>
            <a:ext cx="4711944" cy="1187694"/>
          </a:xfrm>
          <a:prstGeom prst="rect">
            <a:avLst/>
          </a:prstGeom>
        </p:spPr>
      </p:pic>
      <p:pic>
        <p:nvPicPr>
          <p:cNvPr id="5" name="Image 4" descr="Une image contenant texte, capture d’écran, ligne, Caractère coloré&#10;&#10;Description générée automatiquement">
            <a:extLst>
              <a:ext uri="{FF2B5EF4-FFF2-40B4-BE49-F238E27FC236}">
                <a16:creationId xmlns:a16="http://schemas.microsoft.com/office/drawing/2014/main" id="{D32CA293-F290-89BC-28F9-C43D3854AA7B}"/>
              </a:ext>
            </a:extLst>
          </p:cNvPr>
          <p:cNvPicPr>
            <a:picLocks noChangeAspect="1"/>
          </p:cNvPicPr>
          <p:nvPr/>
        </p:nvPicPr>
        <p:blipFill>
          <a:blip r:embed="rId4"/>
          <a:stretch>
            <a:fillRect/>
          </a:stretch>
        </p:blipFill>
        <p:spPr>
          <a:xfrm>
            <a:off x="525951" y="2629999"/>
            <a:ext cx="6310923" cy="3677417"/>
          </a:xfrm>
          <a:prstGeom prst="rect">
            <a:avLst/>
          </a:prstGeom>
        </p:spPr>
      </p:pic>
    </p:spTree>
    <p:extLst>
      <p:ext uri="{BB962C8B-B14F-4D97-AF65-F5344CB8AC3E}">
        <p14:creationId xmlns:p14="http://schemas.microsoft.com/office/powerpoint/2010/main" val="3275248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None/>
            </a:pPr>
            <a:r>
              <a:rPr lang="fr-FR" sz="4800">
                <a:latin typeface="Calibri"/>
                <a:ea typeface="Calibri"/>
                <a:cs typeface="Calibri"/>
                <a:sym typeface="Calibri"/>
              </a:rPr>
              <a:t>Résultats</a:t>
            </a:r>
            <a:endParaRPr lang="fr-FR" sz="4800">
              <a:latin typeface="Calibri"/>
              <a:ea typeface="Calibri"/>
              <a:cs typeface="Calibri"/>
            </a:endParaRP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485481" y="6540964"/>
            <a:ext cx="448368"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14</a:t>
            </a:r>
            <a:endParaRPr lang="fr-FR" sz="1800" b="0" i="0" u="none" strike="noStrike" cap="none">
              <a:solidFill>
                <a:schemeClr val="dk1"/>
              </a:solidFill>
              <a:latin typeface="Calibri"/>
              <a:ea typeface="Calibri"/>
              <a:cs typeface="Calibri"/>
            </a:endParaRPr>
          </a:p>
        </p:txBody>
      </p:sp>
      <p:sp>
        <p:nvSpPr>
          <p:cNvPr id="157" name="Google Shape;157;p5"/>
          <p:cNvSpPr txBox="1"/>
          <p:nvPr/>
        </p:nvSpPr>
        <p:spPr>
          <a:xfrm>
            <a:off x="620410" y="2271542"/>
            <a:ext cx="11571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60" name="Google Shape;160;p5"/>
          <p:cNvSpPr txBox="1"/>
          <p:nvPr/>
        </p:nvSpPr>
        <p:spPr>
          <a:xfrm>
            <a:off x="1169630" y="1236093"/>
            <a:ext cx="98463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rPr>
              <a:t>Classification multi-class</a:t>
            </a:r>
            <a:endParaRPr lang="fr-FR" sz="3200" b="0" i="0" u="none" strike="noStrike" cap="none">
              <a:solidFill>
                <a:schemeClr val="dk1"/>
              </a:solidFill>
              <a:latin typeface="Calibri"/>
              <a:ea typeface="Calibri"/>
              <a:cs typeface="Calibri"/>
            </a:endParaRPr>
          </a:p>
        </p:txBody>
      </p:sp>
      <p:pic>
        <p:nvPicPr>
          <p:cNvPr id="2" name="Image 1" descr="Une image contenant texte, capture d’écran, ligne, diagramme&#10;&#10;Description générée automatiquement">
            <a:extLst>
              <a:ext uri="{FF2B5EF4-FFF2-40B4-BE49-F238E27FC236}">
                <a16:creationId xmlns:a16="http://schemas.microsoft.com/office/drawing/2014/main" id="{18BE2046-22F7-273C-CB66-3D1BC86CDF10}"/>
              </a:ext>
            </a:extLst>
          </p:cNvPr>
          <p:cNvPicPr>
            <a:picLocks noChangeAspect="1"/>
          </p:cNvPicPr>
          <p:nvPr/>
        </p:nvPicPr>
        <p:blipFill>
          <a:blip r:embed="rId3"/>
          <a:stretch>
            <a:fillRect/>
          </a:stretch>
        </p:blipFill>
        <p:spPr>
          <a:xfrm>
            <a:off x="539683" y="2104293"/>
            <a:ext cx="6062878" cy="4437184"/>
          </a:xfrm>
          <a:prstGeom prst="rect">
            <a:avLst/>
          </a:prstGeom>
        </p:spPr>
      </p:pic>
      <p:sp>
        <p:nvSpPr>
          <p:cNvPr id="4" name="Rectangle 3">
            <a:extLst>
              <a:ext uri="{FF2B5EF4-FFF2-40B4-BE49-F238E27FC236}">
                <a16:creationId xmlns:a16="http://schemas.microsoft.com/office/drawing/2014/main" id="{CE175172-CCE7-CAB1-83E7-02C3B068C5FE}"/>
              </a:ext>
            </a:extLst>
          </p:cNvPr>
          <p:cNvSpPr/>
          <p:nvPr/>
        </p:nvSpPr>
        <p:spPr>
          <a:xfrm>
            <a:off x="6812547" y="3305771"/>
            <a:ext cx="5039805" cy="2000548"/>
          </a:xfrm>
          <a:prstGeom prst="rect">
            <a:avLst/>
          </a:prstGeom>
        </p:spPr>
        <p:txBody>
          <a:bodyPr wrap="square" lIns="91440" tIns="45720" rIns="91440" bIns="45720" anchor="t">
            <a:spAutoFit/>
          </a:bodyPr>
          <a:lstStyle/>
          <a:p>
            <a:pPr marL="285750" indent="-285750">
              <a:buChar char="•"/>
            </a:pPr>
            <a:r>
              <a:rPr lang="en-US" sz="1600" err="1"/>
              <a:t>Toutes</a:t>
            </a:r>
            <a:r>
              <a:rPr lang="en-US" sz="1600"/>
              <a:t> les </a:t>
            </a:r>
            <a:r>
              <a:rPr lang="en-US" sz="1600" err="1"/>
              <a:t>courbes</a:t>
            </a:r>
            <a:r>
              <a:rPr lang="en-US" sz="1600"/>
              <a:t> ROC </a:t>
            </a:r>
            <a:r>
              <a:rPr lang="en-US" sz="1600" err="1"/>
              <a:t>sont</a:t>
            </a:r>
            <a:r>
              <a:rPr lang="en-US" sz="1600"/>
              <a:t> </a:t>
            </a:r>
            <a:r>
              <a:rPr lang="en-US" sz="1600" err="1"/>
              <a:t>proches</a:t>
            </a:r>
            <a:r>
              <a:rPr lang="en-US" sz="1600"/>
              <a:t> du coin supérieur gauche, </a:t>
            </a:r>
            <a:r>
              <a:rPr lang="en-US" sz="1600" err="1"/>
              <a:t>ce</a:t>
            </a:r>
            <a:r>
              <a:rPr lang="en-US" sz="1600"/>
              <a:t> qui </a:t>
            </a:r>
            <a:r>
              <a:rPr lang="en-US" sz="1600" err="1"/>
              <a:t>indique</a:t>
            </a:r>
            <a:r>
              <a:rPr lang="en-US" sz="1600"/>
              <a:t> </a:t>
            </a:r>
            <a:r>
              <a:rPr lang="en-US" sz="1600" err="1"/>
              <a:t>une</a:t>
            </a:r>
            <a:r>
              <a:rPr lang="en-US" sz="1600"/>
              <a:t> </a:t>
            </a:r>
            <a:r>
              <a:rPr lang="en-US" sz="1600" err="1"/>
              <a:t>capacité</a:t>
            </a:r>
            <a:r>
              <a:rPr lang="en-US" sz="1600"/>
              <a:t> </a:t>
            </a:r>
            <a:r>
              <a:rPr lang="en-US" sz="1600" err="1"/>
              <a:t>élevée</a:t>
            </a:r>
            <a:r>
              <a:rPr lang="en-US" sz="1600"/>
              <a:t> de discrimination.</a:t>
            </a:r>
            <a:endParaRPr lang="fr-FR"/>
          </a:p>
          <a:p>
            <a:pPr marL="285750" indent="-285750">
              <a:buChar char="•"/>
            </a:pPr>
            <a:r>
              <a:rPr lang="en-US" sz="1600"/>
              <a:t>La </a:t>
            </a:r>
            <a:r>
              <a:rPr lang="en-US" sz="1600" err="1"/>
              <a:t>moyenne</a:t>
            </a:r>
            <a:r>
              <a:rPr lang="en-US" sz="1600"/>
              <a:t> micro-AUC (0.9775) </a:t>
            </a:r>
            <a:r>
              <a:rPr lang="en-US" sz="1600" err="1"/>
              <a:t>confirme</a:t>
            </a:r>
            <a:r>
              <a:rPr lang="en-US" sz="1600"/>
              <a:t> que le </a:t>
            </a:r>
            <a:r>
              <a:rPr lang="en-US" sz="1600" err="1"/>
              <a:t>modèle</a:t>
            </a:r>
            <a:r>
              <a:rPr lang="en-US" sz="1600"/>
              <a:t> </a:t>
            </a:r>
            <a:r>
              <a:rPr lang="en-US" sz="1600" err="1"/>
              <a:t>est</a:t>
            </a:r>
            <a:r>
              <a:rPr lang="en-US" sz="1600"/>
              <a:t> bien </a:t>
            </a:r>
            <a:r>
              <a:rPr lang="en-US" sz="1600" err="1"/>
              <a:t>adapté</a:t>
            </a:r>
            <a:r>
              <a:rPr lang="en-US" sz="1600"/>
              <a:t> à </a:t>
            </a:r>
            <a:r>
              <a:rPr lang="en-US" sz="1600" err="1"/>
              <a:t>cette</a:t>
            </a:r>
            <a:r>
              <a:rPr lang="en-US" sz="1600"/>
              <a:t> </a:t>
            </a:r>
            <a:r>
              <a:rPr lang="en-US" sz="1600" err="1"/>
              <a:t>tâche</a:t>
            </a:r>
            <a:r>
              <a:rPr lang="en-US" sz="1600"/>
              <a:t> multiclass.</a:t>
            </a:r>
            <a:endParaRPr lang="en-US"/>
          </a:p>
          <a:p>
            <a:endParaRPr lang="en-US" sz="1600"/>
          </a:p>
          <a:p>
            <a:pPr marL="285750" indent="-285750">
              <a:buFont typeface="Wingdings" pitchFamily="2" charset="2"/>
              <a:buChar char="q"/>
            </a:pPr>
            <a:endParaRPr lang="en-US"/>
          </a:p>
          <a:p>
            <a:pPr marL="285750" indent="-285750">
              <a:buFont typeface="Wingdings" pitchFamily="2" charset="2"/>
              <a:buChar char="q"/>
            </a:pPr>
            <a:endParaRPr lang="en-US"/>
          </a:p>
        </p:txBody>
      </p:sp>
    </p:spTree>
    <p:extLst>
      <p:ext uri="{BB962C8B-B14F-4D97-AF65-F5344CB8AC3E}">
        <p14:creationId xmlns:p14="http://schemas.microsoft.com/office/powerpoint/2010/main" val="451482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3017d005bb4_0_5"/>
          <p:cNvSpPr txBox="1">
            <a:spLocks noGrp="1"/>
          </p:cNvSpPr>
          <p:nvPr>
            <p:ph type="title"/>
          </p:nvPr>
        </p:nvSpPr>
        <p:spPr>
          <a:xfrm>
            <a:off x="881128" y="669030"/>
            <a:ext cx="10217046" cy="1042831"/>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None/>
            </a:pPr>
            <a:r>
              <a:rPr lang="fr-FR" sz="4800">
                <a:latin typeface="Calibri"/>
                <a:ea typeface="Calibri"/>
                <a:cs typeface="Calibri"/>
                <a:sym typeface="Calibri"/>
              </a:rPr>
              <a:t>Démo</a:t>
            </a:r>
            <a:endParaRPr lang="fr-FR"/>
          </a:p>
        </p:txBody>
      </p:sp>
      <p:sp>
        <p:nvSpPr>
          <p:cNvPr id="166" name="Google Shape;166;g3017d005bb4_0_5"/>
          <p:cNvSpPr/>
          <p:nvPr/>
        </p:nvSpPr>
        <p:spPr>
          <a:xfrm>
            <a:off x="525219" y="2413327"/>
            <a:ext cx="6069900" cy="203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67" name="Google Shape;167;g3017d005bb4_0_5"/>
          <p:cNvSpPr txBox="1"/>
          <p:nvPr/>
        </p:nvSpPr>
        <p:spPr>
          <a:xfrm>
            <a:off x="11490165" y="6551402"/>
            <a:ext cx="443684"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15</a:t>
            </a:r>
            <a:endParaRPr lang="fr-FR" sz="1800" b="0" i="0" u="none" strike="noStrike" cap="none">
              <a:solidFill>
                <a:schemeClr val="dk1"/>
              </a:solidFill>
              <a:latin typeface="Calibri"/>
              <a:ea typeface="Calibri"/>
              <a:cs typeface="Calibri"/>
            </a:endParaRPr>
          </a:p>
        </p:txBody>
      </p:sp>
      <p:sp>
        <p:nvSpPr>
          <p:cNvPr id="168" name="Google Shape;168;g3017d005bb4_0_5"/>
          <p:cNvSpPr txBox="1"/>
          <p:nvPr/>
        </p:nvSpPr>
        <p:spPr>
          <a:xfrm>
            <a:off x="356135" y="2271562"/>
            <a:ext cx="11473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70" name="Google Shape;170;g3017d005bb4_0_5"/>
          <p:cNvSpPr txBox="1"/>
          <p:nvPr/>
        </p:nvSpPr>
        <p:spPr>
          <a:xfrm>
            <a:off x="620410" y="2271542"/>
            <a:ext cx="11571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73" name="Google Shape;173;g3017d005bb4_0_5"/>
          <p:cNvSpPr txBox="1"/>
          <p:nvPr/>
        </p:nvSpPr>
        <p:spPr>
          <a:xfrm>
            <a:off x="434975" y="3542450"/>
            <a:ext cx="2946300" cy="53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2900" i="0" u="none" strike="noStrike" cap="none">
              <a:solidFill>
                <a:schemeClr val="dk1"/>
              </a:solidFill>
              <a:latin typeface="Calibri"/>
              <a:ea typeface="Calibri"/>
              <a:cs typeface="Calibri"/>
              <a:sym typeface="Calibri"/>
            </a:endParaRPr>
          </a:p>
        </p:txBody>
      </p:sp>
      <p:pic>
        <p:nvPicPr>
          <p:cNvPr id="2" name="Image 1" descr="Une image contenant texte, dessin humoristique, habits, clipart&#10;&#10;Description générée automatiquement">
            <a:extLst>
              <a:ext uri="{FF2B5EF4-FFF2-40B4-BE49-F238E27FC236}">
                <a16:creationId xmlns:a16="http://schemas.microsoft.com/office/drawing/2014/main" id="{2CCB7FE4-B177-CA33-F439-01E6FE48A3CD}"/>
              </a:ext>
            </a:extLst>
          </p:cNvPr>
          <p:cNvPicPr>
            <a:picLocks noChangeAspect="1"/>
          </p:cNvPicPr>
          <p:nvPr/>
        </p:nvPicPr>
        <p:blipFill>
          <a:blip r:embed="rId3"/>
          <a:stretch>
            <a:fillRect/>
          </a:stretch>
        </p:blipFill>
        <p:spPr>
          <a:xfrm>
            <a:off x="2489688" y="2110153"/>
            <a:ext cx="7007470" cy="462084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3017d005bb4_0_5"/>
          <p:cNvSpPr txBox="1">
            <a:spLocks noGrp="1"/>
          </p:cNvSpPr>
          <p:nvPr>
            <p:ph type="title"/>
          </p:nvPr>
        </p:nvSpPr>
        <p:spPr>
          <a:xfrm>
            <a:off x="910436" y="190338"/>
            <a:ext cx="10168200" cy="1179600"/>
          </a:xfrm>
          <a:prstGeom prst="rect">
            <a:avLst/>
          </a:prstGeom>
          <a:noFill/>
          <a:ln>
            <a:noFill/>
          </a:ln>
        </p:spPr>
        <p:txBody>
          <a:bodyPr spcFirstLastPara="1" wrap="square" lIns="91425" tIns="45700" rIns="91425" bIns="45700" anchor="ctr" anchorCtr="0">
            <a:normAutofit/>
          </a:bodyPr>
          <a:lstStyle/>
          <a:p>
            <a:pPr marL="0" lvl="0" indent="0" algn="l">
              <a:lnSpc>
                <a:spcPct val="90000"/>
              </a:lnSpc>
              <a:spcBef>
                <a:spcPts val="0"/>
              </a:spcBef>
              <a:spcAft>
                <a:spcPts val="0"/>
              </a:spcAft>
              <a:buNone/>
            </a:pPr>
            <a:r>
              <a:rPr lang="fr-FR" sz="4800">
                <a:latin typeface="Calibri"/>
                <a:ea typeface="Calibri"/>
                <a:cs typeface="Calibri"/>
              </a:rPr>
              <a:t>Conclusion</a:t>
            </a:r>
          </a:p>
        </p:txBody>
      </p:sp>
      <p:sp>
        <p:nvSpPr>
          <p:cNvPr id="166" name="Google Shape;166;g3017d005bb4_0_5"/>
          <p:cNvSpPr/>
          <p:nvPr/>
        </p:nvSpPr>
        <p:spPr>
          <a:xfrm>
            <a:off x="525219" y="2413327"/>
            <a:ext cx="6069900" cy="2031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67" name="Google Shape;167;g3017d005bb4_0_5"/>
          <p:cNvSpPr txBox="1"/>
          <p:nvPr/>
        </p:nvSpPr>
        <p:spPr>
          <a:xfrm>
            <a:off x="11470626" y="6551402"/>
            <a:ext cx="463223"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16</a:t>
            </a:r>
            <a:endParaRPr lang="fr-FR" sz="1800" b="0" i="0" u="none" strike="noStrike" cap="none">
              <a:solidFill>
                <a:schemeClr val="dk1"/>
              </a:solidFill>
              <a:latin typeface="Calibri"/>
              <a:ea typeface="Calibri"/>
              <a:cs typeface="Calibri"/>
            </a:endParaRPr>
          </a:p>
        </p:txBody>
      </p:sp>
      <p:sp>
        <p:nvSpPr>
          <p:cNvPr id="168" name="Google Shape;168;g3017d005bb4_0_5"/>
          <p:cNvSpPr txBox="1"/>
          <p:nvPr/>
        </p:nvSpPr>
        <p:spPr>
          <a:xfrm>
            <a:off x="356135" y="2271562"/>
            <a:ext cx="114732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70" name="Google Shape;170;g3017d005bb4_0_5"/>
          <p:cNvSpPr txBox="1"/>
          <p:nvPr/>
        </p:nvSpPr>
        <p:spPr>
          <a:xfrm>
            <a:off x="553175" y="2857696"/>
            <a:ext cx="11638835" cy="1477287"/>
          </a:xfrm>
          <a:prstGeom prst="rect">
            <a:avLst/>
          </a:prstGeom>
          <a:noFill/>
          <a:ln>
            <a:noFill/>
          </a:ln>
        </p:spPr>
        <p:txBody>
          <a:bodyPr spcFirstLastPara="1" wrap="square" lIns="91425" tIns="45700" rIns="91425" bIns="45700" anchor="t" anchorCtr="0">
            <a:spAutoFit/>
          </a:bodyPr>
          <a:lstStyle/>
          <a:p>
            <a:r>
              <a:rPr lang="fr-FR" sz="1800">
                <a:solidFill>
                  <a:schemeClr val="dk1"/>
                </a:solidFill>
                <a:ea typeface="Avenir"/>
              </a:rPr>
              <a:t>En définitif, notre étude, basée sur le </a:t>
            </a:r>
            <a:r>
              <a:rPr lang="fr-FR" sz="1800" err="1">
                <a:solidFill>
                  <a:schemeClr val="dk1"/>
                </a:solidFill>
                <a:ea typeface="Avenir"/>
              </a:rPr>
              <a:t>dataset</a:t>
            </a:r>
            <a:r>
              <a:rPr lang="fr-FR" sz="1800">
                <a:solidFill>
                  <a:schemeClr val="dk1"/>
                </a:solidFill>
                <a:ea typeface="Avenir"/>
              </a:rPr>
              <a:t> CIC-MalMem-2022, a permis de développer des modèles de machine </a:t>
            </a:r>
            <a:r>
              <a:rPr lang="fr-FR" sz="1800" err="1">
                <a:solidFill>
                  <a:schemeClr val="dk1"/>
                </a:solidFill>
                <a:ea typeface="Avenir"/>
              </a:rPr>
              <a:t>learning</a:t>
            </a:r>
            <a:r>
              <a:rPr lang="fr-FR" sz="1800">
                <a:solidFill>
                  <a:schemeClr val="dk1"/>
                </a:solidFill>
                <a:ea typeface="Avenir"/>
              </a:rPr>
              <a:t> capables de détecter efficacement les logiciels malveillants, qu'il s'agisse d'une classification binaire ou </a:t>
            </a:r>
            <a:r>
              <a:rPr lang="fr-FR" sz="1800" err="1">
                <a:solidFill>
                  <a:schemeClr val="dk1"/>
                </a:solidFill>
                <a:ea typeface="Avenir"/>
              </a:rPr>
              <a:t>multiclasses</a:t>
            </a:r>
            <a:r>
              <a:rPr lang="fr-FR" sz="1800">
                <a:solidFill>
                  <a:schemeClr val="dk1"/>
                </a:solidFill>
                <a:ea typeface="Avenir"/>
              </a:rPr>
              <a:t>. Ces résultats offrent une base solide pour renforcer les systèmes de sécurité en automatisant la détection des menaces. À l'avenir, l'intégration de ces modèles dans des environnements en temps réel pourrait transformer la lutte contre les cyberattaques et réduire significativement les risques associés</a:t>
            </a:r>
            <a:endParaRPr lang="fr-FR">
              <a:solidFill>
                <a:schemeClr val="dk1"/>
              </a:solidFill>
            </a:endParaRPr>
          </a:p>
        </p:txBody>
      </p:sp>
    </p:spTree>
    <p:extLst>
      <p:ext uri="{BB962C8B-B14F-4D97-AF65-F5344CB8AC3E}">
        <p14:creationId xmlns:p14="http://schemas.microsoft.com/office/powerpoint/2010/main" val="288021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4"/>
          <p:cNvSpPr txBox="1">
            <a:spLocks noGrp="1"/>
          </p:cNvSpPr>
          <p:nvPr>
            <p:ph type="title"/>
          </p:nvPr>
        </p:nvSpPr>
        <p:spPr>
          <a:xfrm>
            <a:off x="1645963" y="2340336"/>
            <a:ext cx="8582025" cy="21773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7200"/>
              <a:buFont typeface="Calibri"/>
              <a:buNone/>
            </a:pPr>
            <a:r>
              <a:rPr lang="fr-FR" sz="3800">
                <a:latin typeface="Calibri"/>
                <a:ea typeface="Calibri"/>
                <a:cs typeface="Calibri"/>
                <a:sym typeface="Calibri"/>
              </a:rPr>
              <a:t>Merci pour votre Attention !!</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Calibri"/>
              <a:buNone/>
            </a:pPr>
            <a:r>
              <a:rPr lang="fr-FR" sz="4800">
                <a:latin typeface="Calibri"/>
                <a:ea typeface="Calibri"/>
                <a:cs typeface="Calibri"/>
                <a:sym typeface="Calibri"/>
              </a:rPr>
              <a:t>Plan</a:t>
            </a:r>
            <a:endParaRPr>
              <a:latin typeface="Calibri"/>
              <a:ea typeface="Calibri"/>
              <a:cs typeface="Calibri"/>
              <a:sym typeface="Calibri"/>
            </a:endParaRPr>
          </a:p>
        </p:txBody>
      </p:sp>
      <p:sp>
        <p:nvSpPr>
          <p:cNvPr id="122" name="Google Shape;122;p2"/>
          <p:cNvSpPr txBox="1"/>
          <p:nvPr/>
        </p:nvSpPr>
        <p:spPr>
          <a:xfrm>
            <a:off x="639580" y="3010332"/>
            <a:ext cx="123918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sym typeface="Calibri"/>
              </a:rPr>
              <a:t>Présentation du jeu de données</a:t>
            </a:r>
            <a:endParaRPr sz="1400" b="0" i="0" u="none" strike="noStrike" cap="none" err="1">
              <a:solidFill>
                <a:schemeClr val="dk1"/>
              </a:solidFill>
              <a:latin typeface="Arial"/>
              <a:ea typeface="Arial"/>
              <a:cs typeface="Arial"/>
              <a:sym typeface="Arial"/>
            </a:endParaRPr>
          </a:p>
        </p:txBody>
      </p:sp>
      <p:sp>
        <p:nvSpPr>
          <p:cNvPr id="123" name="Google Shape;123;p2"/>
          <p:cNvSpPr txBox="1"/>
          <p:nvPr/>
        </p:nvSpPr>
        <p:spPr>
          <a:xfrm>
            <a:off x="639580" y="3719815"/>
            <a:ext cx="120339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rPr>
              <a:t>Travail effectué</a:t>
            </a:r>
            <a:endParaRPr lang="fr-FR" sz="3200" b="0" i="0" u="none" strike="noStrike" cap="none">
              <a:solidFill>
                <a:schemeClr val="dk1"/>
              </a:solidFill>
              <a:latin typeface="Calibri"/>
              <a:ea typeface="Calibri"/>
              <a:cs typeface="Calibri"/>
            </a:endParaRPr>
          </a:p>
        </p:txBody>
      </p:sp>
      <p:sp>
        <p:nvSpPr>
          <p:cNvPr id="126" name="Google Shape;126;p2"/>
          <p:cNvSpPr/>
          <p:nvPr/>
        </p:nvSpPr>
        <p:spPr>
          <a:xfrm>
            <a:off x="11180064" y="6385333"/>
            <a:ext cx="24237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rgbClr val="000000"/>
                </a:solidFill>
                <a:latin typeface="Times"/>
                <a:ea typeface="Times"/>
                <a:cs typeface="Times"/>
                <a:sym typeface="Times"/>
              </a:rPr>
              <a:t> </a:t>
            </a:r>
            <a:endParaRPr sz="1800" b="0" i="0" u="none" strike="noStrike" cap="none">
              <a:solidFill>
                <a:schemeClr val="dk1"/>
              </a:solidFill>
              <a:latin typeface="Avenir"/>
              <a:ea typeface="Avenir"/>
              <a:cs typeface="Avenir"/>
              <a:sym typeface="Avenir"/>
            </a:endParaRPr>
          </a:p>
        </p:txBody>
      </p:sp>
      <p:sp>
        <p:nvSpPr>
          <p:cNvPr id="127" name="Google Shape;127;p2"/>
          <p:cNvSpPr txBox="1"/>
          <p:nvPr/>
        </p:nvSpPr>
        <p:spPr>
          <a:xfrm>
            <a:off x="11523244" y="6327071"/>
            <a:ext cx="41081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sp>
        <p:nvSpPr>
          <p:cNvPr id="128" name="Google Shape;128;p2"/>
          <p:cNvSpPr txBox="1"/>
          <p:nvPr/>
        </p:nvSpPr>
        <p:spPr>
          <a:xfrm>
            <a:off x="639580" y="2329926"/>
            <a:ext cx="9846300" cy="584735"/>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sym typeface="Calibri"/>
              </a:rPr>
              <a:t>Introduction</a:t>
            </a:r>
            <a:endParaRPr lang="fr-FR" b="0" i="0" u="none" strike="noStrike" cap="none">
              <a:solidFill>
                <a:schemeClr val="dk1"/>
              </a:solidFill>
              <a:ea typeface="Calibri"/>
            </a:endParaRPr>
          </a:p>
        </p:txBody>
      </p:sp>
      <p:sp>
        <p:nvSpPr>
          <p:cNvPr id="2" name="Google Shape;124;p2">
            <a:extLst>
              <a:ext uri="{FF2B5EF4-FFF2-40B4-BE49-F238E27FC236}">
                <a16:creationId xmlns:a16="http://schemas.microsoft.com/office/drawing/2014/main" id="{37886828-E931-FDED-3221-B031A843B934}"/>
              </a:ext>
            </a:extLst>
          </p:cNvPr>
          <p:cNvSpPr/>
          <p:nvPr/>
        </p:nvSpPr>
        <p:spPr>
          <a:xfrm>
            <a:off x="639580" y="4467795"/>
            <a:ext cx="7936200" cy="584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Clr>
                <a:schemeClr val="dk1"/>
              </a:buClr>
              <a:buSzPts val="3200"/>
              <a:buFont typeface="Noto Sans Symbols"/>
              <a:buChar char="❑"/>
            </a:pPr>
            <a:r>
              <a:rPr lang="fr-FR" sz="3200">
                <a:solidFill>
                  <a:schemeClr val="dk1"/>
                </a:solidFill>
                <a:latin typeface="Calibri"/>
                <a:ea typeface="Calibri"/>
                <a:cs typeface="Calibri"/>
                <a:sym typeface="Calibri"/>
              </a:rPr>
              <a:t>Résultats</a:t>
            </a:r>
            <a:endParaRPr lang="fr-FR" sz="3200" b="0" i="0" u="none" strike="noStrike" cap="none" err="1">
              <a:solidFill>
                <a:schemeClr val="dk1"/>
              </a:solidFill>
              <a:latin typeface="Calibri"/>
              <a:ea typeface="Calibri"/>
              <a:cs typeface="Calibri"/>
            </a:endParaRPr>
          </a:p>
        </p:txBody>
      </p:sp>
      <p:sp>
        <p:nvSpPr>
          <p:cNvPr id="5" name="Google Shape;124;p2">
            <a:extLst>
              <a:ext uri="{FF2B5EF4-FFF2-40B4-BE49-F238E27FC236}">
                <a16:creationId xmlns:a16="http://schemas.microsoft.com/office/drawing/2014/main" id="{7E705C8E-635D-57B0-F277-BC05F302DA4E}"/>
              </a:ext>
            </a:extLst>
          </p:cNvPr>
          <p:cNvSpPr/>
          <p:nvPr/>
        </p:nvSpPr>
        <p:spPr>
          <a:xfrm>
            <a:off x="639580" y="5052343"/>
            <a:ext cx="7936200" cy="584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Clr>
                <a:schemeClr val="dk1"/>
              </a:buClr>
              <a:buSzPts val="3200"/>
              <a:buFont typeface="Noto Sans Symbols"/>
              <a:buChar char="❑"/>
            </a:pPr>
            <a:r>
              <a:rPr lang="fr-FR" sz="3200">
                <a:solidFill>
                  <a:schemeClr val="dk1"/>
                </a:solidFill>
                <a:latin typeface="Calibri"/>
                <a:ea typeface="Calibri"/>
                <a:cs typeface="Calibri"/>
                <a:sym typeface="Calibri"/>
              </a:rPr>
              <a:t>Démo</a:t>
            </a:r>
            <a:endParaRPr lang="fr-FR" sz="3200" b="0" i="0" u="none" strike="noStrike" cap="none">
              <a:solidFill>
                <a:schemeClr val="dk1"/>
              </a:solidFill>
              <a:latin typeface="Calibri"/>
              <a:ea typeface="Calibri"/>
              <a:cs typeface="Calibri"/>
            </a:endParaRPr>
          </a:p>
        </p:txBody>
      </p:sp>
      <p:sp>
        <p:nvSpPr>
          <p:cNvPr id="7" name="Google Shape;124;p2">
            <a:extLst>
              <a:ext uri="{FF2B5EF4-FFF2-40B4-BE49-F238E27FC236}">
                <a16:creationId xmlns:a16="http://schemas.microsoft.com/office/drawing/2014/main" id="{01217A46-A58F-0C45-9066-3C5218213BF4}"/>
              </a:ext>
            </a:extLst>
          </p:cNvPr>
          <p:cNvSpPr/>
          <p:nvPr/>
        </p:nvSpPr>
        <p:spPr>
          <a:xfrm>
            <a:off x="639579" y="5636890"/>
            <a:ext cx="7936200" cy="5847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457200">
              <a:buClr>
                <a:schemeClr val="dk1"/>
              </a:buClr>
              <a:buSzPts val="3200"/>
              <a:buFont typeface="Noto Sans Symbols"/>
              <a:buChar char="❑"/>
            </a:pPr>
            <a:r>
              <a:rPr lang="fr-FR" sz="3200">
                <a:solidFill>
                  <a:schemeClr val="dk1"/>
                </a:solidFill>
                <a:latin typeface="Calibri"/>
                <a:ea typeface="Calibri"/>
                <a:cs typeface="Calibri"/>
                <a:sym typeface="Calibri"/>
              </a:rPr>
              <a:t>Conclusion</a:t>
            </a:r>
            <a:endParaRPr lang="fr-FR" sz="3200" b="0" i="0" u="none" strike="noStrike" cap="none">
              <a:solidFill>
                <a:schemeClr val="dk1"/>
              </a:solidFill>
              <a:latin typeface="Calibri"/>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5" name="Google Shape;108;p1" descr="A web of dots connected">
            <a:extLst>
              <a:ext uri="{FF2B5EF4-FFF2-40B4-BE49-F238E27FC236}">
                <a16:creationId xmlns:a16="http://schemas.microsoft.com/office/drawing/2014/main" id="{B9B9C5C6-925B-AFFE-83B2-31EC5C702FF2}"/>
              </a:ext>
            </a:extLst>
          </p:cNvPr>
          <p:cNvPicPr preferRelativeResize="0"/>
          <p:nvPr/>
        </p:nvPicPr>
        <p:blipFill rotWithShape="1">
          <a:blip r:embed="rId3">
            <a:alphaModFix amt="35000"/>
          </a:blip>
          <a:srcRect l="31810" r="11622"/>
          <a:stretch/>
        </p:blipFill>
        <p:spPr>
          <a:xfrm>
            <a:off x="6008368" y="3431372"/>
            <a:ext cx="6086232" cy="3425240"/>
          </a:xfrm>
          <a:prstGeom prst="roundRect">
            <a:avLst>
              <a:gd name="adj" fmla="val 16667"/>
            </a:avLst>
          </a:prstGeom>
          <a:noFill/>
          <a:ln>
            <a:noFill/>
          </a:ln>
        </p:spPr>
      </p:pic>
      <p:sp>
        <p:nvSpPr>
          <p:cNvPr id="3" name="Google Shape;109;p1">
            <a:extLst>
              <a:ext uri="{FF2B5EF4-FFF2-40B4-BE49-F238E27FC236}">
                <a16:creationId xmlns:a16="http://schemas.microsoft.com/office/drawing/2014/main" id="{3F71BF95-0DAE-A426-F806-25077B06C523}"/>
              </a:ext>
            </a:extLst>
          </p:cNvPr>
          <p:cNvSpPr/>
          <p:nvPr/>
        </p:nvSpPr>
        <p:spPr>
          <a:xfrm>
            <a:off x="300" y="2193675"/>
            <a:ext cx="9756600" cy="6858000"/>
          </a:xfrm>
          <a:prstGeom prst="rect">
            <a:avLst/>
          </a:prstGeom>
          <a:gradFill>
            <a:gsLst>
              <a:gs pos="0">
                <a:srgbClr val="FFFFFF">
                  <a:alpha val="0"/>
                </a:srgbClr>
              </a:gs>
              <a:gs pos="19000">
                <a:srgbClr val="FFFFFF">
                  <a:alpha val="37254"/>
                </a:srgbClr>
              </a:gs>
              <a:gs pos="35000">
                <a:srgbClr val="FFFFFF">
                  <a:alpha val="78431"/>
                </a:srgbClr>
              </a:gs>
              <a:gs pos="58000">
                <a:schemeClr val="lt1"/>
              </a:gs>
              <a:gs pos="100000">
                <a:schemeClr val="lt1"/>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venir"/>
              <a:ea typeface="Avenir"/>
              <a:cs typeface="Avenir"/>
              <a:sym typeface="Avenir"/>
            </a:endParaRPr>
          </a:p>
        </p:txBody>
      </p:sp>
      <p:sp>
        <p:nvSpPr>
          <p:cNvPr id="133" name="Google Shape;133;g30fdfe3c3bd_3_11"/>
          <p:cNvSpPr txBox="1">
            <a:spLocks noGrp="1"/>
          </p:cNvSpPr>
          <p:nvPr>
            <p:ph type="title"/>
          </p:nvPr>
        </p:nvSpPr>
        <p:spPr>
          <a:xfrm>
            <a:off x="1011911" y="366313"/>
            <a:ext cx="10168200" cy="1179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Calibri"/>
              <a:buNone/>
            </a:pPr>
            <a:r>
              <a:rPr lang="fr-FR" sz="4800">
                <a:latin typeface="Calibri"/>
                <a:ea typeface="Calibri"/>
                <a:cs typeface="Calibri"/>
                <a:sym typeface="Calibri"/>
              </a:rPr>
              <a:t>Introduction</a:t>
            </a:r>
            <a:endParaRPr lang="fr-FR" sz="4800">
              <a:latin typeface="Calibri"/>
              <a:ea typeface="Calibri"/>
              <a:cs typeface="Calibri"/>
            </a:endParaRPr>
          </a:p>
        </p:txBody>
      </p:sp>
      <p:sp>
        <p:nvSpPr>
          <p:cNvPr id="134" name="Google Shape;134;g30fdfe3c3bd_3_11"/>
          <p:cNvSpPr txBox="1"/>
          <p:nvPr/>
        </p:nvSpPr>
        <p:spPr>
          <a:xfrm>
            <a:off x="639580" y="5800323"/>
            <a:ext cx="121920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5" name="Google Shape;135;g30fdfe3c3bd_3_11"/>
          <p:cNvSpPr/>
          <p:nvPr/>
        </p:nvSpPr>
        <p:spPr>
          <a:xfrm>
            <a:off x="11180064" y="6385333"/>
            <a:ext cx="2424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rgbClr val="000000"/>
                </a:solidFill>
                <a:latin typeface="Times"/>
                <a:ea typeface="Times"/>
                <a:cs typeface="Times"/>
                <a:sym typeface="Times"/>
              </a:rPr>
              <a:t> </a:t>
            </a:r>
            <a:endParaRPr sz="1800" b="0" i="0" u="none" strike="noStrike" cap="none">
              <a:solidFill>
                <a:schemeClr val="dk1"/>
              </a:solidFill>
              <a:latin typeface="Avenir"/>
              <a:ea typeface="Avenir"/>
              <a:cs typeface="Avenir"/>
              <a:sym typeface="Avenir"/>
            </a:endParaRPr>
          </a:p>
        </p:txBody>
      </p:sp>
      <p:sp>
        <p:nvSpPr>
          <p:cNvPr id="136" name="Google Shape;136;g30fdfe3c3bd_3_11"/>
          <p:cNvSpPr txBox="1"/>
          <p:nvPr/>
        </p:nvSpPr>
        <p:spPr>
          <a:xfrm>
            <a:off x="11523244" y="6327071"/>
            <a:ext cx="410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2</a:t>
            </a:r>
            <a:endParaRPr lang="fr-FR" sz="1800" b="0" i="0" u="none" strike="noStrike" cap="none">
              <a:solidFill>
                <a:schemeClr val="dk1"/>
              </a:solidFill>
              <a:latin typeface="Calibri"/>
              <a:ea typeface="Calibri"/>
              <a:cs typeface="Calibri"/>
            </a:endParaRPr>
          </a:p>
        </p:txBody>
      </p:sp>
      <p:sp>
        <p:nvSpPr>
          <p:cNvPr id="137" name="Google Shape;137;g30fdfe3c3bd_3_11"/>
          <p:cNvSpPr/>
          <p:nvPr/>
        </p:nvSpPr>
        <p:spPr>
          <a:xfrm>
            <a:off x="123468" y="2416394"/>
            <a:ext cx="11613900" cy="3895472"/>
          </a:xfrm>
          <a:prstGeom prst="rect">
            <a:avLst/>
          </a:prstGeom>
          <a:noFill/>
          <a:ln>
            <a:noFill/>
          </a:ln>
        </p:spPr>
        <p:txBody>
          <a:bodyPr spcFirstLastPara="1" wrap="square" lIns="91425" tIns="45700" rIns="91425" bIns="45700" anchor="t" anchorCtr="0">
            <a:noAutofit/>
          </a:bodyPr>
          <a:lstStyle/>
          <a:p>
            <a:r>
              <a:rPr lang="fr-SN" sz="1800">
                <a:solidFill>
                  <a:schemeClr val="dk1"/>
                </a:solidFill>
                <a:latin typeface="Times New Roman"/>
                <a:ea typeface="Calibri"/>
                <a:cs typeface="Times New Roman"/>
                <a:sym typeface="Calibri"/>
              </a:rPr>
              <a:t>  Dans le domaine de la cybersécurité, la détection et la classification des logiciels malveillants sont des enjeux majeurs pour la protection des systèmes informatiques. Le jeu de données CIC-MalMem-2022, spécifiquement conçu pour l'analyse des logiciels malveillants opérant en mémoire, offre une base solide pour développer des solutions de détection automatisée. Ce projet vise à exploiter ce </a:t>
            </a:r>
            <a:r>
              <a:rPr lang="fr-SN" sz="1800" err="1">
                <a:solidFill>
                  <a:schemeClr val="dk1"/>
                </a:solidFill>
                <a:latin typeface="Times New Roman"/>
                <a:ea typeface="Calibri"/>
                <a:cs typeface="Times New Roman"/>
                <a:sym typeface="Calibri"/>
              </a:rPr>
              <a:t>dataset</a:t>
            </a:r>
            <a:r>
              <a:rPr lang="fr-SN" sz="1800">
                <a:solidFill>
                  <a:schemeClr val="dk1"/>
                </a:solidFill>
                <a:latin typeface="Times New Roman"/>
                <a:ea typeface="Calibri"/>
                <a:cs typeface="Times New Roman"/>
                <a:sym typeface="Calibri"/>
              </a:rPr>
              <a:t> afin de créer un modèle de machine </a:t>
            </a:r>
            <a:r>
              <a:rPr lang="fr-SN" sz="1800" err="1">
                <a:solidFill>
                  <a:schemeClr val="dk1"/>
                </a:solidFill>
                <a:latin typeface="Times New Roman"/>
                <a:ea typeface="Calibri"/>
                <a:cs typeface="Times New Roman"/>
                <a:sym typeface="Calibri"/>
              </a:rPr>
              <a:t>learning</a:t>
            </a:r>
            <a:r>
              <a:rPr lang="fr-SN" sz="1800">
                <a:solidFill>
                  <a:schemeClr val="dk1"/>
                </a:solidFill>
                <a:latin typeface="Times New Roman"/>
                <a:ea typeface="Calibri"/>
                <a:cs typeface="Times New Roman"/>
                <a:sym typeface="Calibri"/>
              </a:rPr>
              <a:t> capable de différencier les logiciels malveillants des logiciels bienveillants avec une grande précision. En appliquant plusieurs techniques d'apprentissage automatique et en analysant leurs performances, l’objectif est d’identifier l'algorithme qui maximise les métriques clés, telles que la précision, le rappel et le score F1. Cette approche permettra de renforcer la sécurité des systèmes en automatisant la détection des menaces potentielles, tout en optimisant la performance du modèle pour réduire les erreurs de</a:t>
            </a:r>
            <a:r>
              <a:rPr lang="fr-SN" sz="1800">
                <a:latin typeface="Times New Roman"/>
                <a:ea typeface="Calibri"/>
                <a:cs typeface="Times New Roman"/>
                <a:sym typeface="Calibri"/>
              </a:rPr>
              <a:t> classification.</a:t>
            </a:r>
            <a:r>
              <a:rPr lang="fr-FR" sz="4000">
                <a:solidFill>
                  <a:srgbClr val="4D5156"/>
                </a:solidFill>
                <a:highlight>
                  <a:srgbClr val="FFFFFF"/>
                </a:highlight>
                <a:latin typeface="Calibri"/>
                <a:ea typeface="Calibri"/>
                <a:cs typeface="Calibri"/>
                <a:sym typeface="Calibri"/>
              </a:rPr>
              <a:t> </a:t>
            </a:r>
            <a:endParaRPr lang="fr-FR" sz="4000">
              <a:solidFill>
                <a:srgbClr val="4D5156"/>
              </a:solidFill>
              <a:highlight>
                <a:srgbClr val="FFFFFF"/>
              </a:highlight>
              <a:latin typeface="Calibri"/>
              <a:ea typeface="Calibri"/>
              <a:cs typeface="Calibri"/>
            </a:endParaRPr>
          </a:p>
          <a:p>
            <a:pPr marL="0" marR="0" lvl="0" indent="0" algn="l" rtl="0">
              <a:spcBef>
                <a:spcPts val="0"/>
              </a:spcBef>
              <a:spcAft>
                <a:spcPts val="0"/>
              </a:spcAft>
              <a:buNone/>
            </a:pPr>
            <a:endParaRPr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fr-FR" sz="1800">
                <a:solidFill>
                  <a:srgbClr val="000000"/>
                </a:solidFill>
                <a:latin typeface="Times New Roman"/>
                <a:ea typeface="Times New Roman"/>
                <a:cs typeface="Times New Roman"/>
                <a:sym typeface="Times New Roman"/>
              </a:rPr>
              <a:t> </a:t>
            </a:r>
            <a:endParaRPr sz="1800">
              <a:solidFill>
                <a:srgbClr val="000000"/>
              </a:solidFill>
              <a:latin typeface="Avenir"/>
              <a:ea typeface="Avenir"/>
              <a:cs typeface="Avenir"/>
              <a:sym typeface="Avenir"/>
            </a:endParaRPr>
          </a:p>
          <a:p>
            <a:pPr marL="285750" marR="0" lvl="0" indent="-171450" algn="l" rtl="0">
              <a:spcBef>
                <a:spcPts val="0"/>
              </a:spcBef>
              <a:spcAft>
                <a:spcPts val="0"/>
              </a:spcAft>
              <a:buClr>
                <a:srgbClr val="000000"/>
              </a:buClr>
              <a:buSzPts val="1800"/>
              <a:buFont typeface="Noto Sans Symbols"/>
              <a:buNone/>
            </a:pPr>
            <a:endParaRPr sz="1800">
              <a:solidFill>
                <a:srgbClr val="000000"/>
              </a:solidFill>
              <a:latin typeface="Avenir"/>
              <a:ea typeface="Avenir"/>
              <a:cs typeface="Avenir"/>
              <a:sym typeface="Avenir"/>
            </a:endParaRPr>
          </a:p>
          <a:p>
            <a:pPr marL="0" marR="0" lvl="0" indent="0" algn="l" rtl="0">
              <a:spcBef>
                <a:spcPts val="0"/>
              </a:spcBef>
              <a:spcAft>
                <a:spcPts val="0"/>
              </a:spcAft>
              <a:buNone/>
            </a:pPr>
            <a:endParaRPr sz="1800">
              <a:solidFill>
                <a:srgbClr val="000000"/>
              </a:solidFill>
              <a:latin typeface="Avenir"/>
              <a:ea typeface="Avenir"/>
              <a:cs typeface="Avenir"/>
              <a:sym typeface="Avenir"/>
            </a:endParaRPr>
          </a:p>
          <a:p>
            <a:pPr marL="0" marR="0" lvl="0" indent="0" algn="l" rtl="0">
              <a:spcBef>
                <a:spcPts val="0"/>
              </a:spcBef>
              <a:spcAft>
                <a:spcPts val="0"/>
              </a:spcAft>
              <a:buNone/>
            </a:pPr>
            <a:endParaRPr sz="1800">
              <a:solidFill>
                <a:srgbClr val="000000"/>
              </a:solidFill>
              <a:latin typeface="Avenir"/>
              <a:ea typeface="Avenir"/>
              <a:cs typeface="Avenir"/>
              <a:sym typeface="Avenir"/>
            </a:endParaRPr>
          </a:p>
          <a:p>
            <a:pPr marL="0" marR="0" lvl="0" indent="0" algn="l" rtl="0">
              <a:spcBef>
                <a:spcPts val="0"/>
              </a:spcBef>
              <a:spcAft>
                <a:spcPts val="0"/>
              </a:spcAft>
              <a:buNone/>
            </a:pPr>
            <a:r>
              <a:rPr lang="fr-FR" sz="1800">
                <a:solidFill>
                  <a:srgbClr val="000000"/>
                </a:solidFill>
                <a:latin typeface="Avenir"/>
                <a:ea typeface="Avenir"/>
                <a:cs typeface="Avenir"/>
                <a:sym typeface="Avenir"/>
              </a:rPr>
              <a:t> </a:t>
            </a:r>
            <a:endParaRPr/>
          </a:p>
          <a:p>
            <a:pPr marL="0" marR="0" lvl="0" indent="0" algn="l" rtl="0">
              <a:spcBef>
                <a:spcPts val="0"/>
              </a:spcBef>
              <a:spcAft>
                <a:spcPts val="0"/>
              </a:spcAft>
              <a:buNone/>
            </a:pPr>
            <a:endParaRPr sz="1800">
              <a:solidFill>
                <a:srgbClr val="000000"/>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Calibri"/>
              <a:buNone/>
            </a:pPr>
            <a:r>
              <a:rPr lang="fr-FR" sz="4800">
                <a:latin typeface="Calibri"/>
                <a:ea typeface="Calibri"/>
                <a:cs typeface="Calibri"/>
                <a:sym typeface="Calibri"/>
              </a:rPr>
              <a:t>Présentation du Jeu de Données</a:t>
            </a:r>
            <a:endParaRPr/>
          </a:p>
        </p:txBody>
      </p:sp>
      <p:sp>
        <p:nvSpPr>
          <p:cNvPr id="143" name="Google Shape;143;p4"/>
          <p:cNvSpPr/>
          <p:nvPr/>
        </p:nvSpPr>
        <p:spPr>
          <a:xfrm>
            <a:off x="365744" y="2609014"/>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44" name="Google Shape;144;p4"/>
          <p:cNvSpPr txBox="1"/>
          <p:nvPr/>
        </p:nvSpPr>
        <p:spPr>
          <a:xfrm>
            <a:off x="11523244" y="6327071"/>
            <a:ext cx="410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3</a:t>
            </a:r>
            <a:endParaRPr lang="fr-FR" sz="1800" b="0" i="0" u="none" strike="noStrike" cap="none">
              <a:solidFill>
                <a:schemeClr val="dk1"/>
              </a:solidFill>
              <a:latin typeface="Calibri"/>
              <a:ea typeface="Calibri"/>
              <a:cs typeface="Calibri"/>
            </a:endParaRPr>
          </a:p>
        </p:txBody>
      </p:sp>
      <p:pic>
        <p:nvPicPr>
          <p:cNvPr id="145" name="Google Shape;145;p4"/>
          <p:cNvPicPr preferRelativeResize="0"/>
          <p:nvPr/>
        </p:nvPicPr>
        <p:blipFill>
          <a:blip r:embed="rId3">
            <a:alphaModFix/>
          </a:blip>
          <a:stretch>
            <a:fillRect/>
          </a:stretch>
        </p:blipFill>
        <p:spPr>
          <a:xfrm>
            <a:off x="6088612" y="2465152"/>
            <a:ext cx="4511710" cy="2014899"/>
          </a:xfrm>
          <a:prstGeom prst="rect">
            <a:avLst/>
          </a:prstGeom>
          <a:noFill/>
          <a:ln>
            <a:noFill/>
          </a:ln>
        </p:spPr>
      </p:pic>
      <p:sp>
        <p:nvSpPr>
          <p:cNvPr id="146" name="Google Shape;146;p4"/>
          <p:cNvSpPr txBox="1"/>
          <p:nvPr/>
        </p:nvSpPr>
        <p:spPr>
          <a:xfrm>
            <a:off x="434975" y="3542450"/>
            <a:ext cx="2946300" cy="53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2900" i="0" u="none" strike="noStrike" cap="none">
              <a:solidFill>
                <a:schemeClr val="dk1"/>
              </a:solidFill>
              <a:latin typeface="Calibri"/>
              <a:ea typeface="Calibri"/>
              <a:cs typeface="Calibri"/>
              <a:sym typeface="Calibri"/>
            </a:endParaRPr>
          </a:p>
        </p:txBody>
      </p:sp>
      <p:sp>
        <p:nvSpPr>
          <p:cNvPr id="147" name="Google Shape;147;p4"/>
          <p:cNvSpPr txBox="1"/>
          <p:nvPr/>
        </p:nvSpPr>
        <p:spPr>
          <a:xfrm>
            <a:off x="1169630" y="1236093"/>
            <a:ext cx="9846300" cy="585000"/>
          </a:xfrm>
          <a:prstGeom prst="rect">
            <a:avLst/>
          </a:prstGeom>
          <a:noFill/>
          <a:ln>
            <a:noFill/>
          </a:ln>
        </p:spPr>
        <p:txBody>
          <a:bodyPr spcFirstLastPara="1" wrap="square" lIns="91425" tIns="45700" rIns="91425" bIns="45700" anchor="t" anchorCtr="0">
            <a:spAutoFit/>
          </a:bodyPr>
          <a:lstStyle/>
          <a:p>
            <a:pPr marL="457200" lvl="0" indent="-431800" algn="l" rtl="0">
              <a:spcBef>
                <a:spcPts val="0"/>
              </a:spcBef>
              <a:spcAft>
                <a:spcPts val="0"/>
              </a:spcAft>
              <a:buClr>
                <a:schemeClr val="dk1"/>
              </a:buClr>
              <a:buSzPts val="3200"/>
              <a:buFont typeface="Noto Sans Symbols"/>
              <a:buChar char="❑"/>
            </a:pPr>
            <a:r>
              <a:rPr lang="fr-FR" sz="2900">
                <a:solidFill>
                  <a:schemeClr val="dk1"/>
                </a:solidFill>
                <a:latin typeface="Calibri"/>
                <a:ea typeface="Calibri"/>
                <a:cs typeface="Calibri"/>
                <a:sym typeface="Calibri"/>
              </a:rPr>
              <a:t>Répartition des différentes classes du jeu de données</a:t>
            </a:r>
            <a:endParaRPr sz="1400" b="0" i="0" u="none" strike="noStrike" cap="none">
              <a:solidFill>
                <a:srgbClr val="000000"/>
              </a:solidFill>
              <a:latin typeface="Arial"/>
              <a:ea typeface="Arial"/>
              <a:cs typeface="Arial"/>
              <a:sym typeface="Arial"/>
            </a:endParaRPr>
          </a:p>
        </p:txBody>
      </p:sp>
      <p:pic>
        <p:nvPicPr>
          <p:cNvPr id="2" name="Image 1" descr="Une image contenant texte, diagramme, capture d’écran, Police&#10;&#10;Description générée automatiquement">
            <a:extLst>
              <a:ext uri="{FF2B5EF4-FFF2-40B4-BE49-F238E27FC236}">
                <a16:creationId xmlns:a16="http://schemas.microsoft.com/office/drawing/2014/main" id="{B0A9AB26-7910-1175-F710-D84667E7FFBB}"/>
              </a:ext>
            </a:extLst>
          </p:cNvPr>
          <p:cNvPicPr>
            <a:picLocks noChangeAspect="1"/>
          </p:cNvPicPr>
          <p:nvPr/>
        </p:nvPicPr>
        <p:blipFill>
          <a:blip r:embed="rId4"/>
          <a:stretch>
            <a:fillRect/>
          </a:stretch>
        </p:blipFill>
        <p:spPr>
          <a:xfrm>
            <a:off x="365249" y="2463610"/>
            <a:ext cx="4768519" cy="3506965"/>
          </a:xfrm>
          <a:prstGeom prst="rect">
            <a:avLst/>
          </a:prstGeom>
        </p:spPr>
      </p:pic>
      <p:pic>
        <p:nvPicPr>
          <p:cNvPr id="3" name="Image 2" descr="Une image contenant texte, Police, capture d’écran, blanc&#10;&#10;Description générée automatiquement">
            <a:extLst>
              <a:ext uri="{FF2B5EF4-FFF2-40B4-BE49-F238E27FC236}">
                <a16:creationId xmlns:a16="http://schemas.microsoft.com/office/drawing/2014/main" id="{3F57199D-37AB-052B-6143-4772113C134B}"/>
              </a:ext>
            </a:extLst>
          </p:cNvPr>
          <p:cNvPicPr>
            <a:picLocks noChangeAspect="1"/>
          </p:cNvPicPr>
          <p:nvPr/>
        </p:nvPicPr>
        <p:blipFill>
          <a:blip r:embed="rId5"/>
          <a:stretch>
            <a:fillRect/>
          </a:stretch>
        </p:blipFill>
        <p:spPr>
          <a:xfrm>
            <a:off x="6660776" y="4774266"/>
            <a:ext cx="3352800" cy="895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800"/>
              <a:buFont typeface="Calibri"/>
              <a:buNone/>
            </a:pPr>
            <a:r>
              <a:rPr lang="fr-FR" sz="4800">
                <a:latin typeface="Calibri"/>
                <a:ea typeface="Calibri"/>
                <a:cs typeface="Calibri"/>
                <a:sym typeface="Calibri"/>
              </a:rPr>
              <a:t>Présentation du Jeu de Données</a:t>
            </a:r>
            <a:endParaRPr/>
          </a:p>
        </p:txBody>
      </p:sp>
      <p:sp>
        <p:nvSpPr>
          <p:cNvPr id="143" name="Google Shape;143;p4"/>
          <p:cNvSpPr/>
          <p:nvPr/>
        </p:nvSpPr>
        <p:spPr>
          <a:xfrm>
            <a:off x="365744" y="2609014"/>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44" name="Google Shape;144;p4"/>
          <p:cNvSpPr txBox="1"/>
          <p:nvPr/>
        </p:nvSpPr>
        <p:spPr>
          <a:xfrm>
            <a:off x="11523244" y="6327071"/>
            <a:ext cx="410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4</a:t>
            </a:r>
            <a:endParaRPr lang="fr-FR" sz="1800" b="0" i="0" u="none" strike="noStrike" cap="none">
              <a:solidFill>
                <a:schemeClr val="dk1"/>
              </a:solidFill>
              <a:latin typeface="Calibri"/>
              <a:ea typeface="Calibri"/>
              <a:cs typeface="Calibri"/>
            </a:endParaRPr>
          </a:p>
        </p:txBody>
      </p:sp>
      <p:sp>
        <p:nvSpPr>
          <p:cNvPr id="146" name="Google Shape;146;p4"/>
          <p:cNvSpPr txBox="1"/>
          <p:nvPr/>
        </p:nvSpPr>
        <p:spPr>
          <a:xfrm>
            <a:off x="434975" y="3542450"/>
            <a:ext cx="2946300" cy="53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2900" i="0" u="none" strike="noStrike" cap="none">
              <a:solidFill>
                <a:schemeClr val="dk1"/>
              </a:solidFill>
              <a:latin typeface="Calibri"/>
              <a:ea typeface="Calibri"/>
              <a:cs typeface="Calibri"/>
              <a:sym typeface="Calibri"/>
            </a:endParaRPr>
          </a:p>
        </p:txBody>
      </p:sp>
      <p:sp>
        <p:nvSpPr>
          <p:cNvPr id="147" name="Google Shape;147;p4"/>
          <p:cNvSpPr txBox="1"/>
          <p:nvPr/>
        </p:nvSpPr>
        <p:spPr>
          <a:xfrm>
            <a:off x="1169630" y="1236093"/>
            <a:ext cx="9846300" cy="538569"/>
          </a:xfrm>
          <a:prstGeom prst="rect">
            <a:avLst/>
          </a:prstGeom>
          <a:noFill/>
          <a:ln>
            <a:noFill/>
          </a:ln>
        </p:spPr>
        <p:txBody>
          <a:bodyPr spcFirstLastPara="1" wrap="square" lIns="91425" tIns="45700" rIns="91425" bIns="45700" anchor="t" anchorCtr="0">
            <a:spAutoFit/>
          </a:bodyPr>
          <a:lstStyle/>
          <a:p>
            <a:pPr marL="457200" indent="-431800">
              <a:buClr>
                <a:schemeClr val="dk1"/>
              </a:buClr>
              <a:buSzPts val="3200"/>
              <a:buFont typeface="Noto Sans Symbols"/>
              <a:buChar char="❑"/>
            </a:pPr>
            <a:r>
              <a:rPr lang="fr-FR" sz="2900">
                <a:solidFill>
                  <a:schemeClr val="dk1"/>
                </a:solidFill>
                <a:latin typeface="Calibri"/>
                <a:ea typeface="Calibri"/>
                <a:cs typeface="Calibri"/>
                <a:sym typeface="Calibri"/>
              </a:rPr>
              <a:t>Caractéristiques essentielles </a:t>
            </a:r>
            <a:endParaRPr sz="1400" b="0" i="0" u="none" strike="noStrike" cap="none">
              <a:solidFill>
                <a:schemeClr val="dk1"/>
              </a:solidFill>
              <a:latin typeface="Arial"/>
              <a:ea typeface="Arial"/>
              <a:cs typeface="Arial"/>
              <a:sym typeface="Arial"/>
            </a:endParaRPr>
          </a:p>
        </p:txBody>
      </p:sp>
      <p:pic>
        <p:nvPicPr>
          <p:cNvPr id="4" name="Image 3">
            <a:extLst>
              <a:ext uri="{FF2B5EF4-FFF2-40B4-BE49-F238E27FC236}">
                <a16:creationId xmlns:a16="http://schemas.microsoft.com/office/drawing/2014/main" id="{FF8E9EC5-7B13-F62A-BEAF-05A1CEB49C4C}"/>
              </a:ext>
            </a:extLst>
          </p:cNvPr>
          <p:cNvPicPr>
            <a:picLocks noChangeAspect="1"/>
          </p:cNvPicPr>
          <p:nvPr/>
        </p:nvPicPr>
        <p:blipFill>
          <a:blip r:embed="rId3"/>
          <a:stretch>
            <a:fillRect/>
          </a:stretch>
        </p:blipFill>
        <p:spPr>
          <a:xfrm>
            <a:off x="366993" y="1877266"/>
            <a:ext cx="7468719" cy="4829175"/>
          </a:xfrm>
          <a:prstGeom prst="rect">
            <a:avLst/>
          </a:prstGeom>
        </p:spPr>
      </p:pic>
      <p:sp>
        <p:nvSpPr>
          <p:cNvPr id="5" name="ZoneTexte 4">
            <a:extLst>
              <a:ext uri="{FF2B5EF4-FFF2-40B4-BE49-F238E27FC236}">
                <a16:creationId xmlns:a16="http://schemas.microsoft.com/office/drawing/2014/main" id="{252E0320-DEC1-4641-3542-4A2EFDE012A4}"/>
              </a:ext>
            </a:extLst>
          </p:cNvPr>
          <p:cNvSpPr txBox="1"/>
          <p:nvPr/>
        </p:nvSpPr>
        <p:spPr>
          <a:xfrm>
            <a:off x="8456470" y="2603844"/>
            <a:ext cx="329228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fr-FR" b="1"/>
              <a:t>Process_ID</a:t>
            </a:r>
            <a:r>
              <a:rPr lang="fr-FR"/>
              <a:t> : Permet d’identifier chaque processus.</a:t>
            </a:r>
          </a:p>
          <a:p>
            <a:pPr>
              <a:buFont typeface=""/>
              <a:buChar char="•"/>
            </a:pPr>
            <a:r>
              <a:rPr lang="fr-FR" b="1"/>
              <a:t>CPU_Usage</a:t>
            </a:r>
            <a:r>
              <a:rPr lang="fr-FR"/>
              <a:t> : Indique la consommation de ressources par un processus, souvent plus élevée pour les logiciels malveillants.</a:t>
            </a:r>
          </a:p>
          <a:p>
            <a:pPr>
              <a:buFont typeface=""/>
              <a:buChar char="•"/>
            </a:pPr>
            <a:r>
              <a:rPr lang="fr-FR" b="1"/>
              <a:t>Loaded_DLLs</a:t>
            </a:r>
            <a:r>
              <a:rPr lang="fr-FR"/>
              <a:t> : Liste les modules (DLL) chargés par le processus, utile pour repérer les injections malveillantes.</a:t>
            </a:r>
          </a:p>
          <a:p>
            <a:pPr>
              <a:buFont typeface=""/>
              <a:buChar char="•"/>
            </a:pPr>
            <a:r>
              <a:rPr lang="fr-FR" b="1"/>
              <a:t>Label</a:t>
            </a:r>
            <a:r>
              <a:rPr lang="fr-FR"/>
              <a:t> : Spécifie si le processus est bienveillant (0) ou malveillant (1)."</a:t>
            </a:r>
          </a:p>
        </p:txBody>
      </p:sp>
    </p:spTree>
    <p:extLst>
      <p:ext uri="{BB962C8B-B14F-4D97-AF65-F5344CB8AC3E}">
        <p14:creationId xmlns:p14="http://schemas.microsoft.com/office/powerpoint/2010/main" val="116728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r>
              <a:rPr lang="fr-FR" sz="4800">
                <a:latin typeface="Calibri"/>
                <a:ea typeface="Calibri"/>
                <a:cs typeface="Calibri"/>
                <a:sym typeface="Calibri"/>
              </a:rPr>
              <a:t>Travail effectué</a:t>
            </a:r>
            <a:endParaRPr lang="fr-F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558549" y="6551402"/>
            <a:ext cx="375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5</a:t>
            </a:r>
            <a:endParaRPr lang="fr-FR" sz="1800" b="0" i="0" u="none" strike="noStrike" cap="none">
              <a:solidFill>
                <a:schemeClr val="dk1"/>
              </a:solidFill>
              <a:latin typeface="Calibri"/>
              <a:ea typeface="Calibri"/>
              <a:cs typeface="Calibri"/>
            </a:endParaRPr>
          </a:p>
        </p:txBody>
      </p:sp>
      <p:sp>
        <p:nvSpPr>
          <p:cNvPr id="157" name="Google Shape;157;p5"/>
          <p:cNvSpPr txBox="1"/>
          <p:nvPr/>
        </p:nvSpPr>
        <p:spPr>
          <a:xfrm>
            <a:off x="620410" y="2271542"/>
            <a:ext cx="11571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60" name="Google Shape;160;p5"/>
          <p:cNvSpPr txBox="1"/>
          <p:nvPr/>
        </p:nvSpPr>
        <p:spPr>
          <a:xfrm>
            <a:off x="1169630" y="1236093"/>
            <a:ext cx="98463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rPr>
              <a:t>Travail effectué</a:t>
            </a:r>
            <a:endParaRPr lang="fr-FR" sz="3200" b="0" i="0" u="none" strike="noStrike" cap="none">
              <a:solidFill>
                <a:schemeClr val="dk1"/>
              </a:solidFill>
              <a:latin typeface="Calibri"/>
              <a:ea typeface="Calibri"/>
              <a:cs typeface="Calibri"/>
            </a:endParaRPr>
          </a:p>
        </p:txBody>
      </p:sp>
      <p:pic>
        <p:nvPicPr>
          <p:cNvPr id="2" name="Image 1" descr="Une image contenant texte, diagramme, Plan, Dessin technique&#10;&#10;Description générée automatiquement">
            <a:extLst>
              <a:ext uri="{FF2B5EF4-FFF2-40B4-BE49-F238E27FC236}">
                <a16:creationId xmlns:a16="http://schemas.microsoft.com/office/drawing/2014/main" id="{B71A9A30-8C63-4873-0EFC-14A3D3433C4B}"/>
              </a:ext>
            </a:extLst>
          </p:cNvPr>
          <p:cNvPicPr>
            <a:picLocks noChangeAspect="1"/>
          </p:cNvPicPr>
          <p:nvPr/>
        </p:nvPicPr>
        <p:blipFill>
          <a:blip r:embed="rId3"/>
          <a:stretch>
            <a:fillRect/>
          </a:stretch>
        </p:blipFill>
        <p:spPr>
          <a:xfrm>
            <a:off x="3355334" y="1711890"/>
            <a:ext cx="5461797" cy="5020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r>
              <a:rPr lang="fr-FR" sz="4800">
                <a:latin typeface="Calibri"/>
                <a:ea typeface="Calibri"/>
                <a:cs typeface="Calibri"/>
                <a:sym typeface="Calibri"/>
              </a:rPr>
              <a:t>Travail effectué </a:t>
            </a:r>
            <a:endParaRPr lang="fr-F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558549" y="6551402"/>
            <a:ext cx="375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6</a:t>
            </a:r>
            <a:endParaRPr lang="fr-FR" sz="1800" b="0" i="0" u="none" strike="noStrike" cap="none">
              <a:solidFill>
                <a:schemeClr val="dk1"/>
              </a:solidFill>
              <a:latin typeface="Calibri"/>
              <a:ea typeface="Calibri"/>
              <a:cs typeface="Calibri"/>
            </a:endParaRPr>
          </a:p>
        </p:txBody>
      </p:sp>
      <p:sp>
        <p:nvSpPr>
          <p:cNvPr id="157" name="Google Shape;157;p5"/>
          <p:cNvSpPr txBox="1"/>
          <p:nvPr/>
        </p:nvSpPr>
        <p:spPr>
          <a:xfrm>
            <a:off x="620410" y="2271542"/>
            <a:ext cx="11571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p:txBody>
      </p:sp>
      <p:sp>
        <p:nvSpPr>
          <p:cNvPr id="160" name="Google Shape;160;p5"/>
          <p:cNvSpPr txBox="1"/>
          <p:nvPr/>
        </p:nvSpPr>
        <p:spPr>
          <a:xfrm>
            <a:off x="1169630" y="1236093"/>
            <a:ext cx="9846300" cy="585000"/>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3200">
                <a:solidFill>
                  <a:schemeClr val="dk1"/>
                </a:solidFill>
                <a:latin typeface="Calibri"/>
                <a:ea typeface="Calibri"/>
                <a:cs typeface="Calibri"/>
              </a:rPr>
              <a:t>Travail effectué</a:t>
            </a:r>
            <a:endParaRPr lang="fr-FR" sz="3200" b="0" i="0" u="none" strike="noStrike" cap="none">
              <a:solidFill>
                <a:schemeClr val="dk1"/>
              </a:solidFill>
              <a:latin typeface="Calibri"/>
              <a:ea typeface="Calibri"/>
              <a:cs typeface="Calibri"/>
            </a:endParaRPr>
          </a:p>
        </p:txBody>
      </p:sp>
      <p:pic>
        <p:nvPicPr>
          <p:cNvPr id="3" name="Image 2" descr="Une image contenant texte, capture d’écran, affichage, logiciel&#10;&#10;Description générée automatiquement">
            <a:extLst>
              <a:ext uri="{FF2B5EF4-FFF2-40B4-BE49-F238E27FC236}">
                <a16:creationId xmlns:a16="http://schemas.microsoft.com/office/drawing/2014/main" id="{FA23A48D-91EA-4C3B-C728-E3A8B10242E0}"/>
              </a:ext>
            </a:extLst>
          </p:cNvPr>
          <p:cNvPicPr>
            <a:picLocks noChangeAspect="1"/>
          </p:cNvPicPr>
          <p:nvPr/>
        </p:nvPicPr>
        <p:blipFill>
          <a:blip r:embed="rId3"/>
          <a:stretch>
            <a:fillRect/>
          </a:stretch>
        </p:blipFill>
        <p:spPr>
          <a:xfrm>
            <a:off x="1514231" y="2163769"/>
            <a:ext cx="9417538" cy="4552695"/>
          </a:xfrm>
          <a:prstGeom prst="rect">
            <a:avLst/>
          </a:prstGeom>
        </p:spPr>
      </p:pic>
    </p:spTree>
    <p:extLst>
      <p:ext uri="{BB962C8B-B14F-4D97-AF65-F5344CB8AC3E}">
        <p14:creationId xmlns:p14="http://schemas.microsoft.com/office/powerpoint/2010/main" val="178565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r>
              <a:rPr lang="fr-FR" sz="4800">
                <a:latin typeface="Calibri"/>
                <a:ea typeface="Calibri"/>
                <a:cs typeface="Calibri"/>
                <a:sym typeface="Calibri"/>
              </a:rPr>
              <a:t>Travail effectué </a:t>
            </a:r>
            <a:endParaRPr lang="fr-F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558549" y="6551402"/>
            <a:ext cx="375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7</a:t>
            </a:r>
            <a:endParaRPr lang="fr-FR" sz="1800" b="0" i="0" u="none" strike="noStrike" cap="none">
              <a:solidFill>
                <a:schemeClr val="dk1"/>
              </a:solidFill>
              <a:latin typeface="Calibri"/>
              <a:ea typeface="Calibri"/>
              <a:cs typeface="Calibri"/>
            </a:endParaRPr>
          </a:p>
        </p:txBody>
      </p:sp>
      <p:sp>
        <p:nvSpPr>
          <p:cNvPr id="160" name="Google Shape;160;p5"/>
          <p:cNvSpPr txBox="1"/>
          <p:nvPr/>
        </p:nvSpPr>
        <p:spPr>
          <a:xfrm>
            <a:off x="1169630" y="1236093"/>
            <a:ext cx="9846300" cy="830956"/>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4400">
                <a:solidFill>
                  <a:schemeClr val="dk1"/>
                </a:solidFill>
                <a:latin typeface="Calibri"/>
                <a:ea typeface="Calibri"/>
                <a:cs typeface="Calibri"/>
              </a:rPr>
              <a:t>Travail effectué</a:t>
            </a:r>
            <a:r>
              <a:rPr lang="fr-FR" sz="4800">
                <a:solidFill>
                  <a:schemeClr val="dk1"/>
                </a:solidFill>
                <a:latin typeface="Calibri"/>
                <a:ea typeface="Calibri"/>
                <a:cs typeface="Calibri"/>
              </a:rPr>
              <a:t> </a:t>
            </a:r>
            <a:endParaRPr lang="fr-FR" sz="3200" b="0" i="0" u="none" strike="noStrike" cap="none">
              <a:solidFill>
                <a:schemeClr val="dk1"/>
              </a:solidFill>
              <a:latin typeface="Calibri"/>
              <a:ea typeface="Calibri"/>
              <a:cs typeface="Calibri"/>
            </a:endParaRPr>
          </a:p>
        </p:txBody>
      </p:sp>
      <p:pic>
        <p:nvPicPr>
          <p:cNvPr id="3" name="Image 2" descr="Une image contenant diagramme, texte, ligne, Tracé&#10;&#10;Description générée automatiquement">
            <a:extLst>
              <a:ext uri="{FF2B5EF4-FFF2-40B4-BE49-F238E27FC236}">
                <a16:creationId xmlns:a16="http://schemas.microsoft.com/office/drawing/2014/main" id="{3A93F4CC-F89B-9F5F-4FB7-4B5775011D2C}"/>
              </a:ext>
            </a:extLst>
          </p:cNvPr>
          <p:cNvPicPr>
            <a:picLocks noChangeAspect="1"/>
          </p:cNvPicPr>
          <p:nvPr/>
        </p:nvPicPr>
        <p:blipFill>
          <a:blip r:embed="rId3"/>
          <a:stretch>
            <a:fillRect/>
          </a:stretch>
        </p:blipFill>
        <p:spPr>
          <a:xfrm>
            <a:off x="820616" y="2416361"/>
            <a:ext cx="10540999" cy="3471125"/>
          </a:xfrm>
          <a:prstGeom prst="rect">
            <a:avLst/>
          </a:prstGeom>
        </p:spPr>
      </p:pic>
    </p:spTree>
    <p:extLst>
      <p:ext uri="{BB962C8B-B14F-4D97-AF65-F5344CB8AC3E}">
        <p14:creationId xmlns:p14="http://schemas.microsoft.com/office/powerpoint/2010/main" val="2272370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011936" y="131963"/>
            <a:ext cx="10168128" cy="1179576"/>
          </a:xfrm>
          <a:prstGeom prst="rect">
            <a:avLst/>
          </a:prstGeom>
          <a:noFill/>
          <a:ln>
            <a:noFill/>
          </a:ln>
        </p:spPr>
        <p:txBody>
          <a:bodyPr spcFirstLastPara="1" wrap="square" lIns="91425" tIns="45700" rIns="91425" bIns="45700" anchor="ctr" anchorCtr="0">
            <a:normAutofit/>
          </a:bodyPr>
          <a:lstStyle/>
          <a:p>
            <a:r>
              <a:rPr lang="fr-FR" sz="4800">
                <a:latin typeface="Calibri"/>
                <a:ea typeface="Calibri"/>
                <a:cs typeface="Calibri"/>
                <a:sym typeface="Calibri"/>
              </a:rPr>
              <a:t>Travail effectué </a:t>
            </a:r>
            <a:endParaRPr lang="fr-FR"/>
          </a:p>
        </p:txBody>
      </p:sp>
      <p:sp>
        <p:nvSpPr>
          <p:cNvPr id="153" name="Google Shape;153;p5"/>
          <p:cNvSpPr/>
          <p:nvPr/>
        </p:nvSpPr>
        <p:spPr>
          <a:xfrm>
            <a:off x="525219" y="2413327"/>
            <a:ext cx="6069900" cy="2031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Avenir"/>
              <a:ea typeface="Avenir"/>
              <a:cs typeface="Avenir"/>
              <a:sym typeface="Aveni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fr-FR" sz="1800" b="0" i="0" u="none" strike="noStrike" cap="none">
                <a:solidFill>
                  <a:schemeClr val="dk1"/>
                </a:solidFill>
                <a:latin typeface="Avenir"/>
                <a:ea typeface="Avenir"/>
                <a:cs typeface="Avenir"/>
                <a:sym typeface="Avenir"/>
              </a:rPr>
              <a:t> </a:t>
            </a:r>
            <a:endParaRPr sz="1400" b="0" i="0" u="none" strike="noStrike" cap="none">
              <a:solidFill>
                <a:srgbClr val="000000"/>
              </a:solidFill>
              <a:latin typeface="Arial"/>
              <a:ea typeface="Arial"/>
              <a:cs typeface="Arial"/>
              <a:sym typeface="Arial"/>
            </a:endParaRPr>
          </a:p>
        </p:txBody>
      </p:sp>
      <p:sp>
        <p:nvSpPr>
          <p:cNvPr id="154" name="Google Shape;154;p5"/>
          <p:cNvSpPr txBox="1"/>
          <p:nvPr/>
        </p:nvSpPr>
        <p:spPr>
          <a:xfrm>
            <a:off x="11558549" y="6551402"/>
            <a:ext cx="3753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fr-FR" sz="1800">
                <a:solidFill>
                  <a:schemeClr val="dk1"/>
                </a:solidFill>
                <a:latin typeface="Calibri"/>
                <a:ea typeface="Calibri"/>
                <a:cs typeface="Calibri"/>
              </a:rPr>
              <a:t>8</a:t>
            </a:r>
            <a:endParaRPr lang="fr-FR" sz="1800" b="0" i="0" u="none" strike="noStrike" cap="none">
              <a:solidFill>
                <a:schemeClr val="dk1"/>
              </a:solidFill>
              <a:latin typeface="Calibri"/>
              <a:ea typeface="Calibri"/>
              <a:cs typeface="Calibri"/>
            </a:endParaRPr>
          </a:p>
        </p:txBody>
      </p:sp>
      <p:sp>
        <p:nvSpPr>
          <p:cNvPr id="160" name="Google Shape;160;p5"/>
          <p:cNvSpPr txBox="1"/>
          <p:nvPr/>
        </p:nvSpPr>
        <p:spPr>
          <a:xfrm>
            <a:off x="1169630" y="1236093"/>
            <a:ext cx="9846300" cy="769401"/>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3200"/>
              <a:buFont typeface="Noto Sans Symbols"/>
              <a:buChar char="❑"/>
            </a:pPr>
            <a:r>
              <a:rPr lang="fr-FR" sz="4400">
                <a:solidFill>
                  <a:schemeClr val="dk1"/>
                </a:solidFill>
                <a:latin typeface="Calibri"/>
                <a:ea typeface="Calibri"/>
                <a:cs typeface="Calibri"/>
              </a:rPr>
              <a:t>Travail effectué </a:t>
            </a:r>
            <a:endParaRPr lang="fr-FR" sz="4400" b="0" i="0" u="none" strike="noStrike" cap="none">
              <a:solidFill>
                <a:schemeClr val="dk1"/>
              </a:solidFill>
              <a:latin typeface="Calibri"/>
              <a:ea typeface="Calibri"/>
              <a:cs typeface="Calibri"/>
            </a:endParaRPr>
          </a:p>
        </p:txBody>
      </p:sp>
      <p:pic>
        <p:nvPicPr>
          <p:cNvPr id="4" name="Picture 8" descr="Une image contenant logo, symbole, texte, Police&#10;&#10;Description générée automatiquement">
            <a:extLst>
              <a:ext uri="{FF2B5EF4-FFF2-40B4-BE49-F238E27FC236}">
                <a16:creationId xmlns:a16="http://schemas.microsoft.com/office/drawing/2014/main" id="{AD04966F-9FCA-8EE3-829E-CDD4A6EA845D}"/>
              </a:ext>
            </a:extLst>
          </p:cNvPr>
          <p:cNvPicPr>
            <a:picLocks noChangeAspect="1"/>
          </p:cNvPicPr>
          <p:nvPr/>
        </p:nvPicPr>
        <p:blipFill>
          <a:blip r:embed="rId3"/>
          <a:stretch>
            <a:fillRect/>
          </a:stretch>
        </p:blipFill>
        <p:spPr>
          <a:xfrm>
            <a:off x="6733435" y="2115471"/>
            <a:ext cx="2028717" cy="1829000"/>
          </a:xfrm>
          <a:prstGeom prst="rect">
            <a:avLst/>
          </a:prstGeom>
        </p:spPr>
      </p:pic>
      <p:pic>
        <p:nvPicPr>
          <p:cNvPr id="6" name="Picture 9" descr="Une image contenant texte, capture d’écran, Police, Bleu électrique&#10;&#10;Description générée automatiquement">
            <a:extLst>
              <a:ext uri="{FF2B5EF4-FFF2-40B4-BE49-F238E27FC236}">
                <a16:creationId xmlns:a16="http://schemas.microsoft.com/office/drawing/2014/main" id="{4C01746B-AA62-0750-D718-A55E6AFBE64F}"/>
              </a:ext>
            </a:extLst>
          </p:cNvPr>
          <p:cNvPicPr>
            <a:picLocks noChangeAspect="1"/>
          </p:cNvPicPr>
          <p:nvPr/>
        </p:nvPicPr>
        <p:blipFill>
          <a:blip r:embed="rId4"/>
          <a:stretch>
            <a:fillRect/>
          </a:stretch>
        </p:blipFill>
        <p:spPr>
          <a:xfrm>
            <a:off x="8762152" y="3029971"/>
            <a:ext cx="1423317" cy="1665840"/>
          </a:xfrm>
          <a:prstGeom prst="rect">
            <a:avLst/>
          </a:prstGeom>
        </p:spPr>
      </p:pic>
      <p:pic>
        <p:nvPicPr>
          <p:cNvPr id="8" name="Picture 10" descr="Une image contenant texte, capture d’écran, Graphique, graphisme&#10;&#10;Description générée automatiquement">
            <a:extLst>
              <a:ext uri="{FF2B5EF4-FFF2-40B4-BE49-F238E27FC236}">
                <a16:creationId xmlns:a16="http://schemas.microsoft.com/office/drawing/2014/main" id="{13EEDAD2-B2EC-ABF5-5FC2-54ECC5FC28F9}"/>
              </a:ext>
            </a:extLst>
          </p:cNvPr>
          <p:cNvPicPr>
            <a:picLocks noChangeAspect="1"/>
          </p:cNvPicPr>
          <p:nvPr/>
        </p:nvPicPr>
        <p:blipFill>
          <a:blip r:embed="rId5"/>
          <a:stretch>
            <a:fillRect/>
          </a:stretch>
        </p:blipFill>
        <p:spPr>
          <a:xfrm>
            <a:off x="7243476" y="4652934"/>
            <a:ext cx="1518676" cy="1124324"/>
          </a:xfrm>
          <a:prstGeom prst="rect">
            <a:avLst/>
          </a:prstGeom>
        </p:spPr>
      </p:pic>
      <p:pic>
        <p:nvPicPr>
          <p:cNvPr id="10" name="Picture 11" descr="Une image contenant texte, Police, capture d’écran, Graphique&#10;&#10;Description générée automatiquement">
            <a:extLst>
              <a:ext uri="{FF2B5EF4-FFF2-40B4-BE49-F238E27FC236}">
                <a16:creationId xmlns:a16="http://schemas.microsoft.com/office/drawing/2014/main" id="{289FF7BC-F58D-DF92-E542-27C92B4F79E3}"/>
              </a:ext>
            </a:extLst>
          </p:cNvPr>
          <p:cNvPicPr>
            <a:picLocks noChangeAspect="1"/>
          </p:cNvPicPr>
          <p:nvPr/>
        </p:nvPicPr>
        <p:blipFill>
          <a:blip r:embed="rId6"/>
          <a:stretch>
            <a:fillRect/>
          </a:stretch>
        </p:blipFill>
        <p:spPr>
          <a:xfrm>
            <a:off x="9521161" y="4700960"/>
            <a:ext cx="2006531" cy="1163883"/>
          </a:xfrm>
          <a:prstGeom prst="rect">
            <a:avLst/>
          </a:prstGeom>
        </p:spPr>
      </p:pic>
      <p:sp>
        <p:nvSpPr>
          <p:cNvPr id="12" name="Rectangle 11">
            <a:extLst>
              <a:ext uri="{FF2B5EF4-FFF2-40B4-BE49-F238E27FC236}">
                <a16:creationId xmlns:a16="http://schemas.microsoft.com/office/drawing/2014/main" id="{62552E30-0055-87CB-3D8B-CBA09BFDA6B6}"/>
              </a:ext>
            </a:extLst>
          </p:cNvPr>
          <p:cNvSpPr/>
          <p:nvPr/>
        </p:nvSpPr>
        <p:spPr>
          <a:xfrm>
            <a:off x="392807" y="3036284"/>
            <a:ext cx="6335319" cy="1815882"/>
          </a:xfrm>
          <a:prstGeom prst="rect">
            <a:avLst/>
          </a:prstGeom>
        </p:spPr>
        <p:txBody>
          <a:bodyPr wrap="square" lIns="91440" tIns="45720" rIns="91440" bIns="45720" anchor="t">
            <a:spAutoFit/>
          </a:bodyPr>
          <a:lstStyle/>
          <a:p>
            <a:pPr marL="285750" indent="-285750">
              <a:buFont typeface="Wingdings" pitchFamily="2" charset="2"/>
              <a:buChar char="q"/>
            </a:pPr>
            <a:endParaRPr lang="en-US"/>
          </a:p>
          <a:p>
            <a:pPr marL="285750" indent="-285750">
              <a:buFont typeface="Wingdings" pitchFamily="2" charset="2"/>
              <a:buChar char="q"/>
            </a:pPr>
            <a:r>
              <a:rPr lang="en-US" err="1"/>
              <a:t>Virtualisation</a:t>
            </a:r>
            <a:r>
              <a:rPr lang="en-US"/>
              <a:t> sous </a:t>
            </a:r>
            <a:r>
              <a:rPr lang="en-US" err="1"/>
              <a:t>Vmware</a:t>
            </a:r>
            <a:r>
              <a:rPr lang="en-US"/>
              <a:t> Fusion 13.6.1</a:t>
            </a:r>
          </a:p>
          <a:p>
            <a:r>
              <a:rPr lang="en-US"/>
              <a:t> </a:t>
            </a:r>
          </a:p>
          <a:p>
            <a:pPr marL="285750" indent="-285750">
              <a:buFont typeface="Wingdings" pitchFamily="2" charset="2"/>
              <a:buChar char="q"/>
            </a:pPr>
            <a:r>
              <a:rPr lang="en-US"/>
              <a:t>Windows 10 64bits, 2Giga de RAM, 60 Giga de </a:t>
            </a:r>
            <a:r>
              <a:rPr lang="en-US" err="1"/>
              <a:t>disque</a:t>
            </a:r>
            <a:r>
              <a:rPr lang="en-US"/>
              <a:t> dur</a:t>
            </a:r>
          </a:p>
          <a:p>
            <a:pPr marL="285750" indent="-285750">
              <a:buFont typeface="Wingdings" pitchFamily="2" charset="2"/>
              <a:buChar char="q"/>
            </a:pPr>
            <a:endParaRPr lang="en-US"/>
          </a:p>
          <a:p>
            <a:pPr marL="285750" indent="-285750">
              <a:buFont typeface="Wingdings" pitchFamily="2" charset="2"/>
              <a:buChar char="q"/>
            </a:pPr>
            <a:r>
              <a:rPr lang="en-US"/>
              <a:t>FTK Imager pour la Capture </a:t>
            </a:r>
            <a:r>
              <a:rPr lang="en-US" err="1"/>
              <a:t>mémoire</a:t>
            </a:r>
            <a:endParaRPr lang="en-US"/>
          </a:p>
          <a:p>
            <a:pPr marL="285750" indent="-285750">
              <a:buFont typeface="Wingdings" pitchFamily="2" charset="2"/>
              <a:buChar char="q"/>
            </a:pPr>
            <a:endParaRPr lang="en-US"/>
          </a:p>
          <a:p>
            <a:pPr marL="285750" indent="-285750">
              <a:buFont typeface="Wingdings" pitchFamily="2" charset="2"/>
              <a:buChar char="q"/>
            </a:pPr>
            <a:r>
              <a:rPr lang="en-US"/>
              <a:t>Volatility3-2.8.0 pour </a:t>
            </a:r>
            <a:r>
              <a:rPr lang="en-US" err="1"/>
              <a:t>l’extraction</a:t>
            </a:r>
            <a:r>
              <a:rPr lang="en-US"/>
              <a:t> des </a:t>
            </a:r>
            <a:r>
              <a:rPr lang="en-US" err="1"/>
              <a:t>caractéristiques</a:t>
            </a:r>
            <a:endParaRPr lang="en-US"/>
          </a:p>
        </p:txBody>
      </p:sp>
    </p:spTree>
    <p:extLst>
      <p:ext uri="{BB962C8B-B14F-4D97-AF65-F5344CB8AC3E}">
        <p14:creationId xmlns:p14="http://schemas.microsoft.com/office/powerpoint/2010/main" val="1852652557"/>
      </p:ext>
    </p:extLst>
  </p:cSld>
  <p:clrMapOvr>
    <a:masterClrMapping/>
  </p:clrMapOvr>
</p:sld>
</file>

<file path=ppt/theme/theme1.xml><?xml version="1.0" encoding="utf-8"?>
<a:theme xmlns:a="http://schemas.openxmlformats.org/drawingml/2006/main" name="AccentBoxVTI">
  <a:themeElements>
    <a:clrScheme name="AccentBoxVTI">
      <a:dk1>
        <a:srgbClr val="000000"/>
      </a:dk1>
      <a:lt1>
        <a:srgbClr val="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18</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AccentBoxVTI</vt:lpstr>
      <vt:lpstr>PowerPoint Presentation</vt:lpstr>
      <vt:lpstr>Plan</vt:lpstr>
      <vt:lpstr>Introduction</vt:lpstr>
      <vt:lpstr>Présentation du Jeu de Données</vt:lpstr>
      <vt:lpstr>Présentation du Jeu de Données</vt:lpstr>
      <vt:lpstr>Travail effectué</vt:lpstr>
      <vt:lpstr>Travail effectué </vt:lpstr>
      <vt:lpstr>Travail effectué </vt:lpstr>
      <vt:lpstr>Travail effectué </vt:lpstr>
      <vt:lpstr>Travail effectué </vt:lpstr>
      <vt:lpstr>Travail effectué </vt:lpstr>
      <vt:lpstr>Travail effectué les</vt:lpstr>
      <vt:lpstr>Résultats</vt:lpstr>
      <vt:lpstr>Résultats</vt:lpstr>
      <vt:lpstr>Résultats</vt:lpstr>
      <vt:lpstr>Démo</vt:lpstr>
      <vt:lpstr>Conclusion</vt:lpstr>
      <vt:lpstr>Merci pour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2</cp:revision>
  <dcterms:created xsi:type="dcterms:W3CDTF">2023-12-13T23:15:07Z</dcterms:created>
  <dcterms:modified xsi:type="dcterms:W3CDTF">2024-12-16T22:19:56Z</dcterms:modified>
</cp:coreProperties>
</file>