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929" r:id="rId3"/>
    <p:sldId id="931" r:id="rId5"/>
    <p:sldId id="932" r:id="rId6"/>
    <p:sldId id="985" r:id="rId7"/>
    <p:sldId id="986" r:id="rId8"/>
    <p:sldId id="988" r:id="rId9"/>
    <p:sldId id="1012" r:id="rId10"/>
  </p:sldIdLst>
  <p:sldSz cx="12192000" cy="6858000"/>
  <p:notesSz cx="6811645" cy="9945370"/>
  <p:custDataLst>
    <p:tags r:id="rId1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5" userDrawn="1">
          <p15:clr>
            <a:srgbClr val="A4A3A4"/>
          </p15:clr>
        </p15:guide>
        <p15:guide id="2" pos="3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CC"/>
    <a:srgbClr val="00B0F0"/>
    <a:srgbClr val="0070C0"/>
    <a:srgbClr val="DFF1F2"/>
    <a:srgbClr val="A3D6D9"/>
    <a:srgbClr val="004586"/>
    <a:srgbClr val="1C2948"/>
    <a:srgbClr val="FBBCA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8" autoAdjust="0"/>
    <p:restoredTop sz="84491" autoAdjust="0"/>
  </p:normalViewPr>
  <p:slideViewPr>
    <p:cSldViewPr snapToGrid="0" showGuides="1">
      <p:cViewPr varScale="1">
        <p:scale>
          <a:sx n="96" d="100"/>
          <a:sy n="96" d="100"/>
        </p:scale>
        <p:origin x="786" y="96"/>
      </p:cViewPr>
      <p:guideLst>
        <p:guide orient="horz" pos="2295"/>
        <p:guide pos="38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r">
              <a:defRPr sz="1200"/>
            </a:lvl1pPr>
          </a:lstStyle>
          <a:p>
            <a:fld id="{33F7A549-B379-4C34-825B-70BFB0F88B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387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r">
              <a:defRPr sz="1200"/>
            </a:lvl1pPr>
          </a:lstStyle>
          <a:p>
            <a:fld id="{2EC52559-07F0-4EB5-B465-6612A22996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7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4202"/>
            <a:ext cx="5449570" cy="44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7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20F7E6-B6AB-4685-9920-66673A4976C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10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对称阵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7108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9" t="-10" r="9" b="1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6567" y="222253"/>
            <a:ext cx="2880784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4219" y="222253"/>
            <a:ext cx="8439149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54C05-12C6-4ED5-8C42-25DA65BDD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6113" cy="2619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703263" y="996950"/>
            <a:ext cx="11488737" cy="261938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261938" y="963613"/>
            <a:ext cx="403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679EA1FA-98DD-462E-800D-6ADA9E20B4EE}" type="slidenum">
              <a:rPr lang="en-US" altLang="zh-CN" sz="1400" b="1" smtClean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250"/>
            <a:ext cx="115236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895868" y="1591352"/>
            <a:ext cx="8995046" cy="566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</a:rPr>
              <a:t>监督学习分为回归和分类</a:t>
            </a:r>
            <a:endParaRPr lang="en-US" altLang="zh-CN" sz="32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4290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回归（</a:t>
            </a:r>
            <a:r>
              <a:rPr lang="en-US" altLang="zh-CN" sz="2800" dirty="0">
                <a:ea typeface="微软雅黑" panose="020B0503020204020204" pitchFamily="34" charset="-122"/>
              </a:rPr>
              <a:t>Regression</a:t>
            </a:r>
            <a:r>
              <a:rPr lang="zh-CN" altLang="en-US" sz="2800" dirty="0"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ea typeface="微软雅黑" panose="020B0503020204020204" pitchFamily="34" charset="-122"/>
              </a:rPr>
              <a:t>Prediction</a:t>
            </a:r>
            <a:r>
              <a:rPr lang="zh-CN" altLang="en-US" sz="2800" dirty="0">
                <a:ea typeface="微软雅黑" panose="020B0503020204020204" pitchFamily="34" charset="-122"/>
              </a:rPr>
              <a:t>）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如何预测上海浦东的房价？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未来的股票市场走向？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分类（</a:t>
            </a:r>
            <a:r>
              <a:rPr lang="en-US" altLang="zh-CN" sz="2800" dirty="0">
                <a:ea typeface="微软雅黑" panose="020B0503020204020204" pitchFamily="34" charset="-122"/>
              </a:rPr>
              <a:t>Classification</a:t>
            </a:r>
            <a:r>
              <a:rPr lang="zh-CN" altLang="en-US" sz="2800" dirty="0">
                <a:ea typeface="微软雅黑" panose="020B0503020204020204" pitchFamily="34" charset="-122"/>
              </a:rPr>
              <a:t>）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身高</a:t>
            </a:r>
            <a:r>
              <a:rPr lang="en-US" altLang="zh-CN" sz="2800" dirty="0">
                <a:ea typeface="微软雅黑" panose="020B0503020204020204" pitchFamily="34" charset="-122"/>
              </a:rPr>
              <a:t>1.85m</a:t>
            </a:r>
            <a:r>
              <a:rPr lang="zh-CN" altLang="en-US" sz="2800" dirty="0">
                <a:ea typeface="微软雅黑" panose="020B0503020204020204" pitchFamily="34" charset="-122"/>
              </a:rPr>
              <a:t>，体重</a:t>
            </a:r>
            <a:r>
              <a:rPr lang="en-US" altLang="zh-CN" sz="2800" dirty="0">
                <a:ea typeface="微软雅黑" panose="020B0503020204020204" pitchFamily="34" charset="-122"/>
              </a:rPr>
              <a:t>100kg</a:t>
            </a:r>
            <a:r>
              <a:rPr lang="zh-CN" altLang="en-US" sz="2800" dirty="0">
                <a:ea typeface="微软雅黑" panose="020B0503020204020204" pitchFamily="34" charset="-122"/>
              </a:rPr>
              <a:t>的男人穿什么尺码的</a:t>
            </a:r>
            <a:r>
              <a:rPr lang="en-US" altLang="zh-CN" sz="2800" dirty="0">
                <a:ea typeface="微软雅黑" panose="020B0503020204020204" pitchFamily="34" charset="-122"/>
              </a:rPr>
              <a:t>T</a:t>
            </a:r>
            <a:r>
              <a:rPr lang="zh-CN" altLang="en-US" sz="2800" dirty="0">
                <a:ea typeface="微软雅黑" panose="020B0503020204020204" pitchFamily="34" charset="-122"/>
              </a:rPr>
              <a:t>恤？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根据肿瘤的体积、患者的年龄来判断良性或恶性？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 indent="0" eaLnBrk="1" hangingPunct="1">
              <a:spcBef>
                <a:spcPct val="50000"/>
              </a:spcBef>
              <a:defRPr/>
            </a:pPr>
            <a:endParaRPr lang="en-US" altLang="zh-CN" sz="2800" dirty="0">
              <a:ea typeface="微软雅黑" panose="020B0503020204020204" pitchFamily="3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回归的概念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8402471" y="2315570"/>
            <a:ext cx="1892490" cy="764275"/>
          </a:xfrm>
          <a:prstGeom prst="wedgeRoundRectCallout">
            <a:avLst>
              <a:gd name="adj1" fmla="val -103878"/>
              <a:gd name="adj2" fmla="val -21350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+mj-ea"/>
                <a:ea typeface="+mj-ea"/>
              </a:rPr>
              <a:t>标签连续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8402471" y="3935318"/>
            <a:ext cx="1892490" cy="764275"/>
          </a:xfrm>
          <a:prstGeom prst="wedgeRoundRectCallout">
            <a:avLst>
              <a:gd name="adj1" fmla="val -186330"/>
              <a:gd name="adj2" fmla="val 2507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+mj-ea"/>
                <a:ea typeface="+mj-ea"/>
              </a:rPr>
              <a:t>标签离散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线性回归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3390" y="1616075"/>
            <a:ext cx="5606415" cy="31826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线性回归</a:t>
            </a:r>
            <a:r>
              <a:rPr lang="zh-CN" altLang="zh-CN" sz="2800" kern="100" dirty="0">
                <a:latin typeface="+mj-ea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latin typeface="+mj-ea"/>
                <a:ea typeface="+mj-ea"/>
                <a:cs typeface="Times New Roman" panose="02020603050405020304" pitchFamily="18" charset="0"/>
              </a:rPr>
              <a:t>Linear Regression</a:t>
            </a:r>
            <a:r>
              <a:rPr lang="zh-CN" altLang="zh-CN" sz="2800" kern="100" dirty="0"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28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zh-CN" sz="28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zh-CN" altLang="zh-CN" sz="2800" kern="100" dirty="0">
                <a:latin typeface="+mj-ea"/>
                <a:ea typeface="+mj-ea"/>
                <a:cs typeface="Times New Roman" panose="02020603050405020304" pitchFamily="18" charset="0"/>
              </a:rPr>
              <a:t>是一种通过属性的线性组合来进行预测的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线性模型</a:t>
            </a:r>
            <a:r>
              <a:rPr lang="zh-CN" altLang="zh-CN" sz="2800" kern="100" dirty="0">
                <a:latin typeface="+mj-ea"/>
                <a:ea typeface="+mj-ea"/>
                <a:cs typeface="Times New Roman" panose="02020603050405020304" pitchFamily="18" charset="0"/>
              </a:rPr>
              <a:t>，其目的是找到一条直线或者一个平面或者更高维的超平面，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使得预测值与真实值之间的误差最小化。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https://ss0.bdstatic.com/70cFuHSh_Q1YnxGkpoWK1HF6hhy/it/u=2884308426,2138558144&amp;fm=26&amp;gp=0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t="1618" r="6880" b="373"/>
          <a:stretch>
            <a:fillRect/>
          </a:stretch>
        </p:blipFill>
        <p:spPr bwMode="auto">
          <a:xfrm>
            <a:off x="6469039" y="1412366"/>
            <a:ext cx="5345373" cy="448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线性回归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符号约定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70728" y="1385268"/>
          <a:ext cx="4985980" cy="2151229"/>
        </p:xfrm>
        <a:graphic>
          <a:graphicData uri="http://schemas.openxmlformats.org/drawingml/2006/table">
            <a:tbl>
              <a:tblPr firstRow="1" firstCol="1" lastRow="1" lastCol="1">
                <a:tableStyleId>{9DCAF9ED-07DC-4A11-8D7F-57B35C25682E}</a:tableStyleId>
              </a:tblPr>
              <a:tblGrid>
                <a:gridCol w="997196"/>
                <a:gridCol w="997196"/>
                <a:gridCol w="997196"/>
                <a:gridCol w="997196"/>
                <a:gridCol w="997196"/>
              </a:tblGrid>
              <a:tr h="543854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  <a:latin typeface="+mj-ea"/>
                          <a:ea typeface="+mj-ea"/>
                        </a:rPr>
                        <a:t>建筑面积</a:t>
                      </a:r>
                      <a:endParaRPr lang="zh-CN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  <a:latin typeface="+mj-ea"/>
                          <a:ea typeface="+mj-ea"/>
                        </a:rPr>
                        <a:t>总层数</a:t>
                      </a:r>
                      <a:endParaRPr lang="zh-CN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  <a:latin typeface="+mj-ea"/>
                          <a:ea typeface="+mj-ea"/>
                        </a:rPr>
                        <a:t>楼层</a:t>
                      </a:r>
                      <a:endParaRPr lang="zh-CN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  <a:latin typeface="+mj-ea"/>
                          <a:ea typeface="+mj-ea"/>
                        </a:rPr>
                        <a:t>实用面积</a:t>
                      </a:r>
                      <a:endParaRPr lang="zh-CN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  <a:latin typeface="+mj-ea"/>
                          <a:ea typeface="+mj-ea"/>
                        </a:rPr>
                        <a:t>房价</a:t>
                      </a:r>
                      <a:endParaRPr lang="zh-CN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147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143.7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31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105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36200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47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162.2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31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118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37000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47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199.5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170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42500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47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96.5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31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74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31200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47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……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……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……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……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……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87541" y="1335398"/>
                <a:ext cx="4626590" cy="4939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8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8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代表训练集中</a:t>
                </a:r>
                <a:r>
                  <a:rPr lang="zh-CN" altLang="en-US" dirty="0">
                    <a:latin typeface="+mj-ea"/>
                    <a:ea typeface="+mj-ea"/>
                    <a:cs typeface="Times New Roman" panose="02020603050405020304" pitchFamily="18" charset="0"/>
                  </a:rPr>
                  <a:t>样本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的数量</a:t>
                </a:r>
                <a:endParaRPr lang="en-US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代表</a:t>
                </a:r>
                <a:r>
                  <a:rPr lang="zh-CN" altLang="en-US" dirty="0">
                    <a:latin typeface="+mj-ea"/>
                    <a:ea typeface="+mj-ea"/>
                    <a:cs typeface="Times New Roman" panose="02020603050405020304" pitchFamily="18" charset="0"/>
                  </a:rPr>
                  <a:t>特征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的数量</a:t>
                </a:r>
                <a:endParaRPr lang="zh-CN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代表特征</a:t>
                </a:r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/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输入变量</a:t>
                </a:r>
                <a:endParaRPr lang="zh-CN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代表目标变量</a:t>
                </a:r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/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输出变量</a:t>
                </a:r>
                <a:endParaRPr lang="zh-CN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代表训练集中的样本</a:t>
                </a:r>
                <a:endParaRPr lang="zh-CN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代表第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个观察样本</a:t>
                </a:r>
                <a:endParaRPr lang="zh-CN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ℎ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代表学习算法的解决方案或函数也称为假设（</a:t>
                </a:r>
                <a:r>
                  <a:rPr lang="en-US" altLang="zh-CN" b="1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hypothesis</a:t>
                </a:r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）</a:t>
                </a:r>
                <a:endParaRPr lang="zh-CN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groupChr>
                      <m:groupChrPr>
                        <m:chr m:val="̂"/>
                        <m:pos m:val="top"/>
                        <m:vertJc m:val="bot"/>
                        <m:ctrlPr>
                          <a:rPr lang="zh-CN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groupCh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ℎ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+mj-ea"/>
                    <a:ea typeface="+mj-ea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代表预测的值</a:t>
                </a:r>
                <a:endParaRPr lang="zh-CN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41" y="1335398"/>
                <a:ext cx="4626590" cy="4939814"/>
              </a:xfrm>
              <a:prstGeom prst="rect">
                <a:avLst/>
              </a:prstGeom>
              <a:blipFill rotWithShape="1">
                <a:blip r:embed="rId1"/>
                <a:stretch>
                  <a:fillRect l="-4" t="-900" r="3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5244356" y="3541379"/>
                <a:ext cx="6165172" cy="1607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kern="100" dirty="0">
                    <a:latin typeface="+mj-ea"/>
                    <a:ea typeface="+mj-ea"/>
                  </a:rPr>
                  <a:t>是特征矩阵中的第</a:t>
                </a:r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zh-CN" kern="100" dirty="0">
                    <a:latin typeface="+mj-ea"/>
                    <a:ea typeface="+mj-ea"/>
                  </a:rPr>
                  <a:t>行，是一个</a:t>
                </a:r>
                <a:r>
                  <a:rPr lang="zh-CN" altLang="zh-CN" b="1" kern="100" dirty="0">
                    <a:latin typeface="+mj-ea"/>
                    <a:ea typeface="+mj-ea"/>
                  </a:rPr>
                  <a:t>向量</a:t>
                </a:r>
                <a:r>
                  <a:rPr lang="zh-CN" altLang="zh-CN" kern="100" dirty="0">
                    <a:latin typeface="+mj-ea"/>
                    <a:ea typeface="+mj-ea"/>
                  </a:rPr>
                  <a:t>。</a:t>
                </a:r>
                <a:endParaRPr lang="zh-CN" altLang="zh-CN" kern="100" dirty="0">
                  <a:latin typeface="+mj-ea"/>
                  <a:ea typeface="+mj-ea"/>
                </a:endParaRPr>
              </a:p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+mj-ea"/>
                    <a:ea typeface="+mj-ea"/>
                  </a:rPr>
                  <a:t>上图的</a:t>
                </a:r>
                <a:r>
                  <a:rPr lang="zh-CN" altLang="en-US" kern="100" dirty="0">
                    <a:latin typeface="+mj-ea"/>
                    <a:ea typeface="+mj-ea"/>
                  </a:rPr>
                  <a:t>：</a:t>
                </a:r>
                <a:endParaRPr lang="zh-CN" altLang="zh-CN" kern="100" dirty="0">
                  <a:latin typeface="+mj-ea"/>
                  <a:ea typeface="+mj-ea"/>
                </a:endParaRPr>
              </a:p>
              <a:p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356" y="3541379"/>
                <a:ext cx="6165172" cy="1607171"/>
              </a:xfrm>
              <a:prstGeom prst="rect">
                <a:avLst/>
              </a:prstGeom>
              <a:blipFill rotWithShape="1">
                <a:blip r:embed="rId2"/>
                <a:stretch>
                  <a:fillRect l="-9" t="-39" r="8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518480" y="5467468"/>
                <a:ext cx="5490477" cy="599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代表特征矩阵中第 </a:t>
                </a:r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行的第 </a:t>
                </a:r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个特征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80" y="5467468"/>
                <a:ext cx="5490477" cy="599459"/>
              </a:xfrm>
              <a:prstGeom prst="rect">
                <a:avLst/>
              </a:prstGeom>
              <a:blipFill rotWithShape="1">
                <a:blip r:embed="rId3"/>
                <a:stretch>
                  <a:fillRect l="-6" t="-20" r="-325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6706815" y="4035783"/>
                <a:ext cx="2180277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sup>
                      </m:sSup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162</m:t>
                                </m:r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.</m:t>
                                </m:r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 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31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 </m:t>
                                </m:r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 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815" y="4035783"/>
                <a:ext cx="2180277" cy="1452962"/>
              </a:xfrm>
              <a:prstGeom prst="rect">
                <a:avLst/>
              </a:prstGeom>
              <a:blipFill rotWithShape="1">
                <a:blip r:embed="rId4"/>
                <a:stretch>
                  <a:fillRect l="-27" t="-25" r="12" b="-3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9212284" y="4459756"/>
                <a:ext cx="1872051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sup>
                    </m:sSup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</m:oMath>
                </a14:m>
                <a:r>
                  <a:rPr lang="en-US" altLang="zh-CN" dirty="0"/>
                  <a:t>37000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284" y="4459756"/>
                <a:ext cx="1872051" cy="476990"/>
              </a:xfrm>
              <a:prstGeom prst="rect">
                <a:avLst/>
              </a:prstGeom>
              <a:blipFill rotWithShape="1">
                <a:blip r:embed="rId5"/>
                <a:stretch>
                  <a:fillRect l="-18" t="-32" r="22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6984038" y="6044969"/>
                <a:ext cx="3550652" cy="550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上图的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038" y="6044969"/>
                <a:ext cx="3550652" cy="550985"/>
              </a:xfrm>
              <a:prstGeom prst="rect">
                <a:avLst/>
              </a:prstGeom>
              <a:blipFill rotWithShape="1">
                <a:blip r:embed="rId6"/>
                <a:stretch>
                  <a:fillRect l="-9" t="-73" r="1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线性回归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算法流程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748814" y="3088969"/>
                <a:ext cx="5216813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320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...+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14" y="3088969"/>
                <a:ext cx="5216813" cy="1077218"/>
              </a:xfrm>
              <a:prstGeom prst="rect">
                <a:avLst/>
              </a:prstGeom>
              <a:blipFill rotWithShape="1">
                <a:blip r:embed="rId1"/>
                <a:stretch>
                  <a:fillRect l="-3" t="-31" r="8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1037228" y="2333252"/>
                <a:ext cx="2793244" cy="451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8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36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3600" dirty="0">
                    <a:solidFill>
                      <a:srgbClr val="FF0000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dirty="0">
                    <a:latin typeface="+mj-ea"/>
                    <a:ea typeface="+mj-ea"/>
                    <a:cs typeface="Times New Roman" panose="02020603050405020304" pitchFamily="18" charset="0"/>
                  </a:rPr>
                  <a:t>的关系</a:t>
                </a:r>
                <a:endParaRPr lang="zh-CN" altLang="zh-CN" sz="32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28" y="2333252"/>
                <a:ext cx="2793244" cy="451406"/>
              </a:xfrm>
              <a:prstGeom prst="rect">
                <a:avLst/>
              </a:prstGeom>
              <a:blipFill rotWithShape="1">
                <a:blip r:embed="rId2"/>
                <a:stretch>
                  <a:fillRect l="-10" t="-34101" r="5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上箭头 23"/>
          <p:cNvSpPr/>
          <p:nvPr/>
        </p:nvSpPr>
        <p:spPr>
          <a:xfrm rot="7392496">
            <a:off x="6116999" y="3502645"/>
            <a:ext cx="325382" cy="1013767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85189" y="5230684"/>
                <a:ext cx="689056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可以设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89" y="5230684"/>
                <a:ext cx="6890565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6" t="-23" r="8" b="-36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85189" y="6474122"/>
                <a:ext cx="9322799" cy="278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注意：若</a:t>
                </a:r>
                <a14:m>
                  <m:oMath xmlns:m="http://schemas.openxmlformats.org/officeDocument/2006/math">
                    <m:r>
                      <a:rPr lang="zh-CN" altLang="en-US" sz="1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表达式</m:t>
                    </m:r>
                    <m:r>
                      <a:rPr lang="en-US" altLang="zh-CN" sz="1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1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1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1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200" dirty="0">
                    <a:solidFill>
                      <a:srgbClr val="FF0000"/>
                    </a:solidFill>
                  </a:rPr>
                  <a:t>可以融入到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89" y="6474122"/>
                <a:ext cx="9322799" cy="278089"/>
              </a:xfrm>
              <a:prstGeom prst="rect">
                <a:avLst/>
              </a:prstGeom>
              <a:blipFill rotWithShape="1">
                <a:blip r:embed="rId4"/>
                <a:stretch>
                  <a:fillRect l="-4" t="-107" r="1" b="-6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"/>
          <p:cNvSpPr/>
          <p:nvPr/>
        </p:nvSpPr>
        <p:spPr>
          <a:xfrm>
            <a:off x="6710147" y="4540154"/>
            <a:ext cx="2543033" cy="7233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j-ea"/>
                <a:ea typeface="+mj-ea"/>
              </a:rPr>
              <a:t>模型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19" name="圆角矩形 11"/>
          <p:cNvSpPr/>
          <p:nvPr/>
        </p:nvSpPr>
        <p:spPr>
          <a:xfrm>
            <a:off x="6710147" y="3205587"/>
            <a:ext cx="2543033" cy="7233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j-ea"/>
                <a:ea typeface="+mj-ea"/>
              </a:rPr>
              <a:t>机器学习算法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1" name="圆角矩形 15"/>
          <p:cNvSpPr/>
          <p:nvPr/>
        </p:nvSpPr>
        <p:spPr>
          <a:xfrm>
            <a:off x="6710148" y="1835623"/>
            <a:ext cx="2543032" cy="723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j-ea"/>
                <a:ea typeface="+mj-ea"/>
              </a:rPr>
              <a:t>训练数据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5" name="圆角矩形 2"/>
          <p:cNvSpPr/>
          <p:nvPr/>
        </p:nvSpPr>
        <p:spPr>
          <a:xfrm>
            <a:off x="4229999" y="4540154"/>
            <a:ext cx="1806460" cy="7233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j-ea"/>
                <a:ea typeface="+mj-ea"/>
              </a:rPr>
              <a:t>特征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6" name="圆角矩形 17"/>
          <p:cNvSpPr/>
          <p:nvPr/>
        </p:nvSpPr>
        <p:spPr>
          <a:xfrm>
            <a:off x="9987886" y="4540154"/>
            <a:ext cx="1818925" cy="7233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j-ea"/>
                <a:ea typeface="+mj-ea"/>
              </a:rPr>
              <a:t>预测结果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7" name="右箭头 3"/>
          <p:cNvSpPr/>
          <p:nvPr/>
        </p:nvSpPr>
        <p:spPr>
          <a:xfrm>
            <a:off x="6036454" y="4736341"/>
            <a:ext cx="705133" cy="330957"/>
          </a:xfrm>
          <a:prstGeom prst="rightArrow">
            <a:avLst/>
          </a:prstGeom>
          <a:solidFill>
            <a:srgbClr val="0066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19"/>
          <p:cNvSpPr/>
          <p:nvPr/>
        </p:nvSpPr>
        <p:spPr>
          <a:xfrm>
            <a:off x="9267966" y="4714733"/>
            <a:ext cx="705133" cy="352565"/>
          </a:xfrm>
          <a:prstGeom prst="rightArrow">
            <a:avLst/>
          </a:prstGeom>
          <a:solidFill>
            <a:srgbClr val="0066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4"/>
          <p:cNvSpPr/>
          <p:nvPr/>
        </p:nvSpPr>
        <p:spPr>
          <a:xfrm>
            <a:off x="7779222" y="2639564"/>
            <a:ext cx="322997" cy="530626"/>
          </a:xfrm>
          <a:prstGeom prst="downArrow">
            <a:avLst/>
          </a:prstGeom>
          <a:solidFill>
            <a:srgbClr val="0066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1"/>
          <p:cNvSpPr/>
          <p:nvPr/>
        </p:nvSpPr>
        <p:spPr>
          <a:xfrm>
            <a:off x="7779222" y="4009528"/>
            <a:ext cx="322997" cy="530626"/>
          </a:xfrm>
          <a:prstGeom prst="downArrow">
            <a:avLst/>
          </a:prstGeom>
          <a:solidFill>
            <a:srgbClr val="0066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线性回归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算法流程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15247" y="1519475"/>
                <a:ext cx="5216813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320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...+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47" y="1519475"/>
                <a:ext cx="5216813" cy="1077218"/>
              </a:xfrm>
              <a:prstGeom prst="rect">
                <a:avLst/>
              </a:prstGeom>
              <a:blipFill rotWithShape="1">
                <a:blip r:embed="rId1"/>
                <a:stretch>
                  <a:fillRect l="-5" t="-52" r="11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64108" y="4238463"/>
                <a:ext cx="5167952" cy="1982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+mj-ea"/>
                    <a:ea typeface="+mj-ea"/>
                  </a:rPr>
                  <a:t>要找到一组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</a:rPr>
                      <m:t>𝑤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𝑤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0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𝑤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𝑤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</a:rPr>
                      <m:t>,...,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𝑤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altLang="zh-CN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</m:sup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</a:rPr>
                      <m:t>ℎ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+mj-ea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</a:rPr>
                      <m:t>)−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+mj-ea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+mj-ea"/>
                              </a:rPr>
                              <m:t>𝑖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+mj-ea"/>
                    <a:ea typeface="+mj-ea"/>
                  </a:rPr>
                  <a:t> </a:t>
                </a:r>
                <a:endParaRPr lang="en-US" altLang="zh-CN" kern="100" dirty="0">
                  <a:latin typeface="+mj-ea"/>
                  <a:ea typeface="+mj-ea"/>
                </a:endParaRPr>
              </a:p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+mj-ea"/>
                    <a:ea typeface="+mj-ea"/>
                  </a:rPr>
                  <a:t>(</a:t>
                </a:r>
                <a:r>
                  <a:rPr lang="zh-CN" altLang="zh-CN" kern="100" dirty="0">
                    <a:latin typeface="+mj-ea"/>
                    <a:ea typeface="+mj-ea"/>
                  </a:rPr>
                  <a:t>残差平方和</a:t>
                </a:r>
                <a:r>
                  <a:rPr lang="en-US" altLang="zh-CN" kern="100" dirty="0">
                    <a:latin typeface="+mj-ea"/>
                    <a:ea typeface="+mj-ea"/>
                  </a:rPr>
                  <a:t>) </a:t>
                </a:r>
                <a:r>
                  <a:rPr lang="zh-CN" altLang="zh-CN" kern="100" dirty="0">
                    <a:latin typeface="+mj-ea"/>
                    <a:ea typeface="+mj-ea"/>
                  </a:rPr>
                  <a:t>最小</a:t>
                </a:r>
                <a:endParaRPr lang="zh-CN" altLang="zh-CN" kern="1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08" y="4238463"/>
                <a:ext cx="5167952" cy="1982659"/>
              </a:xfrm>
              <a:prstGeom prst="rect">
                <a:avLst/>
              </a:prstGeom>
              <a:blipFill rotWithShape="1">
                <a:blip r:embed="rId2"/>
                <a:stretch>
                  <a:fillRect l="-4" t="-24" r="1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014114" y="138624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PT Sans"/>
              </a:rPr>
              <a:t> 损失函数</a:t>
            </a:r>
            <a:r>
              <a:rPr lang="en-US" altLang="zh-CN" dirty="0">
                <a:solidFill>
                  <a:srgbClr val="000000"/>
                </a:solidFill>
                <a:latin typeface="PT Sans"/>
              </a:rPr>
              <a:t>(Loss Function)</a:t>
            </a:r>
            <a:r>
              <a:rPr lang="zh-CN" altLang="en-US" dirty="0">
                <a:solidFill>
                  <a:srgbClr val="000000"/>
                </a:solidFill>
                <a:latin typeface="PT Sans"/>
              </a:rPr>
              <a:t>度量单样本预测的错误程度，损失函数值越小，模型就越好。常用的损失函数包括：</a:t>
            </a:r>
            <a:r>
              <a:rPr lang="en-US" altLang="zh-CN" dirty="0">
                <a:solidFill>
                  <a:srgbClr val="000000"/>
                </a:solidFill>
                <a:latin typeface="PT Sans"/>
              </a:rPr>
              <a:t>0-1</a:t>
            </a:r>
            <a:r>
              <a:rPr lang="zh-CN" altLang="en-US" dirty="0">
                <a:solidFill>
                  <a:srgbClr val="000000"/>
                </a:solidFill>
                <a:latin typeface="PT Sans"/>
              </a:rPr>
              <a:t>损失函数、平方损失函数、绝对损失函数、对数损失函数等。</a:t>
            </a:r>
            <a:endParaRPr lang="en-US" altLang="zh-CN" dirty="0">
              <a:solidFill>
                <a:srgbClr val="000000"/>
              </a:solidFill>
              <a:latin typeface="PT Sans"/>
            </a:endParaRPr>
          </a:p>
          <a:p>
            <a:endParaRPr lang="en-US" altLang="zh-CN" dirty="0">
              <a:solidFill>
                <a:srgbClr val="000000"/>
              </a:solidFill>
              <a:latin typeface="PT Sans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PT Sans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PT Sans"/>
              </a:rPr>
              <a:t>代价函数</a:t>
            </a:r>
            <a:r>
              <a:rPr lang="en-US" altLang="zh-CN" dirty="0">
                <a:solidFill>
                  <a:srgbClr val="000000"/>
                </a:solidFill>
                <a:latin typeface="PT Sans"/>
              </a:rPr>
              <a:t>(Cost Function)</a:t>
            </a:r>
            <a:r>
              <a:rPr lang="zh-CN" altLang="en-US" dirty="0">
                <a:solidFill>
                  <a:srgbClr val="000000"/>
                </a:solidFill>
                <a:latin typeface="PT Sans"/>
              </a:rPr>
              <a:t>度量全部样本集的平均误差。常用的代价函数包括均方误差、均方根误差、平均绝对误差等。</a:t>
            </a:r>
            <a:endParaRPr lang="en-US" altLang="zh-CN" dirty="0">
              <a:solidFill>
                <a:srgbClr val="000000"/>
              </a:solidFill>
              <a:latin typeface="PT Sans"/>
            </a:endParaRPr>
          </a:p>
          <a:p>
            <a:endParaRPr lang="en-US" altLang="zh-CN" dirty="0">
              <a:solidFill>
                <a:srgbClr val="000000"/>
              </a:solidFill>
              <a:latin typeface="PT Sans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PT Sans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PT Sans"/>
              </a:rPr>
              <a:t>目标函数</a:t>
            </a:r>
            <a:r>
              <a:rPr lang="en-US" altLang="zh-CN" dirty="0">
                <a:solidFill>
                  <a:srgbClr val="000000"/>
                </a:solidFill>
                <a:latin typeface="PT Sans"/>
              </a:rPr>
              <a:t>(Object Function)</a:t>
            </a:r>
            <a:r>
              <a:rPr lang="zh-CN" altLang="en-US" dirty="0">
                <a:solidFill>
                  <a:srgbClr val="000000"/>
                </a:solidFill>
                <a:latin typeface="PT Sans"/>
              </a:rPr>
              <a:t>代价函数和正则化函数，最终要优化的函数。</a:t>
            </a:r>
            <a:endParaRPr lang="zh-CN" altLang="en-US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71749" y="6516278"/>
            <a:ext cx="1192025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备注：损失函数的系数1/2是为了便于计算，使对平方项求导后的常数系数为1，这样在形式上稍微简单一些。有些教科书把系数设为1/2，有些设置为1，这些都不影响结果。</a:t>
            </a:r>
            <a:r>
              <a:rPr kumimoji="0" lang="zh-CN" altLang="zh-CN" sz="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627797" y="2838141"/>
                <a:ext cx="6096000" cy="13839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损失函数采用平方和损失</a:t>
                </a:r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97" y="2838141"/>
                <a:ext cx="6096000" cy="1383969"/>
              </a:xfrm>
              <a:prstGeom prst="rect">
                <a:avLst/>
              </a:prstGeom>
              <a:blipFill rotWithShape="1">
                <a:blip r:embed="rId3"/>
                <a:stretch>
                  <a:fillRect l="-7" t="-24" r="7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8243231" y="4339405"/>
            <a:ext cx="3240157" cy="15246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线性回归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最小二乘法</a:t>
            </a:r>
            <a:r>
              <a:rPr lang="en-US" altLang="zh-CN" dirty="0">
                <a:solidFill>
                  <a:schemeClr val="tx1"/>
                </a:solidFill>
              </a:rPr>
              <a:t>(LSM)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67738" y="1833285"/>
                <a:ext cx="10537604" cy="849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残差平方和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 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最小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，即最小化：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8" y="1833285"/>
                <a:ext cx="10537604" cy="849143"/>
              </a:xfrm>
              <a:prstGeom prst="rect">
                <a:avLst/>
              </a:prstGeom>
              <a:blipFill rotWithShape="1">
                <a:blip r:embed="rId1"/>
                <a:stretch>
                  <a:fillRect l="-1" t="-5" r="5" b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16216" y="2626556"/>
                <a:ext cx="11231315" cy="1504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将向量表达形式转为矩阵表达形式，则有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列的矩阵（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为样本个数，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为特征个数），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zh-CN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行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列的矩阵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包含了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zh-CN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行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列的矩阵</a:t>
                </a:r>
                <a:r>
                  <a:rPr lang="zh-CN" altLang="en-US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6" y="2626556"/>
                <a:ext cx="11231315" cy="1504771"/>
              </a:xfrm>
              <a:prstGeom prst="rect">
                <a:avLst/>
              </a:prstGeom>
              <a:blipFill rotWithShape="1">
                <a:blip r:embed="rId2"/>
                <a:stretch>
                  <a:fillRect l="-2" t="-13" r="3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8584729" y="4500226"/>
            <a:ext cx="2784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需要用到</a:t>
            </a:r>
            <a:r>
              <a:rPr lang="zh-CN" altLang="en-US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向量平方的性质</a:t>
            </a:r>
            <a: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5827946" y="4507709"/>
                <a:ext cx="1678280" cy="16682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946" y="4507709"/>
                <a:ext cx="1678280" cy="1668214"/>
              </a:xfrm>
              <a:prstGeom prst="rect">
                <a:avLst/>
              </a:prstGeom>
              <a:blipFill rotWithShape="1">
                <a:blip r:embed="rId3"/>
                <a:stretch>
                  <a:fillRect l="-33" t="-29" r="31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8679793" y="4869664"/>
                <a:ext cx="1911614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793" y="4869664"/>
                <a:ext cx="1911614" cy="988540"/>
              </a:xfrm>
              <a:prstGeom prst="rect">
                <a:avLst/>
              </a:prstGeom>
              <a:blipFill rotWithShape="1">
                <a:blip r:embed="rId4"/>
                <a:stretch>
                  <a:fillRect l="-32" t="-49" r="13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323928" y="1198876"/>
                <a:ext cx="11453191" cy="874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要找到一组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𝑤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,...,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ℎ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)−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28" y="1198876"/>
                <a:ext cx="11453191" cy="874663"/>
              </a:xfrm>
              <a:prstGeom prst="rect">
                <a:avLst/>
              </a:prstGeom>
              <a:blipFill rotWithShape="1">
                <a:blip r:embed="rId5"/>
                <a:stretch>
                  <a:fillRect l="-1" t="-72" r="4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下箭头 20"/>
          <p:cNvSpPr/>
          <p:nvPr/>
        </p:nvSpPr>
        <p:spPr>
          <a:xfrm>
            <a:off x="8461132" y="4059096"/>
            <a:ext cx="218661" cy="274439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367738" y="4395223"/>
                <a:ext cx="5404621" cy="1871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8" y="4395223"/>
                <a:ext cx="5404621" cy="1871090"/>
              </a:xfrm>
              <a:prstGeom prst="rect">
                <a:avLst/>
              </a:prstGeom>
              <a:blipFill rotWithShape="1">
                <a:blip r:embed="rId6"/>
                <a:stretch>
                  <a:fillRect l="-1" t="-21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4906616" y="4627538"/>
            <a:ext cx="7106202" cy="2147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线性回归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最小二乘法</a:t>
            </a:r>
            <a:r>
              <a:rPr lang="en-US" altLang="zh-CN" dirty="0">
                <a:solidFill>
                  <a:schemeClr val="tx1"/>
                </a:solidFill>
              </a:rPr>
              <a:t>(LSM)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45254" y="4678482"/>
            <a:ext cx="4862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+mj-ea"/>
                <a:ea typeface="+mj-ea"/>
                <a:cs typeface="Times New Roman" panose="02020603050405020304" pitchFamily="18" charset="0"/>
              </a:rPr>
              <a:t>需要用到以下几个矩阵的求导法则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901885" y="2168669"/>
                <a:ext cx="4789516" cy="809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num>
                                      <m:den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𝑋𝑤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𝑋𝑤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5" y="2168669"/>
                <a:ext cx="4789516" cy="809068"/>
              </a:xfrm>
              <a:prstGeom prst="rect">
                <a:avLst/>
              </a:prstGeom>
              <a:blipFill rotWithShape="1">
                <a:blip r:embed="rId1"/>
                <a:stretch>
                  <a:fillRect l="-4" t="-18" r="11" b="-5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901885" y="1476710"/>
                <a:ext cx="44941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j-ea"/>
                    <a:ea typeface="+mj-ea"/>
                    <a:cs typeface="Times New Roman" panose="02020603050405020304" pitchFamily="18" charset="0"/>
                  </a:rPr>
                  <a:t>为最小化，</a:t>
                </a:r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接下来对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偏导，</a:t>
                </a:r>
                <a:endParaRPr lang="en-US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5" y="1476710"/>
                <a:ext cx="449417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4" t="-73" r="-74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01885" y="3104093"/>
            <a:ext cx="3344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ea typeface="+mj-ea"/>
                <a:cs typeface="Times New Roman" panose="02020603050405020304" pitchFamily="18" charset="0"/>
              </a:rPr>
              <a:t>由于中间两项互为转置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901885" y="3692114"/>
                <a:ext cx="6096000" cy="8090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5" y="3692114"/>
                <a:ext cx="6096000" cy="809068"/>
              </a:xfrm>
              <a:prstGeom prst="rect">
                <a:avLst/>
              </a:prstGeom>
              <a:blipFill rotWithShape="1">
                <a:blip r:embed="rId3"/>
                <a:stretch>
                  <a:fillRect l="-3" t="-28" r="3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901885" y="4678482"/>
                <a:ext cx="3699439" cy="1874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5" y="4678482"/>
                <a:ext cx="3699439" cy="1874680"/>
              </a:xfrm>
              <a:prstGeom prst="rect">
                <a:avLst/>
              </a:prstGeom>
              <a:blipFill rotWithShape="1">
                <a:blip r:embed="rId4"/>
                <a:stretch>
                  <a:fillRect l="-5" t="-23" r="3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6806662" y="3653612"/>
                <a:ext cx="3656963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662" y="3653612"/>
                <a:ext cx="3656963" cy="783804"/>
              </a:xfrm>
              <a:prstGeom prst="rect">
                <a:avLst/>
              </a:prstGeom>
              <a:blipFill rotWithShape="1">
                <a:blip r:embed="rId5"/>
                <a:stretch>
                  <a:fillRect l="-3" t="-58" r="3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4906616" y="2193882"/>
                <a:ext cx="7547113" cy="794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616" y="2193882"/>
                <a:ext cx="7547113" cy="794576"/>
              </a:xfrm>
              <a:prstGeom prst="rect">
                <a:avLst/>
              </a:prstGeom>
              <a:blipFill rotWithShape="1">
                <a:blip r:embed="rId6"/>
                <a:stretch>
                  <a:fillRect l="-8" t="-75" r="1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5171330" y="5140147"/>
                <a:ext cx="6749796" cy="14982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den>
                    </m:f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𝑑𝑋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  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den>
                    </m:f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  ,</a:t>
                </a:r>
                <a:r>
                  <a:rPr lang="zh-CN" altLang="en-US" sz="2400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为</m:t>
                    </m:r>
                  </m:oMath>
                </a14:m>
                <a:r>
                  <a:rPr lang="zh-CN" altLang="en-US" sz="2400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对称阵，</a:t>
                </a:r>
                <a:r>
                  <a:rPr lang="zh-CN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𝐴𝑋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zh-CN" altLang="zh-CN" sz="2400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330" y="5140147"/>
                <a:ext cx="6749796" cy="1498231"/>
              </a:xfrm>
              <a:prstGeom prst="rect">
                <a:avLst/>
              </a:prstGeom>
              <a:blipFill rotWithShape="1">
                <a:blip r:embed="rId7"/>
                <a:stretch>
                  <a:fillRect l="-8" t="-31" r="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OTI1MGExNzA1ZjcwYzFmZWE5YzUxMDM1NmVlODkwN2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2451</Words>
  <Application>WPS 演示</Application>
  <PresentationFormat>宽屏</PresentationFormat>
  <Paragraphs>185</Paragraphs>
  <Slides>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等线</vt:lpstr>
      <vt:lpstr>Impact</vt:lpstr>
      <vt:lpstr>Times New Roman</vt:lpstr>
      <vt:lpstr>Cambria</vt:lpstr>
      <vt:lpstr>Cambria Math</vt:lpstr>
      <vt:lpstr>PT Sans</vt:lpstr>
      <vt:lpstr>Segoe Print</vt:lpstr>
      <vt:lpstr>Open Sans</vt:lpstr>
      <vt:lpstr>Arial Unicode MS</vt:lpstr>
      <vt:lpstr>Optima-Regular</vt:lpstr>
      <vt:lpstr>Verdana</vt:lpstr>
      <vt:lpstr>默认设计模板</vt:lpstr>
      <vt:lpstr>回归的概念</vt:lpstr>
      <vt:lpstr>线性回归-概念</vt:lpstr>
      <vt:lpstr>线性回归-符号约定</vt:lpstr>
      <vt:lpstr>线性回归-算法流程</vt:lpstr>
      <vt:lpstr>线性回归-算法流程</vt:lpstr>
      <vt:lpstr>线性回归-最小二乘法(LSM)</vt:lpstr>
      <vt:lpstr>线性回归-最小二乘法(LSM)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黄海广</dc:creator>
  <cp:lastModifiedBy>Moć upornosti</cp:lastModifiedBy>
  <cp:revision>3104</cp:revision>
  <cp:lastPrinted>2018-06-09T17:02:00Z</cp:lastPrinted>
  <dcterms:created xsi:type="dcterms:W3CDTF">2016-05-18T20:32:00Z</dcterms:created>
  <dcterms:modified xsi:type="dcterms:W3CDTF">2024-09-24T11:12:09Z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668CD0461DC146D78683E54914BE1C78_12</vt:lpwstr>
  </property>
</Properties>
</file>