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69" r:id="rId2"/>
    <p:sldId id="308" r:id="rId3"/>
    <p:sldId id="309" r:id="rId4"/>
    <p:sldId id="314" r:id="rId5"/>
    <p:sldId id="315" r:id="rId6"/>
    <p:sldId id="317" r:id="rId7"/>
    <p:sldId id="311" r:id="rId8"/>
    <p:sldId id="322" r:id="rId9"/>
    <p:sldId id="313" r:id="rId10"/>
    <p:sldId id="318" r:id="rId11"/>
    <p:sldId id="321" r:id="rId12"/>
    <p:sldId id="323" r:id="rId13"/>
    <p:sldId id="337" r:id="rId14"/>
    <p:sldId id="312" r:id="rId15"/>
    <p:sldId id="304" r:id="rId16"/>
    <p:sldId id="330" r:id="rId17"/>
    <p:sldId id="331" r:id="rId18"/>
    <p:sldId id="332" r:id="rId19"/>
    <p:sldId id="333" r:id="rId20"/>
    <p:sldId id="334" r:id="rId21"/>
    <p:sldId id="335" r:id="rId22"/>
    <p:sldId id="33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æ·±è²æ ·å¼ 1 - å¼ºè°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46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9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2A239C-9A66-44E9-9693-888D8C945B05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721D91-FA13-4C2B-BC4D-0D299953FF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84D5CE-F3E7-44F0-BE81-4A417DF52BAC}" type="datetimeFigureOut">
              <a:rPr lang="zh-CN" altLang="en-US" smtClean="0"/>
              <a:t>2021/6/19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EE9E71-55E7-46C7-9C8E-734C7193653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34434" y="4076700"/>
            <a:ext cx="11523133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1839277"/>
            <a:ext cx="9410700" cy="2062163"/>
          </a:xfrm>
        </p:spPr>
        <p:txBody>
          <a:bodyPr/>
          <a:lstStyle>
            <a:lvl1pPr algn="ctr">
              <a:defRPr sz="4400" b="1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437698"/>
            <a:ext cx="8331200" cy="1641475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9523517" y="154575"/>
            <a:ext cx="1979185" cy="569387"/>
            <a:chOff x="3777531" y="762938"/>
            <a:chExt cx="1979185" cy="569387"/>
          </a:xfrm>
        </p:grpSpPr>
        <p:pic>
          <p:nvPicPr>
            <p:cNvPr id="13" name="图片 12" descr="图示&#10;&#10;描述已自动生成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31" y="825173"/>
              <a:ext cx="468000" cy="4680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 userDrawn="1"/>
          </p:nvSpPr>
          <p:spPr>
            <a:xfrm>
              <a:off x="4206499" y="762938"/>
              <a:ext cx="15502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0" dirty="0">
                  <a:latin typeface="Arial" panose="02080604020202020204" pitchFamily="34" charset="0"/>
                  <a:ea typeface="黑体" panose="02010609060101010101" pitchFamily="49" charset="-122"/>
                  <a:cs typeface="Arial" panose="02080604020202020204" pitchFamily="34" charset="0"/>
                </a:rPr>
                <a:t>鹏城实验室</a:t>
              </a:r>
              <a:endParaRPr lang="en-US" altLang="zh-CN" sz="2100" b="0" dirty="0"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endParaRPr>
            </a:p>
            <a:p>
              <a:pPr algn="ctr"/>
              <a:r>
                <a:rPr lang="en-US" altLang="zh-CN" sz="900" b="0" dirty="0">
                  <a:latin typeface="Arial" panose="02080604020202020204" pitchFamily="34" charset="0"/>
                  <a:ea typeface="黑体" panose="02010609060101010101" pitchFamily="49" charset="-122"/>
                  <a:cs typeface="Arial" panose="02080604020202020204" pitchFamily="34" charset="0"/>
                </a:rPr>
                <a:t>Peng Cheng Laboratory</a:t>
              </a:r>
              <a:endParaRPr lang="zh-CN" altLang="en-US" sz="900" b="0" dirty="0"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8"/>
          <a:stretch>
            <a:fillRect/>
          </a:stretch>
        </p:blipFill>
        <p:spPr bwMode="auto">
          <a:xfrm>
            <a:off x="575523" y="216810"/>
            <a:ext cx="339398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"/>
          <a:stretch>
            <a:fillRect/>
          </a:stretch>
        </p:blipFill>
        <p:spPr bwMode="auto">
          <a:xfrm>
            <a:off x="4950835" y="216810"/>
            <a:ext cx="360228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4"/>
          <p:cNvSpPr>
            <a:spLocks noChangeArrowheads="1"/>
          </p:cNvSpPr>
          <p:nvPr/>
        </p:nvSpPr>
        <p:spPr bwMode="auto">
          <a:xfrm>
            <a:off x="334434" y="4076700"/>
            <a:ext cx="11523133" cy="71438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txBody>
          <a:bodyPr wrap="none" anchor="ctr"/>
          <a:lstStyle/>
          <a:p>
            <a:endParaRPr lang="zh-CN" altLang="en-US" sz="180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390650" y="1839277"/>
            <a:ext cx="9410700" cy="2062163"/>
          </a:xfrm>
        </p:spPr>
        <p:txBody>
          <a:bodyPr/>
          <a:lstStyle>
            <a:lvl1pPr algn="ctr">
              <a:defRPr sz="4400" b="1"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27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930400" y="4437698"/>
            <a:ext cx="8331200" cy="1641475"/>
          </a:xfrm>
        </p:spPr>
        <p:txBody>
          <a:bodyPr>
            <a:normAutofit/>
          </a:bodyPr>
          <a:lstStyle>
            <a:lvl1pPr marL="0" indent="0" algn="ctr">
              <a:buFont typeface="Wingdings" panose="05000000000000000000" pitchFamily="2" charset="2"/>
              <a:buNone/>
              <a:defRPr sz="2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grpSp>
        <p:nvGrpSpPr>
          <p:cNvPr id="15" name="组合 14"/>
          <p:cNvGrpSpPr/>
          <p:nvPr userDrawn="1"/>
        </p:nvGrpSpPr>
        <p:grpSpPr>
          <a:xfrm>
            <a:off x="7373877" y="154575"/>
            <a:ext cx="1979185" cy="569387"/>
            <a:chOff x="3777531" y="762938"/>
            <a:chExt cx="1979185" cy="569387"/>
          </a:xfrm>
        </p:grpSpPr>
        <p:pic>
          <p:nvPicPr>
            <p:cNvPr id="13" name="图片 12" descr="图示&#10;&#10;描述已自动生成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31" y="825173"/>
              <a:ext cx="468000" cy="468000"/>
            </a:xfrm>
            <a:prstGeom prst="rect">
              <a:avLst/>
            </a:prstGeom>
          </p:spPr>
        </p:pic>
        <p:sp>
          <p:nvSpPr>
            <p:cNvPr id="14" name="文本框 13"/>
            <p:cNvSpPr txBox="1"/>
            <p:nvPr userDrawn="1"/>
          </p:nvSpPr>
          <p:spPr>
            <a:xfrm>
              <a:off x="4206499" y="762938"/>
              <a:ext cx="15502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0" dirty="0">
                  <a:latin typeface="Arial" panose="02080604020202020204" pitchFamily="34" charset="0"/>
                  <a:ea typeface="黑体" panose="02010609060101010101" pitchFamily="49" charset="-122"/>
                  <a:cs typeface="Arial" panose="02080604020202020204" pitchFamily="34" charset="0"/>
                </a:rPr>
                <a:t>鹏城实验室</a:t>
              </a:r>
              <a:endParaRPr lang="en-US" altLang="zh-CN" sz="2100" b="0" dirty="0"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endParaRPr>
            </a:p>
            <a:p>
              <a:pPr algn="ctr"/>
              <a:r>
                <a:rPr lang="en-US" altLang="zh-CN" sz="900" b="0" dirty="0">
                  <a:latin typeface="Arial" panose="02080604020202020204" pitchFamily="34" charset="0"/>
                  <a:ea typeface="黑体" panose="02010609060101010101" pitchFamily="49" charset="-122"/>
                  <a:cs typeface="Arial" panose="02080604020202020204" pitchFamily="34" charset="0"/>
                </a:rPr>
                <a:t>Peng Cheng Laboratory</a:t>
              </a:r>
              <a:endParaRPr lang="zh-CN" altLang="en-US" sz="900" b="0" dirty="0"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endParaRPr>
            </a:p>
          </p:txBody>
        </p:sp>
      </p:grpSp>
      <p:pic>
        <p:nvPicPr>
          <p:cNvPr id="16" name="Picture 2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8"/>
          <a:stretch>
            <a:fillRect/>
          </a:stretch>
        </p:blipFill>
        <p:spPr bwMode="auto">
          <a:xfrm>
            <a:off x="174473" y="216810"/>
            <a:ext cx="339398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"/>
          <a:stretch>
            <a:fillRect/>
          </a:stretch>
        </p:blipFill>
        <p:spPr bwMode="auto">
          <a:xfrm>
            <a:off x="3715597" y="216810"/>
            <a:ext cx="360228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图片 2" descr="文本&#10;&#10;中度可信度描述已自动生成"/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8589" y="50619"/>
            <a:ext cx="2723201" cy="765147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8560"/>
            <a:ext cx="11089640" cy="49984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7" name="页脚占位符 4"/>
          <p:cNvSpPr txBox="1"/>
          <p:nvPr/>
        </p:nvSpPr>
        <p:spPr>
          <a:xfrm>
            <a:off x="4038600" y="6365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中国科学院计算技术研究所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(ICT, CAS)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5" name="图片 4" descr="图片包含 游戏机, 橙子, 树, 飞机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474204"/>
            <a:ext cx="360000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47924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3" name="页脚占位符 4"/>
          <p:cNvSpPr txBox="1"/>
          <p:nvPr/>
        </p:nvSpPr>
        <p:spPr>
          <a:xfrm>
            <a:off x="4038600" y="6365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中国科学院计算技术研究所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(ICT, CAS)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图片 10" descr="图片包含 游戏机, 橙子, 树, 飞机&#10;&#10;描述已自动生成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600" y="474204"/>
            <a:ext cx="360000" cy="360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78560"/>
            <a:ext cx="11089640" cy="499840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27" name="页脚占位符 4"/>
          <p:cNvSpPr txBox="1"/>
          <p:nvPr/>
        </p:nvSpPr>
        <p:spPr>
          <a:xfrm>
            <a:off x="4038600" y="6365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中国科学院计算技术研究所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(ICT, CAS)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318368"/>
            <a:ext cx="11089640" cy="671673"/>
          </a:xfrm>
        </p:spPr>
        <p:txBody>
          <a:bodyPr>
            <a:normAutofit/>
          </a:bodyPr>
          <a:lstStyle>
            <a:lvl1pPr algn="ctr">
              <a:defRPr sz="3600" b="1">
                <a:solidFill>
                  <a:srgbClr val="C00000"/>
                </a:solidFill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8" name="内容占位符 2"/>
          <p:cNvSpPr>
            <a:spLocks noGrp="1"/>
          </p:cNvSpPr>
          <p:nvPr>
            <p:ph idx="13"/>
          </p:nvPr>
        </p:nvSpPr>
        <p:spPr>
          <a:xfrm>
            <a:off x="6479240" y="1143000"/>
            <a:ext cx="5220000" cy="5033963"/>
          </a:xfrm>
        </p:spPr>
        <p:txBody>
          <a:bodyPr>
            <a:normAutofit/>
          </a:bodyPr>
          <a:lstStyle>
            <a:lvl1pPr>
              <a:defRPr sz="24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1pPr>
            <a:lvl2pPr>
              <a:defRPr sz="20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2pPr>
            <a:lvl3pPr>
              <a:defRPr sz="18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3pPr>
            <a:lvl4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4pPr>
            <a:lvl5pPr>
              <a:defRPr sz="1600">
                <a:latin typeface="Calibri" panose="020F0502020204030204" pitchFamily="34" charset="0"/>
                <a:ea typeface="+mn-ea"/>
                <a:cs typeface="Calibri" panose="020F0502020204030204" pitchFamily="34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CN" altLang="en-US" dirty="0"/>
          </a:p>
        </p:txBody>
      </p:sp>
      <p:sp>
        <p:nvSpPr>
          <p:cNvPr id="13" name="页脚占位符 4"/>
          <p:cNvSpPr txBox="1"/>
          <p:nvPr/>
        </p:nvSpPr>
        <p:spPr>
          <a:xfrm>
            <a:off x="4038600" y="63654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ct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>
                <a:latin typeface="Calibri" panose="020F0502020204030204" pitchFamily="34" charset="0"/>
                <a:cs typeface="Calibri" panose="020F0502020204030204" pitchFamily="34" charset="0"/>
              </a:rPr>
              <a:t>中国科学院计算技术研究所</a:t>
            </a:r>
            <a:r>
              <a:rPr lang="en-US" altLang="zh-CN">
                <a:latin typeface="Calibri" panose="020F0502020204030204" pitchFamily="34" charset="0"/>
                <a:cs typeface="Calibri" panose="020F0502020204030204" pitchFamily="34" charset="0"/>
              </a:rPr>
              <a:t> (ICT, CAS)</a:t>
            </a:r>
            <a:endParaRPr lang="zh-CN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灯片编号占位符 5"/>
          <p:cNvSpPr txBox="1"/>
          <p:nvPr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灯片编号占位符 5"/>
          <p:cNvSpPr txBox="1"/>
          <p:nvPr userDrawn="1"/>
        </p:nvSpPr>
        <p:spPr>
          <a:xfrm>
            <a:off x="8610600" y="63563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CN"/>
            </a:defPPr>
            <a:lvl1pPr marL="0" algn="r" defTabSz="914400" rtl="0" eaLnBrk="1" latinLnBrk="0" hangingPunct="1">
              <a:defRPr sz="1300" kern="1200">
                <a:solidFill>
                  <a:schemeClr val="bg1">
                    <a:lumMod val="50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AC71E92-1F8A-468C-B6F0-EBD75B5FA3D2}" type="slidenum">
              <a:rPr lang="zh-CN" altLang="en-US" smtClean="0">
                <a:latin typeface="Calibri" panose="020F0502020204030204" pitchFamily="34" charset="0"/>
                <a:cs typeface="Calibri" panose="020F0502020204030204" pitchFamily="34" charset="0"/>
              </a:rPr>
              <a:t>‹#›</a:t>
            </a:fld>
            <a:endParaRPr lang="zh-CN" alt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本占位符 8"/>
          <p:cNvSpPr>
            <a:spLocks noGrp="1"/>
          </p:cNvSpPr>
          <p:nvPr>
            <p:ph type="body" sz="quarter" idx="10"/>
          </p:nvPr>
        </p:nvSpPr>
        <p:spPr>
          <a:xfrm>
            <a:off x="2052636" y="2727269"/>
            <a:ext cx="8086725" cy="701731"/>
          </a:xfrm>
          <a:noFill/>
        </p:spPr>
        <p:txBody>
          <a:bodyPr wrap="square" rtlCol="0">
            <a:spAutoFit/>
          </a:bodyPr>
          <a:lstStyle>
            <a:lvl1pPr marL="0" indent="0" algn="ctr">
              <a:buNone/>
              <a:defRPr lang="zh-CN" altLang="en-US" sz="4400" b="1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marL="0" lvl="0" algn="ctr"/>
            <a:r>
              <a:rPr lang="zh-CN" altLang="en-US" dirty="0"/>
              <a:t>单击此处编辑母版文本样式</a:t>
            </a: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68"/>
          <a:stretch>
            <a:fillRect/>
          </a:stretch>
        </p:blipFill>
        <p:spPr bwMode="auto">
          <a:xfrm>
            <a:off x="575523" y="216810"/>
            <a:ext cx="3393986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965"/>
          <a:stretch>
            <a:fillRect/>
          </a:stretch>
        </p:blipFill>
        <p:spPr bwMode="auto">
          <a:xfrm>
            <a:off x="4950835" y="216810"/>
            <a:ext cx="3602289" cy="46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4" name="组合 13"/>
          <p:cNvGrpSpPr/>
          <p:nvPr userDrawn="1"/>
        </p:nvGrpSpPr>
        <p:grpSpPr>
          <a:xfrm>
            <a:off x="9523517" y="154575"/>
            <a:ext cx="1979185" cy="569387"/>
            <a:chOff x="3777531" y="762938"/>
            <a:chExt cx="1979185" cy="569387"/>
          </a:xfrm>
        </p:grpSpPr>
        <p:pic>
          <p:nvPicPr>
            <p:cNvPr id="15" name="图片 14" descr="图示&#10;&#10;描述已自动生成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77531" y="825173"/>
              <a:ext cx="468000" cy="468000"/>
            </a:xfrm>
            <a:prstGeom prst="rect">
              <a:avLst/>
            </a:prstGeom>
          </p:spPr>
        </p:pic>
        <p:sp>
          <p:nvSpPr>
            <p:cNvPr id="16" name="文本框 15"/>
            <p:cNvSpPr txBox="1"/>
            <p:nvPr userDrawn="1"/>
          </p:nvSpPr>
          <p:spPr>
            <a:xfrm>
              <a:off x="4206499" y="762938"/>
              <a:ext cx="1550217" cy="5693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100" b="0" dirty="0">
                  <a:latin typeface="Arial" panose="02080604020202020204" pitchFamily="34" charset="0"/>
                  <a:ea typeface="黑体" panose="02010609060101010101" pitchFamily="49" charset="-122"/>
                  <a:cs typeface="Arial" panose="02080604020202020204" pitchFamily="34" charset="0"/>
                </a:rPr>
                <a:t>鹏城实验室</a:t>
              </a:r>
              <a:endParaRPr lang="en-US" altLang="zh-CN" sz="2100" b="0" dirty="0"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endParaRPr>
            </a:p>
            <a:p>
              <a:pPr algn="ctr"/>
              <a:r>
                <a:rPr lang="en-US" altLang="zh-CN" sz="900" b="0" dirty="0">
                  <a:latin typeface="Arial" panose="02080604020202020204" pitchFamily="34" charset="0"/>
                  <a:ea typeface="黑体" panose="02010609060101010101" pitchFamily="49" charset="-122"/>
                  <a:cs typeface="Arial" panose="02080604020202020204" pitchFamily="34" charset="0"/>
                </a:rPr>
                <a:t>Peng Cheng Laboratory</a:t>
              </a:r>
              <a:endParaRPr lang="zh-CN" altLang="en-US" sz="900" b="0" dirty="0">
                <a:latin typeface="Arial" panose="02080604020202020204" pitchFamily="34" charset="0"/>
                <a:ea typeface="黑体" panose="02010609060101010101" pitchFamily="49" charset="-122"/>
                <a:cs typeface="Arial" panose="02080604020202020204" pitchFamily="34" charset="0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中国科学院计算技术研究所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C71E92-1F8A-468C-B6F0-EBD75B5FA3D2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Waveform</a:t>
            </a:r>
            <a:r>
              <a:rPr lang="zh-CN" altLang="en-US" dirty="0"/>
              <a:t> </a:t>
            </a:r>
            <a:r>
              <a:rPr lang="en-US" altLang="zh-CN" dirty="0"/>
              <a:t>Terminator</a:t>
            </a:r>
            <a:br>
              <a:rPr lang="en-US" altLang="zh-CN" dirty="0"/>
            </a:br>
            <a:r>
              <a:rPr lang="zh-CN" altLang="en-US" sz="4000" dirty="0"/>
              <a:t>填补底层波形与高层语义鸿沟的调试栈</a:t>
            </a:r>
            <a:endParaRPr lang="zh-CN" altLang="en-US" dirty="0"/>
          </a:p>
        </p:txBody>
      </p:sp>
      <p:sp>
        <p:nvSpPr>
          <p:cNvPr id="5" name="副标题 4"/>
          <p:cNvSpPr>
            <a:spLocks noGrp="1"/>
          </p:cNvSpPr>
          <p:nvPr>
            <p:ph type="subTitle" idx="1"/>
          </p:nvPr>
        </p:nvSpPr>
        <p:spPr>
          <a:xfrm>
            <a:off x="1930400" y="4437698"/>
            <a:ext cx="8331200" cy="1641475"/>
          </a:xfrm>
        </p:spPr>
        <p:txBody>
          <a:bodyPr/>
          <a:lstStyle/>
          <a:p>
            <a:r>
              <a:rPr lang="zh-CN" altLang="en-US" b="1" dirty="0"/>
              <a:t>蔺嘉炜</a:t>
            </a:r>
            <a:r>
              <a:rPr lang="en-US" altLang="zh-CN" dirty="0"/>
              <a:t> </a:t>
            </a:r>
            <a:r>
              <a:rPr lang="zh-CN" altLang="en-US" dirty="0"/>
              <a:t>余子濠</a:t>
            </a:r>
            <a:r>
              <a:rPr lang="en-US" altLang="zh-CN" dirty="0"/>
              <a:t> </a:t>
            </a:r>
            <a:r>
              <a:rPr lang="zh-CN" altLang="en-US" dirty="0"/>
              <a:t>王凯帆</a:t>
            </a:r>
            <a:endParaRPr lang="en-US" altLang="zh-CN" dirty="0"/>
          </a:p>
          <a:p>
            <a:r>
              <a:rPr lang="zh-CN" altLang="en-US" dirty="0"/>
              <a:t>中科院计算所</a:t>
            </a:r>
          </a:p>
          <a:p>
            <a:r>
              <a:rPr lang="en-US" altLang="zh-CN" dirty="0"/>
              <a:t>2021</a:t>
            </a:r>
            <a:r>
              <a:rPr lang="zh-CN" altLang="en-US" dirty="0"/>
              <a:t>年</a:t>
            </a:r>
            <a:r>
              <a:rPr lang="en-US" altLang="zh-CN" dirty="0"/>
              <a:t>6</a:t>
            </a:r>
            <a:r>
              <a:rPr lang="zh-CN" altLang="en-US" dirty="0"/>
              <a:t>月</a:t>
            </a:r>
            <a:r>
              <a:rPr lang="en-US" altLang="zh-CN" dirty="0"/>
              <a:t>23</a:t>
            </a:r>
            <a:r>
              <a:rPr lang="zh-CN" altLang="en-US" dirty="0"/>
              <a:t>日 </a:t>
            </a:r>
          </a:p>
        </p:txBody>
      </p:sp>
      <p:pic>
        <p:nvPicPr>
          <p:cNvPr id="3" name="图片 2" descr="图片包含 游戏机, 橙子, 树, 飞机&#10;&#10;描述已自动生成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209" y="2178375"/>
            <a:ext cx="1416050" cy="14160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dirty="0"/>
              <a:t>—Log</a:t>
            </a:r>
            <a:r>
              <a:rPr lang="zh-CN" altLang="en-US" dirty="0"/>
              <a:t>分析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15EA606-1EC3-47BF-8CD1-6660421BC80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736" b="13595"/>
          <a:stretch/>
        </p:blipFill>
        <p:spPr>
          <a:xfrm>
            <a:off x="767969" y="1127464"/>
            <a:ext cx="9693958" cy="5326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38900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3B7D2CD-F5C7-422E-8ECC-6BE92E358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2" y="1030251"/>
            <a:ext cx="10809303" cy="52467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211859" y="2583404"/>
            <a:ext cx="986901" cy="141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1788F7-8B24-459C-98EA-241F152E3BD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98760" y="4576441"/>
            <a:ext cx="0" cy="865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7572653" y="3213719"/>
            <a:ext cx="106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Acquire 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C269CA-BBAD-486E-8B2F-1DAE960C70CA}"/>
              </a:ext>
            </a:extLst>
          </p:cNvPr>
          <p:cNvSpPr/>
          <p:nvPr/>
        </p:nvSpPr>
        <p:spPr>
          <a:xfrm>
            <a:off x="1757778" y="2689935"/>
            <a:ext cx="1775535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B246BC-491F-4B4D-93B3-8EEA4A22CA37}"/>
              </a:ext>
            </a:extLst>
          </p:cNvPr>
          <p:cNvSpPr/>
          <p:nvPr/>
        </p:nvSpPr>
        <p:spPr>
          <a:xfrm>
            <a:off x="1794769" y="3863266"/>
            <a:ext cx="1775535" cy="1134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2E45B9-67D6-4230-8532-E3F027CFF249}"/>
              </a:ext>
            </a:extLst>
          </p:cNvPr>
          <p:cNvSpPr/>
          <p:nvPr/>
        </p:nvSpPr>
        <p:spPr>
          <a:xfrm>
            <a:off x="1768136" y="5301456"/>
            <a:ext cx="2120284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2E4FFE-5FB1-4D1C-A2A2-EAC68C041D61}"/>
              </a:ext>
            </a:extLst>
          </p:cNvPr>
          <p:cNvSpPr txBox="1"/>
          <p:nvPr/>
        </p:nvSpPr>
        <p:spPr>
          <a:xfrm>
            <a:off x="7369946" y="468001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LLC miss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继续向下发请求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F77F17-650B-4994-8462-BF3F636855CB}"/>
              </a:ext>
            </a:extLst>
          </p:cNvPr>
          <p:cNvSpPr txBox="1"/>
          <p:nvPr/>
        </p:nvSpPr>
        <p:spPr>
          <a:xfrm>
            <a:off x="3596929" y="2673659"/>
            <a:ext cx="416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LLC</a:t>
            </a:r>
            <a:r>
              <a:rPr lang="zh-CN" altLang="en-US" dirty="0">
                <a:solidFill>
                  <a:srgbClr val="FF0000"/>
                </a:solidFill>
              </a:rPr>
              <a:t>接受</a:t>
            </a:r>
            <a:r>
              <a:rPr lang="en-US" altLang="zh-CN" dirty="0">
                <a:solidFill>
                  <a:srgbClr val="FF0000"/>
                </a:solidFill>
              </a:rPr>
              <a:t>Core0</a:t>
            </a:r>
            <a:r>
              <a:rPr lang="zh-CN" altLang="en-US" dirty="0">
                <a:solidFill>
                  <a:srgbClr val="FF0000"/>
                </a:solidFill>
              </a:rPr>
              <a:t>请求，为其分配一个</a:t>
            </a:r>
            <a:r>
              <a:rPr lang="en-US" altLang="zh-CN" dirty="0">
                <a:solidFill>
                  <a:srgbClr val="FF0000"/>
                </a:solidFill>
              </a:rPr>
              <a:t>MSHR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B501B2-D35D-4295-8BA5-8678AD098B21}"/>
              </a:ext>
            </a:extLst>
          </p:cNvPr>
          <p:cNvSpPr txBox="1"/>
          <p:nvPr/>
        </p:nvSpPr>
        <p:spPr>
          <a:xfrm>
            <a:off x="3554019" y="3793723"/>
            <a:ext cx="359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读</a:t>
            </a:r>
            <a:r>
              <a:rPr lang="en-US" altLang="zh-CN" dirty="0">
                <a:solidFill>
                  <a:srgbClr val="FF0000"/>
                </a:solidFill>
              </a:rPr>
              <a:t>tag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directory</a:t>
            </a:r>
            <a:r>
              <a:rPr lang="zh-CN" altLang="en-US" dirty="0">
                <a:solidFill>
                  <a:srgbClr val="FF0000"/>
                </a:solidFill>
              </a:rPr>
              <a:t>，发现</a:t>
            </a:r>
            <a:r>
              <a:rPr lang="en-US" altLang="zh-CN" dirty="0">
                <a:solidFill>
                  <a:srgbClr val="FF0000"/>
                </a:solidFill>
              </a:rPr>
              <a:t>cache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901731" y="52600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向下发送请求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FBBA9-F532-485C-9331-3FA4E5AE424C}"/>
              </a:ext>
            </a:extLst>
          </p:cNvPr>
          <p:cNvSpPr txBox="1"/>
          <p:nvPr/>
        </p:nvSpPr>
        <p:spPr>
          <a:xfrm>
            <a:off x="3198310" y="232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704DDE-B499-4EC0-BAA3-8613E68C32E7}"/>
              </a:ext>
            </a:extLst>
          </p:cNvPr>
          <p:cNvSpPr txBox="1"/>
          <p:nvPr/>
        </p:nvSpPr>
        <p:spPr>
          <a:xfrm>
            <a:off x="3590410" y="4932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007823-DA49-49C9-B4DF-85968569D0B0}"/>
              </a:ext>
            </a:extLst>
          </p:cNvPr>
          <p:cNvSpPr txBox="1"/>
          <p:nvPr/>
        </p:nvSpPr>
        <p:spPr>
          <a:xfrm>
            <a:off x="8055888" y="28902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60E1BA-D0D7-4A52-AA80-D68491410DC8}"/>
              </a:ext>
            </a:extLst>
          </p:cNvPr>
          <p:cNvSpPr txBox="1"/>
          <p:nvPr/>
        </p:nvSpPr>
        <p:spPr>
          <a:xfrm>
            <a:off x="8767584" y="45873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3148086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2A629D-2BFB-46D1-9D31-F4837EAAB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8"/>
          <a:stretch/>
        </p:blipFill>
        <p:spPr>
          <a:xfrm>
            <a:off x="465670" y="990041"/>
            <a:ext cx="10925786" cy="54018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211859" y="2583404"/>
            <a:ext cx="986901" cy="14159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1788F7-8B24-459C-98EA-241F152E3BD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98760" y="4576441"/>
            <a:ext cx="0" cy="86539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7572653" y="3213719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B246BC-491F-4B4D-93B3-8EEA4A22CA37}"/>
              </a:ext>
            </a:extLst>
          </p:cNvPr>
          <p:cNvSpPr/>
          <p:nvPr/>
        </p:nvSpPr>
        <p:spPr>
          <a:xfrm>
            <a:off x="1581704" y="3463769"/>
            <a:ext cx="1775535" cy="1134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2E45B9-67D6-4230-8532-E3F027CFF249}"/>
              </a:ext>
            </a:extLst>
          </p:cNvPr>
          <p:cNvSpPr/>
          <p:nvPr/>
        </p:nvSpPr>
        <p:spPr>
          <a:xfrm>
            <a:off x="1563949" y="6020545"/>
            <a:ext cx="1848028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2E4FFE-5FB1-4D1C-A2A2-EAC68C041D61}"/>
              </a:ext>
            </a:extLst>
          </p:cNvPr>
          <p:cNvSpPr txBox="1"/>
          <p:nvPr/>
        </p:nvSpPr>
        <p:spPr>
          <a:xfrm>
            <a:off x="8000262" y="4795425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data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B501B2-D35D-4295-8BA5-8678AD098B21}"/>
              </a:ext>
            </a:extLst>
          </p:cNvPr>
          <p:cNvSpPr txBox="1"/>
          <p:nvPr/>
        </p:nvSpPr>
        <p:spPr>
          <a:xfrm>
            <a:off x="3411977" y="399791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收到了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返回的数据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031718" y="4816137"/>
            <a:ext cx="194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</a:t>
            </a:r>
            <a:r>
              <a:rPr lang="en-US" altLang="zh-CN" dirty="0">
                <a:solidFill>
                  <a:srgbClr val="FF0000"/>
                </a:solidFill>
              </a:rPr>
              <a:t>Core0 </a:t>
            </a:r>
            <a:r>
              <a:rPr lang="zh-CN" altLang="en-US" dirty="0">
                <a:solidFill>
                  <a:srgbClr val="FF0000"/>
                </a:solidFill>
              </a:rPr>
              <a:t>返回数据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49E3C0-117C-4779-839C-DC7ACE95EE56}"/>
              </a:ext>
            </a:extLst>
          </p:cNvPr>
          <p:cNvSpPr txBox="1"/>
          <p:nvPr/>
        </p:nvSpPr>
        <p:spPr>
          <a:xfrm>
            <a:off x="3423816" y="5998346"/>
            <a:ext cx="27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继续等待</a:t>
            </a:r>
            <a:r>
              <a:rPr lang="en-US" altLang="zh-CN" dirty="0">
                <a:solidFill>
                  <a:srgbClr val="FF0000"/>
                </a:solidFill>
              </a:rPr>
              <a:t>Core0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grant 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827E3-73AC-4138-B950-14F98B3F8EC5}"/>
              </a:ext>
            </a:extLst>
          </p:cNvPr>
          <p:cNvSpPr/>
          <p:nvPr/>
        </p:nvSpPr>
        <p:spPr>
          <a:xfrm>
            <a:off x="1565429" y="4859047"/>
            <a:ext cx="1466289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512F13-4978-482E-94D5-518E176D7A65}"/>
              </a:ext>
            </a:extLst>
          </p:cNvPr>
          <p:cNvSpPr txBox="1"/>
          <p:nvPr/>
        </p:nvSpPr>
        <p:spPr>
          <a:xfrm>
            <a:off x="3402497" y="3581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059A56-CC25-4796-82DC-5E89C54E0FA6}"/>
              </a:ext>
            </a:extLst>
          </p:cNvPr>
          <p:cNvSpPr txBox="1"/>
          <p:nvPr/>
        </p:nvSpPr>
        <p:spPr>
          <a:xfrm>
            <a:off x="7709654" y="47812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7B3149-4AA1-4F1B-A586-A81D1A2EAD56}"/>
              </a:ext>
            </a:extLst>
          </p:cNvPr>
          <p:cNvSpPr txBox="1"/>
          <p:nvPr/>
        </p:nvSpPr>
        <p:spPr>
          <a:xfrm>
            <a:off x="3403982" y="463915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B3C0C1-3F50-49F1-9727-548AC8B18C67}"/>
              </a:ext>
            </a:extLst>
          </p:cNvPr>
          <p:cNvSpPr txBox="1"/>
          <p:nvPr/>
        </p:nvSpPr>
        <p:spPr>
          <a:xfrm>
            <a:off x="7276135" y="32113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15409354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2A629D-2BFB-46D1-9D31-F4837EAAB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8"/>
          <a:stretch/>
        </p:blipFill>
        <p:spPr>
          <a:xfrm>
            <a:off x="465670" y="990041"/>
            <a:ext cx="10925786" cy="54018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211859" y="2583404"/>
            <a:ext cx="986901" cy="14159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1788F7-8B24-459C-98EA-241F152E3BD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98760" y="4576441"/>
            <a:ext cx="0" cy="86539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7572653" y="3213719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B246BC-491F-4B4D-93B3-8EEA4A22CA37}"/>
              </a:ext>
            </a:extLst>
          </p:cNvPr>
          <p:cNvSpPr/>
          <p:nvPr/>
        </p:nvSpPr>
        <p:spPr>
          <a:xfrm>
            <a:off x="1581704" y="3463769"/>
            <a:ext cx="1775535" cy="1134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2E45B9-67D6-4230-8532-E3F027CFF249}"/>
              </a:ext>
            </a:extLst>
          </p:cNvPr>
          <p:cNvSpPr/>
          <p:nvPr/>
        </p:nvSpPr>
        <p:spPr>
          <a:xfrm>
            <a:off x="1563949" y="6020545"/>
            <a:ext cx="1848028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2E4FFE-5FB1-4D1C-A2A2-EAC68C041D61}"/>
              </a:ext>
            </a:extLst>
          </p:cNvPr>
          <p:cNvSpPr txBox="1"/>
          <p:nvPr/>
        </p:nvSpPr>
        <p:spPr>
          <a:xfrm>
            <a:off x="8000262" y="4795425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data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B501B2-D35D-4295-8BA5-8678AD098B21}"/>
              </a:ext>
            </a:extLst>
          </p:cNvPr>
          <p:cNvSpPr txBox="1"/>
          <p:nvPr/>
        </p:nvSpPr>
        <p:spPr>
          <a:xfrm>
            <a:off x="3411977" y="3997910"/>
            <a:ext cx="24865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收到了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返回的数据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031718" y="4816137"/>
            <a:ext cx="1946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</a:t>
            </a:r>
            <a:r>
              <a:rPr lang="en-US" altLang="zh-CN" dirty="0">
                <a:solidFill>
                  <a:srgbClr val="FF0000"/>
                </a:solidFill>
              </a:rPr>
              <a:t>Core0 </a:t>
            </a:r>
            <a:r>
              <a:rPr lang="zh-CN" altLang="en-US" dirty="0">
                <a:solidFill>
                  <a:srgbClr val="FF0000"/>
                </a:solidFill>
              </a:rPr>
              <a:t>返回数据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49E3C0-117C-4779-839C-DC7ACE95EE56}"/>
              </a:ext>
            </a:extLst>
          </p:cNvPr>
          <p:cNvSpPr txBox="1"/>
          <p:nvPr/>
        </p:nvSpPr>
        <p:spPr>
          <a:xfrm>
            <a:off x="3423816" y="5998346"/>
            <a:ext cx="27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继续等待</a:t>
            </a:r>
            <a:r>
              <a:rPr lang="en-US" altLang="zh-CN" dirty="0">
                <a:solidFill>
                  <a:srgbClr val="FF0000"/>
                </a:solidFill>
              </a:rPr>
              <a:t>Core0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grant 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827E3-73AC-4138-B950-14F98B3F8EC5}"/>
              </a:ext>
            </a:extLst>
          </p:cNvPr>
          <p:cNvSpPr/>
          <p:nvPr/>
        </p:nvSpPr>
        <p:spPr>
          <a:xfrm>
            <a:off x="1565429" y="4859047"/>
            <a:ext cx="1466289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512F13-4978-482E-94D5-518E176D7A65}"/>
              </a:ext>
            </a:extLst>
          </p:cNvPr>
          <p:cNvSpPr txBox="1"/>
          <p:nvPr/>
        </p:nvSpPr>
        <p:spPr>
          <a:xfrm>
            <a:off x="3402497" y="3581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059A56-CC25-4796-82DC-5E89C54E0FA6}"/>
              </a:ext>
            </a:extLst>
          </p:cNvPr>
          <p:cNvSpPr txBox="1"/>
          <p:nvPr/>
        </p:nvSpPr>
        <p:spPr>
          <a:xfrm>
            <a:off x="7709654" y="47812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7B3149-4AA1-4F1B-A586-A81D1A2EAD56}"/>
              </a:ext>
            </a:extLst>
          </p:cNvPr>
          <p:cNvSpPr txBox="1"/>
          <p:nvPr/>
        </p:nvSpPr>
        <p:spPr>
          <a:xfrm>
            <a:off x="3403982" y="463915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B3C0C1-3F50-49F1-9727-548AC8B18C67}"/>
              </a:ext>
            </a:extLst>
          </p:cNvPr>
          <p:cNvSpPr txBox="1"/>
          <p:nvPr/>
        </p:nvSpPr>
        <p:spPr>
          <a:xfrm>
            <a:off x="7276135" y="32113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pic>
        <p:nvPicPr>
          <p:cNvPr id="31" name="图片 30">
            <a:extLst>
              <a:ext uri="{FF2B5EF4-FFF2-40B4-BE49-F238E27FC236}">
                <a16:creationId xmlns:a16="http://schemas.microsoft.com/office/drawing/2014/main" id="{FD17A1F8-109C-4EC0-8732-F4ED4268765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" t="5696" b="32332"/>
          <a:stretch/>
        </p:blipFill>
        <p:spPr>
          <a:xfrm>
            <a:off x="609600" y="1693243"/>
            <a:ext cx="10663100" cy="3855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7733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dirty="0"/>
              <a:t>问题讨论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7CBB1C6C-BF09-41A3-866F-5BA26171AF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8560"/>
            <a:ext cx="10975759" cy="4998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为何不使用</a:t>
            </a:r>
            <a:r>
              <a:rPr lang="en-US" altLang="zh-CN" dirty="0" err="1"/>
              <a:t>fwrite</a:t>
            </a:r>
            <a:r>
              <a:rPr lang="en-US" altLang="zh-CN" dirty="0"/>
              <a:t>/display/</a:t>
            </a:r>
            <a:r>
              <a:rPr lang="zh-CN" altLang="en-US" dirty="0"/>
              <a:t>仿真工具提供的事务级</a:t>
            </a:r>
            <a:r>
              <a:rPr lang="en-US" altLang="zh-CN" dirty="0"/>
              <a:t>log</a:t>
            </a:r>
            <a:r>
              <a:rPr lang="zh-CN" altLang="en-US" dirty="0"/>
              <a:t>功能？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每次修改事务转换规则后需要重新仿真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对于使用</a:t>
            </a:r>
            <a:r>
              <a:rPr lang="en-US" altLang="zh-CN" dirty="0"/>
              <a:t>Chisel</a:t>
            </a:r>
            <a:r>
              <a:rPr lang="zh-CN" altLang="en-US" dirty="0"/>
              <a:t>开发的电路，修改</a:t>
            </a:r>
            <a:r>
              <a:rPr lang="en-US" altLang="zh-CN" dirty="0"/>
              <a:t>/</a:t>
            </a:r>
            <a:r>
              <a:rPr lang="zh-CN" altLang="en-US" dirty="0"/>
              <a:t>添加</a:t>
            </a:r>
            <a:r>
              <a:rPr lang="en-US" altLang="zh-CN" dirty="0" err="1"/>
              <a:t>printf</a:t>
            </a:r>
            <a:r>
              <a:rPr lang="zh-CN" altLang="en-US" dirty="0"/>
              <a:t>后还需要重新生成</a:t>
            </a:r>
            <a:r>
              <a:rPr lang="en-US" altLang="zh-CN" dirty="0"/>
              <a:t>Verilog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Dump</a:t>
            </a:r>
            <a:r>
              <a:rPr lang="zh-CN" altLang="en-US" dirty="0"/>
              <a:t>全部波形仿真太慢？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与仿真快照配</a:t>
            </a:r>
            <a:r>
              <a:rPr lang="en-US" altLang="zh-CN" baseline="30000" dirty="0"/>
              <a:t>[2]</a:t>
            </a:r>
            <a:r>
              <a:rPr lang="zh-CN" altLang="en-US" dirty="0"/>
              <a:t>合使用，仅在需要详细分析的小片段上开启波形</a:t>
            </a:r>
            <a:endParaRPr lang="en-US" altLang="zh-CN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AA2939-5AE4-4418-ABE7-DF6245B9E75B}"/>
              </a:ext>
            </a:extLst>
          </p:cNvPr>
          <p:cNvSpPr txBox="1"/>
          <p:nvPr/>
        </p:nvSpPr>
        <p:spPr>
          <a:xfrm>
            <a:off x="622904" y="5922882"/>
            <a:ext cx="98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[2]: </a:t>
            </a:r>
            <a:r>
              <a:rPr lang="en-US" altLang="zh-CN" dirty="0" err="1"/>
              <a:t>LightSSS</a:t>
            </a:r>
            <a:r>
              <a:rPr lang="en-US" altLang="zh-CN" dirty="0"/>
              <a:t>: </a:t>
            </a:r>
            <a:r>
              <a:rPr lang="zh-CN" altLang="en-US" dirty="0"/>
              <a:t>基于内存的轻量级仿真快照</a:t>
            </a:r>
            <a:r>
              <a:rPr lang="en-US" altLang="zh-CN" dirty="0"/>
              <a:t>, </a:t>
            </a:r>
            <a:r>
              <a:rPr lang="zh-CN" altLang="en-US" dirty="0"/>
              <a:t>余子濠</a:t>
            </a:r>
            <a:r>
              <a:rPr lang="en-US" altLang="zh-CN" dirty="0"/>
              <a:t>, </a:t>
            </a:r>
            <a:r>
              <a:rPr lang="zh-CN" altLang="en-US" dirty="0"/>
              <a:t>周三</a:t>
            </a:r>
            <a:r>
              <a:rPr lang="en-US" altLang="zh-CN" dirty="0"/>
              <a:t>, 14:50-15:00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/>
          </p:nvPr>
        </p:nvSpPr>
        <p:spPr>
          <a:xfrm>
            <a:off x="2052636" y="2727269"/>
            <a:ext cx="8086725" cy="757130"/>
          </a:xfrm>
        </p:spPr>
        <p:txBody>
          <a:bodyPr/>
          <a:lstStyle/>
          <a:p>
            <a:r>
              <a:rPr lang="zh-CN" altLang="en-US" sz="4800" dirty="0"/>
              <a:t>敬请批评指正！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图片 20">
            <a:extLst>
              <a:ext uri="{FF2B5EF4-FFF2-40B4-BE49-F238E27FC236}">
                <a16:creationId xmlns:a16="http://schemas.microsoft.com/office/drawing/2014/main" id="{13B7D2CD-F5C7-422E-8ECC-6BE92E3587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702" y="1030251"/>
            <a:ext cx="10809303" cy="5246723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211859" y="2583404"/>
            <a:ext cx="986901" cy="141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1788F7-8B24-459C-98EA-241F152E3BD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98760" y="4576441"/>
            <a:ext cx="0" cy="865392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7572653" y="3213719"/>
            <a:ext cx="106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Acquire 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4C269CA-BBAD-486E-8B2F-1DAE960C70CA}"/>
              </a:ext>
            </a:extLst>
          </p:cNvPr>
          <p:cNvSpPr/>
          <p:nvPr/>
        </p:nvSpPr>
        <p:spPr>
          <a:xfrm>
            <a:off x="1757778" y="2689935"/>
            <a:ext cx="1775535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B246BC-491F-4B4D-93B3-8EEA4A22CA37}"/>
              </a:ext>
            </a:extLst>
          </p:cNvPr>
          <p:cNvSpPr/>
          <p:nvPr/>
        </p:nvSpPr>
        <p:spPr>
          <a:xfrm>
            <a:off x="1794769" y="3863266"/>
            <a:ext cx="1775535" cy="1134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2E45B9-67D6-4230-8532-E3F027CFF249}"/>
              </a:ext>
            </a:extLst>
          </p:cNvPr>
          <p:cNvSpPr/>
          <p:nvPr/>
        </p:nvSpPr>
        <p:spPr>
          <a:xfrm>
            <a:off x="1768136" y="5301456"/>
            <a:ext cx="2120284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2E4FFE-5FB1-4D1C-A2A2-EAC68C041D61}"/>
              </a:ext>
            </a:extLst>
          </p:cNvPr>
          <p:cNvSpPr txBox="1"/>
          <p:nvPr/>
        </p:nvSpPr>
        <p:spPr>
          <a:xfrm>
            <a:off x="7369946" y="4680013"/>
            <a:ext cx="18004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LLC miss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继续向下发请求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4CF77F17-650B-4994-8462-BF3F636855CB}"/>
              </a:ext>
            </a:extLst>
          </p:cNvPr>
          <p:cNvSpPr txBox="1"/>
          <p:nvPr/>
        </p:nvSpPr>
        <p:spPr>
          <a:xfrm>
            <a:off x="3596929" y="2673659"/>
            <a:ext cx="4167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LLC</a:t>
            </a:r>
            <a:r>
              <a:rPr lang="zh-CN" altLang="en-US" dirty="0">
                <a:solidFill>
                  <a:srgbClr val="FF0000"/>
                </a:solidFill>
              </a:rPr>
              <a:t>接受</a:t>
            </a:r>
            <a:r>
              <a:rPr lang="en-US" altLang="zh-CN" dirty="0">
                <a:solidFill>
                  <a:srgbClr val="FF0000"/>
                </a:solidFill>
              </a:rPr>
              <a:t>Core0</a:t>
            </a:r>
            <a:r>
              <a:rPr lang="zh-CN" altLang="en-US" dirty="0">
                <a:solidFill>
                  <a:srgbClr val="FF0000"/>
                </a:solidFill>
              </a:rPr>
              <a:t>请求，为其分配一个</a:t>
            </a:r>
            <a:r>
              <a:rPr lang="en-US" altLang="zh-CN" dirty="0">
                <a:solidFill>
                  <a:srgbClr val="FF0000"/>
                </a:solidFill>
              </a:rPr>
              <a:t>MSHR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B501B2-D35D-4295-8BA5-8678AD098B21}"/>
              </a:ext>
            </a:extLst>
          </p:cNvPr>
          <p:cNvSpPr txBox="1"/>
          <p:nvPr/>
        </p:nvSpPr>
        <p:spPr>
          <a:xfrm>
            <a:off x="3554019" y="3793723"/>
            <a:ext cx="35934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读</a:t>
            </a:r>
            <a:r>
              <a:rPr lang="en-US" altLang="zh-CN" dirty="0">
                <a:solidFill>
                  <a:srgbClr val="FF0000"/>
                </a:solidFill>
              </a:rPr>
              <a:t>tag</a:t>
            </a:r>
            <a:r>
              <a:rPr lang="zh-CN" altLang="en-US" dirty="0">
                <a:solidFill>
                  <a:srgbClr val="FF0000"/>
                </a:solidFill>
              </a:rPr>
              <a:t>、</a:t>
            </a:r>
            <a:r>
              <a:rPr lang="en-US" altLang="zh-CN" dirty="0">
                <a:solidFill>
                  <a:srgbClr val="FF0000"/>
                </a:solidFill>
              </a:rPr>
              <a:t>directory</a:t>
            </a:r>
            <a:r>
              <a:rPr lang="zh-CN" altLang="en-US" dirty="0">
                <a:solidFill>
                  <a:srgbClr val="FF0000"/>
                </a:solidFill>
              </a:rPr>
              <a:t>，发现</a:t>
            </a:r>
            <a:r>
              <a:rPr lang="en-US" altLang="zh-CN" dirty="0">
                <a:solidFill>
                  <a:srgbClr val="FF0000"/>
                </a:solidFill>
              </a:rPr>
              <a:t>cache miss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901731" y="5260021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向下发送请求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C8FBBA9-F532-485C-9331-3FA4E5AE424C}"/>
              </a:ext>
            </a:extLst>
          </p:cNvPr>
          <p:cNvSpPr txBox="1"/>
          <p:nvPr/>
        </p:nvSpPr>
        <p:spPr>
          <a:xfrm>
            <a:off x="3198310" y="2320603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22704DDE-B499-4EC0-BAA3-8613E68C32E7}"/>
              </a:ext>
            </a:extLst>
          </p:cNvPr>
          <p:cNvSpPr txBox="1"/>
          <p:nvPr/>
        </p:nvSpPr>
        <p:spPr>
          <a:xfrm>
            <a:off x="3590410" y="4932116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C007823-DA49-49C9-B4DF-85968569D0B0}"/>
              </a:ext>
            </a:extLst>
          </p:cNvPr>
          <p:cNvSpPr txBox="1"/>
          <p:nvPr/>
        </p:nvSpPr>
        <p:spPr>
          <a:xfrm>
            <a:off x="8055888" y="289025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E660E1BA-D0D7-4A52-AA80-D68491410DC8}"/>
              </a:ext>
            </a:extLst>
          </p:cNvPr>
          <p:cNvSpPr txBox="1"/>
          <p:nvPr/>
        </p:nvSpPr>
        <p:spPr>
          <a:xfrm>
            <a:off x="8767584" y="4587368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0234310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C2A629D-2BFB-46D1-9D31-F4837EAAB10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288"/>
          <a:stretch/>
        </p:blipFill>
        <p:spPr>
          <a:xfrm>
            <a:off x="465670" y="990041"/>
            <a:ext cx="10925786" cy="540188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211859" y="2583404"/>
            <a:ext cx="986901" cy="14159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0B1788F7-8B24-459C-98EA-241F152E3BD0}"/>
              </a:ext>
            </a:extLst>
          </p:cNvPr>
          <p:cNvCxnSpPr>
            <a:stCxn id="13" idx="2"/>
            <a:endCxn id="14" idx="0"/>
          </p:cNvCxnSpPr>
          <p:nvPr/>
        </p:nvCxnSpPr>
        <p:spPr>
          <a:xfrm>
            <a:off x="9198760" y="4576441"/>
            <a:ext cx="0" cy="865392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7572653" y="3213719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D6B246BC-491F-4B4D-93B3-8EEA4A22CA37}"/>
              </a:ext>
            </a:extLst>
          </p:cNvPr>
          <p:cNvSpPr/>
          <p:nvPr/>
        </p:nvSpPr>
        <p:spPr>
          <a:xfrm>
            <a:off x="1581704" y="3463769"/>
            <a:ext cx="1775535" cy="11348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2E45B9-67D6-4230-8532-E3F027CFF249}"/>
              </a:ext>
            </a:extLst>
          </p:cNvPr>
          <p:cNvSpPr/>
          <p:nvPr/>
        </p:nvSpPr>
        <p:spPr>
          <a:xfrm>
            <a:off x="1563949" y="6020545"/>
            <a:ext cx="1848028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2E4FFE-5FB1-4D1C-A2A2-EAC68C041D61}"/>
              </a:ext>
            </a:extLst>
          </p:cNvPr>
          <p:cNvSpPr txBox="1"/>
          <p:nvPr/>
        </p:nvSpPr>
        <p:spPr>
          <a:xfrm>
            <a:off x="8000262" y="4795425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data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3CB501B2-D35D-4295-8BA5-8678AD098B21}"/>
              </a:ext>
            </a:extLst>
          </p:cNvPr>
          <p:cNvSpPr txBox="1"/>
          <p:nvPr/>
        </p:nvSpPr>
        <p:spPr>
          <a:xfrm>
            <a:off x="3411977" y="3997910"/>
            <a:ext cx="2516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收到了</a:t>
            </a:r>
            <a:r>
              <a:rPr lang="en-US" altLang="zh-CN" dirty="0">
                <a:solidFill>
                  <a:srgbClr val="FF0000"/>
                </a:solidFill>
              </a:rPr>
              <a:t>RAM</a:t>
            </a:r>
            <a:r>
              <a:rPr lang="zh-CN" altLang="en-US" dirty="0">
                <a:solidFill>
                  <a:srgbClr val="FF0000"/>
                </a:solidFill>
              </a:rPr>
              <a:t>返回的</a:t>
            </a:r>
            <a:r>
              <a:rPr lang="en-US" altLang="zh-CN" dirty="0">
                <a:solidFill>
                  <a:srgbClr val="FF0000"/>
                </a:solidFill>
              </a:rPr>
              <a:t>grant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031718" y="4816137"/>
            <a:ext cx="197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</a:t>
            </a:r>
            <a:r>
              <a:rPr lang="en-US" altLang="zh-CN" dirty="0">
                <a:solidFill>
                  <a:srgbClr val="FF0000"/>
                </a:solidFill>
              </a:rPr>
              <a:t>Core0 grant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49E3C0-117C-4779-839C-DC7ACE95EE56}"/>
              </a:ext>
            </a:extLst>
          </p:cNvPr>
          <p:cNvSpPr txBox="1"/>
          <p:nvPr/>
        </p:nvSpPr>
        <p:spPr>
          <a:xfrm>
            <a:off x="3423816" y="5998346"/>
            <a:ext cx="2757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继续等待</a:t>
            </a:r>
            <a:r>
              <a:rPr lang="en-US" altLang="zh-CN" dirty="0">
                <a:solidFill>
                  <a:srgbClr val="FF0000"/>
                </a:solidFill>
              </a:rPr>
              <a:t>Core0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grant 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827E3-73AC-4138-B950-14F98B3F8EC5}"/>
              </a:ext>
            </a:extLst>
          </p:cNvPr>
          <p:cNvSpPr/>
          <p:nvPr/>
        </p:nvSpPr>
        <p:spPr>
          <a:xfrm>
            <a:off x="1565429" y="4859047"/>
            <a:ext cx="1466289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35512F13-4978-482E-94D5-518E176D7A65}"/>
              </a:ext>
            </a:extLst>
          </p:cNvPr>
          <p:cNvSpPr txBox="1"/>
          <p:nvPr/>
        </p:nvSpPr>
        <p:spPr>
          <a:xfrm>
            <a:off x="3402497" y="3581236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D059A56-CC25-4796-82DC-5E89C54E0FA6}"/>
              </a:ext>
            </a:extLst>
          </p:cNvPr>
          <p:cNvSpPr txBox="1"/>
          <p:nvPr/>
        </p:nvSpPr>
        <p:spPr>
          <a:xfrm>
            <a:off x="7709654" y="478120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C57B3149-4AA1-4F1B-A586-A81D1A2EAD56}"/>
              </a:ext>
            </a:extLst>
          </p:cNvPr>
          <p:cNvSpPr txBox="1"/>
          <p:nvPr/>
        </p:nvSpPr>
        <p:spPr>
          <a:xfrm>
            <a:off x="3403982" y="4639152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EB3C0C1-3F50-49F1-9727-548AC8B18C67}"/>
              </a:ext>
            </a:extLst>
          </p:cNvPr>
          <p:cNvSpPr txBox="1"/>
          <p:nvPr/>
        </p:nvSpPr>
        <p:spPr>
          <a:xfrm>
            <a:off x="7276135" y="321132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7334710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26397FF-BA1D-4AAB-828B-1ADB3A412B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175" y="1057552"/>
            <a:ext cx="11677650" cy="525780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211859" y="2583404"/>
            <a:ext cx="986901" cy="1415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7572653" y="3213719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632E45B9-67D6-4230-8532-E3F027CFF249}"/>
              </a:ext>
            </a:extLst>
          </p:cNvPr>
          <p:cNvSpPr/>
          <p:nvPr/>
        </p:nvSpPr>
        <p:spPr>
          <a:xfrm>
            <a:off x="1475171" y="5594418"/>
            <a:ext cx="2757230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A2E4FFE-5FB1-4D1C-A2A2-EAC68C041D61}"/>
              </a:ext>
            </a:extLst>
          </p:cNvPr>
          <p:cNvSpPr txBox="1"/>
          <p:nvPr/>
        </p:nvSpPr>
        <p:spPr>
          <a:xfrm>
            <a:off x="9837966" y="3244334"/>
            <a:ext cx="106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Acquire T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475606" y="4656339"/>
            <a:ext cx="26230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收到了</a:t>
            </a:r>
            <a:r>
              <a:rPr lang="en-US" altLang="zh-CN" dirty="0">
                <a:solidFill>
                  <a:srgbClr val="FF0000"/>
                </a:solidFill>
              </a:rPr>
              <a:t>Core0</a:t>
            </a:r>
            <a:r>
              <a:rPr lang="zh-CN" altLang="en-US" dirty="0">
                <a:solidFill>
                  <a:srgbClr val="FF0000"/>
                </a:solidFill>
              </a:rPr>
              <a:t>的</a:t>
            </a:r>
            <a:r>
              <a:rPr lang="en-US" altLang="zh-CN" dirty="0">
                <a:solidFill>
                  <a:srgbClr val="FF0000"/>
                </a:solidFill>
              </a:rPr>
              <a:t>grant ack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与</a:t>
            </a:r>
            <a:r>
              <a:rPr lang="en-US" altLang="zh-CN" dirty="0">
                <a:solidFill>
                  <a:srgbClr val="FF0000"/>
                </a:solidFill>
              </a:rPr>
              <a:t>Core0</a:t>
            </a:r>
            <a:r>
              <a:rPr lang="zh-CN" altLang="en-US" dirty="0">
                <a:solidFill>
                  <a:srgbClr val="FF0000"/>
                </a:solidFill>
              </a:rPr>
              <a:t>的事务处理完成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E849E3C0-117C-4779-839C-DC7ACE95EE56}"/>
              </a:ext>
            </a:extLst>
          </p:cNvPr>
          <p:cNvSpPr txBox="1"/>
          <p:nvPr/>
        </p:nvSpPr>
        <p:spPr>
          <a:xfrm>
            <a:off x="4240562" y="5589973"/>
            <a:ext cx="1662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接收</a:t>
            </a:r>
            <a:r>
              <a:rPr lang="en-US" altLang="zh-CN" dirty="0">
                <a:solidFill>
                  <a:srgbClr val="FF0000"/>
                </a:solidFill>
              </a:rPr>
              <a:t>Core1</a:t>
            </a:r>
            <a:r>
              <a:rPr lang="zh-CN" altLang="en-US" dirty="0">
                <a:solidFill>
                  <a:srgbClr val="FF0000"/>
                </a:solidFill>
              </a:rPr>
              <a:t>请求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827E3-73AC-4138-B950-14F98B3F8EC5}"/>
              </a:ext>
            </a:extLst>
          </p:cNvPr>
          <p:cNvSpPr/>
          <p:nvPr/>
        </p:nvSpPr>
        <p:spPr>
          <a:xfrm>
            <a:off x="1485528" y="4663739"/>
            <a:ext cx="1976565" cy="59184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77C668A1-4C15-4726-ADC4-6CC0BC3B33F8}"/>
              </a:ext>
            </a:extLst>
          </p:cNvPr>
          <p:cNvCxnSpPr>
            <a:stCxn id="12" idx="2"/>
          </p:cNvCxnSpPr>
          <p:nvPr/>
        </p:nvCxnSpPr>
        <p:spPr>
          <a:xfrm flipH="1">
            <a:off x="9198760" y="2583404"/>
            <a:ext cx="1074198" cy="1415988"/>
          </a:xfrm>
          <a:prstGeom prst="straightConnector1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B1B3EBE9-F33E-4D13-87C4-8B256E0A0DC0}"/>
              </a:ext>
            </a:extLst>
          </p:cNvPr>
          <p:cNvSpPr txBox="1"/>
          <p:nvPr/>
        </p:nvSpPr>
        <p:spPr>
          <a:xfrm>
            <a:off x="4256242" y="5287224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6FC575C1-BDA2-4B40-85CB-0259801B7895}"/>
              </a:ext>
            </a:extLst>
          </p:cNvPr>
          <p:cNvSpPr txBox="1"/>
          <p:nvPr/>
        </p:nvSpPr>
        <p:spPr>
          <a:xfrm>
            <a:off x="9840300" y="3023415"/>
            <a:ext cx="415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②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6C7114A-F257-43A6-A48C-109D6DAF9C23}"/>
              </a:ext>
            </a:extLst>
          </p:cNvPr>
          <p:cNvSpPr txBox="1"/>
          <p:nvPr/>
        </p:nvSpPr>
        <p:spPr>
          <a:xfrm>
            <a:off x="3473517" y="4380225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E7E10E10-F093-4638-8EC7-6058E7897BA5}"/>
              </a:ext>
            </a:extLst>
          </p:cNvPr>
          <p:cNvSpPr txBox="1"/>
          <p:nvPr/>
        </p:nvSpPr>
        <p:spPr>
          <a:xfrm>
            <a:off x="8215682" y="3005664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21947343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E8D89C47-27CD-40DD-881D-6DD750CE9A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269" y="995910"/>
            <a:ext cx="11499543" cy="543471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211859" y="2583404"/>
            <a:ext cx="986901" cy="14159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7572653" y="3213719"/>
            <a:ext cx="7387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Probe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466728" y="4505420"/>
            <a:ext cx="13465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Probe Core0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827E3-73AC-4138-B950-14F98B3F8EC5}"/>
              </a:ext>
            </a:extLst>
          </p:cNvPr>
          <p:cNvSpPr/>
          <p:nvPr/>
        </p:nvSpPr>
        <p:spPr>
          <a:xfrm>
            <a:off x="1485528" y="4527611"/>
            <a:ext cx="1976565" cy="31959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0E462F2-303E-44E2-8C39-1B002CFDC09E}"/>
              </a:ext>
            </a:extLst>
          </p:cNvPr>
          <p:cNvSpPr/>
          <p:nvPr/>
        </p:nvSpPr>
        <p:spPr>
          <a:xfrm>
            <a:off x="1478128" y="3144167"/>
            <a:ext cx="1976565" cy="109048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F4E3D867-2734-4E79-89A3-8BB5822D923A}"/>
              </a:ext>
            </a:extLst>
          </p:cNvPr>
          <p:cNvSpPr txBox="1"/>
          <p:nvPr/>
        </p:nvSpPr>
        <p:spPr>
          <a:xfrm>
            <a:off x="3468205" y="3494844"/>
            <a:ext cx="3704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查</a:t>
            </a:r>
            <a:r>
              <a:rPr lang="en-US" altLang="zh-CN" dirty="0">
                <a:solidFill>
                  <a:srgbClr val="FF0000"/>
                </a:solidFill>
              </a:rPr>
              <a:t>directory</a:t>
            </a:r>
            <a:r>
              <a:rPr lang="zh-CN" altLang="en-US" dirty="0">
                <a:solidFill>
                  <a:srgbClr val="FF0000"/>
                </a:solidFill>
              </a:rPr>
              <a:t>，发现</a:t>
            </a:r>
            <a:r>
              <a:rPr lang="en-US" altLang="zh-CN" dirty="0">
                <a:solidFill>
                  <a:srgbClr val="FF0000"/>
                </a:solidFill>
              </a:rPr>
              <a:t>Core0</a:t>
            </a:r>
            <a:r>
              <a:rPr lang="zh-CN" altLang="en-US" dirty="0">
                <a:solidFill>
                  <a:srgbClr val="FF0000"/>
                </a:solidFill>
              </a:rPr>
              <a:t>占有该</a:t>
            </a:r>
            <a:r>
              <a:rPr lang="en-US" altLang="zh-CN" dirty="0">
                <a:solidFill>
                  <a:srgbClr val="FF0000"/>
                </a:solidFill>
              </a:rPr>
              <a:t>Block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37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传统硬件仿真调试方法</a:t>
            </a:r>
            <a:r>
              <a:rPr lang="en-US" altLang="zh-CN" sz="3600" dirty="0"/>
              <a:t>: </a:t>
            </a:r>
            <a:r>
              <a:rPr lang="zh-CN" altLang="en-US" sz="3600" dirty="0"/>
              <a:t>波形分析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分析波形的过程实际上是从波形中提取信息的过程</a:t>
            </a:r>
            <a:endParaRPr lang="en-US" altLang="zh-CN" dirty="0"/>
          </a:p>
          <a:p>
            <a:r>
              <a:rPr lang="zh-CN" altLang="en-US" dirty="0"/>
              <a:t>波形本身不包含语义信息，人工分析效率低、任务重</a:t>
            </a:r>
          </a:p>
          <a:p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7F52A97-9908-47BD-9B9E-72B5B43EC8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2" t="5696" b="32332"/>
          <a:stretch/>
        </p:blipFill>
        <p:spPr>
          <a:xfrm>
            <a:off x="609600" y="2282397"/>
            <a:ext cx="10771031" cy="389456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18AD53-D2C2-4200-8505-64EF98F2E43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739"/>
          <a:stretch/>
        </p:blipFill>
        <p:spPr>
          <a:xfrm>
            <a:off x="420440" y="914400"/>
            <a:ext cx="11089640" cy="5495192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stCxn id="10" idx="2"/>
            <a:endCxn id="13" idx="0"/>
          </p:cNvCxnSpPr>
          <p:nvPr/>
        </p:nvCxnSpPr>
        <p:spPr>
          <a:xfrm>
            <a:off x="8211859" y="2583404"/>
            <a:ext cx="986901" cy="1415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7572653" y="3213719"/>
            <a:ext cx="1104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Probe 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533114" y="5170334"/>
            <a:ext cx="1569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收到</a:t>
            </a:r>
            <a:r>
              <a:rPr lang="en-US" altLang="zh-CN" dirty="0">
                <a:solidFill>
                  <a:srgbClr val="FF0000"/>
                </a:solidFill>
              </a:rPr>
              <a:t>probe 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827E3-73AC-4138-B950-14F98B3F8EC5}"/>
              </a:ext>
            </a:extLst>
          </p:cNvPr>
          <p:cNvSpPr/>
          <p:nvPr/>
        </p:nvSpPr>
        <p:spPr>
          <a:xfrm>
            <a:off x="1556549" y="4421078"/>
            <a:ext cx="1976565" cy="1118588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063307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472C8334-52C2-4BA3-9284-8C173982CE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69"/>
          <a:stretch/>
        </p:blipFill>
        <p:spPr>
          <a:xfrm>
            <a:off x="238125" y="1455937"/>
            <a:ext cx="11715750" cy="4836618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198760" y="2583404"/>
            <a:ext cx="1074198" cy="1415988"/>
          </a:xfrm>
          <a:prstGeom prst="straightConnector1">
            <a:avLst/>
          </a:prstGeom>
          <a:ln w="19050"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9871970" y="3204841"/>
            <a:ext cx="1181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data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000450" y="2942031"/>
            <a:ext cx="1976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向</a:t>
            </a:r>
            <a:r>
              <a:rPr lang="en-US" altLang="zh-CN" dirty="0">
                <a:solidFill>
                  <a:srgbClr val="FF0000"/>
                </a:solidFill>
              </a:rPr>
              <a:t>Core1 grant</a:t>
            </a:r>
            <a:r>
              <a:rPr lang="zh-CN" altLang="en-US" dirty="0">
                <a:solidFill>
                  <a:srgbClr val="FF0000"/>
                </a:solidFill>
              </a:rPr>
              <a:t>数据</a:t>
            </a: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827E3-73AC-4138-B950-14F98B3F8EC5}"/>
              </a:ext>
            </a:extLst>
          </p:cNvPr>
          <p:cNvSpPr/>
          <p:nvPr/>
        </p:nvSpPr>
        <p:spPr>
          <a:xfrm>
            <a:off x="1467769" y="2929633"/>
            <a:ext cx="1525471" cy="36933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883385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6B48A27B-EA26-4393-B95C-9853AD23FB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462" y="1041694"/>
            <a:ext cx="11649075" cy="4810125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F34E9611-9C19-4AB1-BE76-0B9F2523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sz="3600" dirty="0"/>
              <a:t>—Log</a:t>
            </a:r>
            <a:r>
              <a:rPr lang="zh-CN" altLang="en-US" sz="3600" dirty="0"/>
              <a:t>分析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14A3A9E1-73F4-407A-BBBA-249061F46AA5}"/>
              </a:ext>
            </a:extLst>
          </p:cNvPr>
          <p:cNvSpPr/>
          <p:nvPr/>
        </p:nvSpPr>
        <p:spPr>
          <a:xfrm>
            <a:off x="7519401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12" name="矩形: 圆角 11">
            <a:extLst>
              <a:ext uri="{FF2B5EF4-FFF2-40B4-BE49-F238E27FC236}">
                <a16:creationId xmlns:a16="http://schemas.microsoft.com/office/drawing/2014/main" id="{2F4B2FB2-0E7D-4335-868C-6FEB92016AA9}"/>
              </a:ext>
            </a:extLst>
          </p:cNvPr>
          <p:cNvSpPr/>
          <p:nvPr/>
        </p:nvSpPr>
        <p:spPr>
          <a:xfrm>
            <a:off x="9580500" y="2006355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13" name="矩形: 圆角 12">
            <a:extLst>
              <a:ext uri="{FF2B5EF4-FFF2-40B4-BE49-F238E27FC236}">
                <a16:creationId xmlns:a16="http://schemas.microsoft.com/office/drawing/2014/main" id="{BA3610BF-D062-4965-802D-32DE57861742}"/>
              </a:ext>
            </a:extLst>
          </p:cNvPr>
          <p:cNvSpPr/>
          <p:nvPr/>
        </p:nvSpPr>
        <p:spPr>
          <a:xfrm>
            <a:off x="8506302" y="399939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4" name="矩形: 圆角 13">
            <a:extLst>
              <a:ext uri="{FF2B5EF4-FFF2-40B4-BE49-F238E27FC236}">
                <a16:creationId xmlns:a16="http://schemas.microsoft.com/office/drawing/2014/main" id="{CB3366CA-36E1-4262-AB46-D6481CB74D22}"/>
              </a:ext>
            </a:extLst>
          </p:cNvPr>
          <p:cNvSpPr/>
          <p:nvPr/>
        </p:nvSpPr>
        <p:spPr>
          <a:xfrm>
            <a:off x="8506302" y="5441833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B72DD1DB-D40C-4F87-BE82-70322F50B0A4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 flipH="1">
            <a:off x="9198760" y="2583404"/>
            <a:ext cx="1074198" cy="141598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FFFD394D-31BF-4638-ADDA-09120B01A16E}"/>
              </a:ext>
            </a:extLst>
          </p:cNvPr>
          <p:cNvSpPr txBox="1"/>
          <p:nvPr/>
        </p:nvSpPr>
        <p:spPr>
          <a:xfrm>
            <a:off x="9871970" y="3204841"/>
            <a:ext cx="1078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Grant 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31AD3D69-42B7-4D1F-A9BC-410D8156FDBA}"/>
              </a:ext>
            </a:extLst>
          </p:cNvPr>
          <p:cNvSpPr txBox="1"/>
          <p:nvPr/>
        </p:nvSpPr>
        <p:spPr>
          <a:xfrm>
            <a:off x="3417701" y="4176029"/>
            <a:ext cx="150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收到</a:t>
            </a:r>
            <a:r>
              <a:rPr lang="en-US" altLang="zh-CN" dirty="0">
                <a:solidFill>
                  <a:srgbClr val="FF0000"/>
                </a:solidFill>
              </a:rPr>
              <a:t>grant ack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687827E3-73AC-4138-B950-14F98B3F8EC5}"/>
              </a:ext>
            </a:extLst>
          </p:cNvPr>
          <p:cNvSpPr/>
          <p:nvPr/>
        </p:nvSpPr>
        <p:spPr>
          <a:xfrm>
            <a:off x="1521040" y="3808524"/>
            <a:ext cx="1905741" cy="8509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1D49B9A6-854A-47CD-A9A0-CEED7100F65C}"/>
              </a:ext>
            </a:extLst>
          </p:cNvPr>
          <p:cNvSpPr/>
          <p:nvPr/>
        </p:nvSpPr>
        <p:spPr>
          <a:xfrm>
            <a:off x="1522520" y="5026244"/>
            <a:ext cx="2658863" cy="62865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4B5B39B-C7E0-4548-9B57-BC86F682463C}"/>
              </a:ext>
            </a:extLst>
          </p:cNvPr>
          <p:cNvSpPr txBox="1"/>
          <p:nvPr/>
        </p:nvSpPr>
        <p:spPr>
          <a:xfrm>
            <a:off x="4191536" y="5029761"/>
            <a:ext cx="1493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更新</a:t>
            </a:r>
            <a:r>
              <a:rPr lang="en-US" altLang="zh-CN" dirty="0">
                <a:solidFill>
                  <a:srgbClr val="FF0000"/>
                </a:solidFill>
              </a:rPr>
              <a:t>directory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释放</a:t>
            </a:r>
            <a:r>
              <a:rPr lang="en-US" altLang="zh-CN" dirty="0" err="1">
                <a:solidFill>
                  <a:srgbClr val="FF0000"/>
                </a:solidFill>
              </a:rPr>
              <a:t>mshr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018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新型硬件调试栈</a:t>
            </a:r>
            <a:endParaRPr lang="zh-CN" altLang="en-US" dirty="0"/>
          </a:p>
        </p:txBody>
      </p:sp>
      <p:sp>
        <p:nvSpPr>
          <p:cNvPr id="6" name="矩形: 圆角 5"/>
          <p:cNvSpPr/>
          <p:nvPr/>
        </p:nvSpPr>
        <p:spPr>
          <a:xfrm>
            <a:off x="923404" y="4810614"/>
            <a:ext cx="2103120" cy="512860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波形文件</a:t>
            </a:r>
            <a:r>
              <a:rPr lang="en-US" altLang="zh-CN" dirty="0"/>
              <a:t>Parser</a:t>
            </a:r>
            <a:endParaRPr lang="zh-CN" altLang="en-US" dirty="0"/>
          </a:p>
        </p:txBody>
      </p:sp>
      <p:sp>
        <p:nvSpPr>
          <p:cNvPr id="7" name="矩形: 圆角 6"/>
          <p:cNvSpPr/>
          <p:nvPr/>
        </p:nvSpPr>
        <p:spPr>
          <a:xfrm>
            <a:off x="923404" y="3913442"/>
            <a:ext cx="2103120" cy="512860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Xiang</a:t>
            </a:r>
            <a:r>
              <a:rPr lang="zh-CN" altLang="en-US" dirty="0"/>
              <a:t>语言</a:t>
            </a:r>
          </a:p>
        </p:txBody>
      </p:sp>
      <p:sp>
        <p:nvSpPr>
          <p:cNvPr id="8" name="矩形: 圆角 7"/>
          <p:cNvSpPr/>
          <p:nvPr/>
        </p:nvSpPr>
        <p:spPr>
          <a:xfrm>
            <a:off x="923404" y="3016270"/>
            <a:ext cx="2103120" cy="512860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/>
              <a:t>Firrtl</a:t>
            </a:r>
            <a:r>
              <a:rPr lang="en-US" altLang="zh-CN" dirty="0"/>
              <a:t> Transform</a:t>
            </a:r>
            <a:endParaRPr lang="zh-CN" altLang="en-US" dirty="0"/>
          </a:p>
        </p:txBody>
      </p:sp>
      <p:sp>
        <p:nvSpPr>
          <p:cNvPr id="9" name="矩形: 圆角 8"/>
          <p:cNvSpPr/>
          <p:nvPr/>
        </p:nvSpPr>
        <p:spPr>
          <a:xfrm>
            <a:off x="923404" y="2119098"/>
            <a:ext cx="2103120" cy="512860"/>
          </a:xfrm>
          <a:prstGeom prst="round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日志分析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3323373" y="2190862"/>
            <a:ext cx="43396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对事件日志进行高层次的语义分析和检查</a:t>
            </a:r>
          </a:p>
        </p:txBody>
      </p:sp>
      <p:sp>
        <p:nvSpPr>
          <p:cNvPr id="12" name="文本框 11"/>
          <p:cNvSpPr txBox="1"/>
          <p:nvPr/>
        </p:nvSpPr>
        <p:spPr>
          <a:xfrm>
            <a:off x="3323373" y="3088034"/>
            <a:ext cx="75934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用于将</a:t>
            </a:r>
            <a:r>
              <a:rPr lang="en-US" altLang="zh-CN" dirty="0"/>
              <a:t>Chisel</a:t>
            </a:r>
            <a:r>
              <a:rPr lang="zh-CN" altLang="en-US" dirty="0"/>
              <a:t>中开发者关心的事件自动转换成 </a:t>
            </a:r>
            <a:r>
              <a:rPr lang="en-US" altLang="zh-CN" dirty="0"/>
              <a:t>”Xiang” </a:t>
            </a:r>
            <a:r>
              <a:rPr lang="zh-CN" altLang="en-US" dirty="0"/>
              <a:t>语言描述的转换规则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3323372" y="3979449"/>
            <a:ext cx="7070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自定义的</a:t>
            </a:r>
            <a:r>
              <a:rPr lang="en-US" altLang="zh-CN" dirty="0"/>
              <a:t>DSL “Xiang” </a:t>
            </a:r>
            <a:r>
              <a:rPr lang="zh-CN" altLang="en-US" dirty="0"/>
              <a:t>语言，用于描述波形信息到事件日志的转换规则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3323372" y="4876621"/>
            <a:ext cx="16140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解析波形文件</a:t>
            </a:r>
          </a:p>
        </p:txBody>
      </p:sp>
      <p:sp>
        <p:nvSpPr>
          <p:cNvPr id="11" name="内容占位符 4">
            <a:extLst>
              <a:ext uri="{FF2B5EF4-FFF2-40B4-BE49-F238E27FC236}">
                <a16:creationId xmlns:a16="http://schemas.microsoft.com/office/drawing/2014/main" id="{26D2C128-C3C8-440F-93F3-BE92C9BAC0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9682"/>
            <a:ext cx="11089640" cy="4998403"/>
          </a:xfrm>
        </p:spPr>
        <p:txBody>
          <a:bodyPr/>
          <a:lstStyle/>
          <a:p>
            <a:r>
              <a:rPr lang="zh-CN" altLang="en-US" dirty="0"/>
              <a:t>我们设计了一套工具，能够将高层语义信息从波形中提取出来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香语言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一种</a:t>
            </a:r>
            <a:r>
              <a:rPr lang="en-US" altLang="zh-CN" dirty="0"/>
              <a:t>DSL</a:t>
            </a:r>
            <a:r>
              <a:rPr lang="zh-CN" altLang="en-US" dirty="0"/>
              <a:t>，用于描述底层波形到高层语义的转换规则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将基于波形的调试转换成基于事件的调试</a:t>
            </a:r>
          </a:p>
          <a:p>
            <a:pPr>
              <a:lnSpc>
                <a:spcPct val="150000"/>
              </a:lnSpc>
            </a:pPr>
            <a:r>
              <a:rPr lang="en-US" altLang="zh-CN" dirty="0"/>
              <a:t>Waveform Terminator</a:t>
            </a:r>
            <a:r>
              <a:rPr lang="zh-CN" altLang="en-US" dirty="0"/>
              <a:t>解析香语言并根据对应规则从波形中提取信息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语法简单易用</a:t>
            </a:r>
          </a:p>
          <a:p>
            <a:pPr lvl="1">
              <a:lnSpc>
                <a:spcPct val="150000"/>
              </a:lnSpc>
            </a:pPr>
            <a:r>
              <a:rPr lang="en-US" altLang="zh-CN" dirty="0"/>
              <a:t>“</a:t>
            </a:r>
            <a:r>
              <a:rPr lang="en-US" altLang="zh-CN" sz="2400" dirty="0"/>
              <a:t>name”: {expression}</a:t>
            </a:r>
          </a:p>
          <a:p>
            <a:pPr lvl="1">
              <a:lnSpc>
                <a:spcPct val="150000"/>
              </a:lnSpc>
            </a:pPr>
            <a:r>
              <a:rPr lang="zh-CN" altLang="en-US" dirty="0"/>
              <a:t>示例</a:t>
            </a:r>
            <a:r>
              <a:rPr lang="en-US" altLang="zh-CN" dirty="0"/>
              <a:t>: “adder output fire” : { </a:t>
            </a:r>
            <a:r>
              <a:rPr lang="en-US" altLang="zh-CN" dirty="0" err="1"/>
              <a:t>adder.io.out.valid</a:t>
            </a:r>
            <a:r>
              <a:rPr lang="en-US" altLang="zh-CN" dirty="0"/>
              <a:t> &amp;&amp; </a:t>
            </a:r>
            <a:r>
              <a:rPr lang="en-US" altLang="zh-CN" dirty="0" err="1"/>
              <a:t>adder.io.out.ready</a:t>
            </a:r>
            <a:r>
              <a:rPr lang="en-US" altLang="zh-CN" dirty="0"/>
              <a:t> }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香语言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169682"/>
            <a:ext cx="6041994" cy="499840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zh-CN" altLang="en-US" dirty="0"/>
              <a:t>复杂设计中，模块层次结构复杂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zh-CN" altLang="en-US" dirty="0"/>
              <a:t>手写香语言工作量太大</a:t>
            </a:r>
            <a:endParaRPr lang="en-US" altLang="zh-CN" dirty="0"/>
          </a:p>
          <a:p>
            <a:pPr lvl="1">
              <a:lnSpc>
                <a:spcPct val="150000"/>
              </a:lnSpc>
            </a:pPr>
            <a:r>
              <a:rPr lang="en-US" altLang="zh-CN" dirty="0"/>
              <a:t>Chisel</a:t>
            </a:r>
            <a:r>
              <a:rPr lang="zh-CN" altLang="en-US" dirty="0"/>
              <a:t>中的匿名信号生成</a:t>
            </a:r>
            <a:r>
              <a:rPr lang="en-US" altLang="zh-CN" dirty="0"/>
              <a:t>Verilog</a:t>
            </a:r>
            <a:r>
              <a:rPr lang="zh-CN" altLang="en-US" dirty="0"/>
              <a:t>后人工追踪困难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因此我们设计了两种辅助工具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>
                <a:solidFill>
                  <a:srgbClr val="FF0000"/>
                </a:solidFill>
              </a:rPr>
              <a:t>Custom </a:t>
            </a:r>
            <a:r>
              <a:rPr lang="en-US" altLang="zh-CN" sz="2400" dirty="0" err="1">
                <a:solidFill>
                  <a:srgbClr val="FF0000"/>
                </a:solidFill>
              </a:rPr>
              <a:t>Firrtl</a:t>
            </a:r>
            <a:r>
              <a:rPr lang="en-US" altLang="zh-CN" sz="2400" dirty="0">
                <a:solidFill>
                  <a:srgbClr val="FF0000"/>
                </a:solidFill>
              </a:rPr>
              <a:t> Transform</a:t>
            </a:r>
          </a:p>
          <a:p>
            <a:pPr lvl="1">
              <a:lnSpc>
                <a:spcPct val="150000"/>
              </a:lnSpc>
            </a:pPr>
            <a:r>
              <a:rPr lang="en-US" altLang="zh-CN" sz="2400" dirty="0"/>
              <a:t>Xiang Editor - </a:t>
            </a:r>
            <a:r>
              <a:rPr lang="zh-CN" altLang="en-US" sz="2400" dirty="0"/>
              <a:t>可视化编写界面</a:t>
            </a:r>
            <a:endParaRPr lang="en-US" altLang="zh-CN" sz="2400" dirty="0"/>
          </a:p>
          <a:p>
            <a:pPr lvl="2">
              <a:lnSpc>
                <a:spcPct val="150000"/>
              </a:lnSpc>
            </a:pPr>
            <a:r>
              <a:rPr lang="zh-CN" altLang="en-US" dirty="0"/>
              <a:t>提供信号、模块路径补全功能</a:t>
            </a:r>
          </a:p>
          <a:p>
            <a:endParaRPr lang="zh-CN" altLang="en-US" dirty="0"/>
          </a:p>
          <a:p>
            <a:endParaRPr lang="zh-CN" altLang="en-US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DD64A3CB-3F4E-4076-AA9B-DCF346154862}"/>
              </a:ext>
            </a:extLst>
          </p:cNvPr>
          <p:cNvGrpSpPr/>
          <p:nvPr/>
        </p:nvGrpSpPr>
        <p:grpSpPr>
          <a:xfrm>
            <a:off x="6903983" y="2539723"/>
            <a:ext cx="4546031" cy="2867488"/>
            <a:chOff x="923258" y="1615735"/>
            <a:chExt cx="4546031" cy="286748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135DBD-2C4E-45E4-BFD2-58E1F9002067}"/>
                </a:ext>
              </a:extLst>
            </p:cNvPr>
            <p:cNvSpPr/>
            <p:nvPr/>
          </p:nvSpPr>
          <p:spPr>
            <a:xfrm>
              <a:off x="923258" y="1615735"/>
              <a:ext cx="1615736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Chisel</a:t>
              </a:r>
              <a:endParaRPr lang="zh-CN" altLang="en-US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D9C2E641-D6CF-4F8C-A4C3-05ED16CB32A5}"/>
                </a:ext>
              </a:extLst>
            </p:cNvPr>
            <p:cNvSpPr/>
            <p:nvPr/>
          </p:nvSpPr>
          <p:spPr>
            <a:xfrm>
              <a:off x="923258" y="2769832"/>
              <a:ext cx="1615736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 err="1"/>
                <a:t>Firrtl</a:t>
              </a:r>
              <a:r>
                <a:rPr lang="en-US" altLang="zh-CN" dirty="0"/>
                <a:t> Transform</a:t>
              </a:r>
              <a:endParaRPr lang="zh-CN" altLang="en-US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C6376397-362F-4238-A19A-686B1D05F7BF}"/>
                </a:ext>
              </a:extLst>
            </p:cNvPr>
            <p:cNvSpPr/>
            <p:nvPr/>
          </p:nvSpPr>
          <p:spPr>
            <a:xfrm>
              <a:off x="923258" y="3923930"/>
              <a:ext cx="1615736" cy="55929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Verilog</a:t>
              </a:r>
              <a:endParaRPr lang="zh-CN" altLang="en-US" dirty="0"/>
            </a:p>
          </p:txBody>
        </p:sp>
        <p:sp>
          <p:nvSpPr>
            <p:cNvPr id="10" name="椭圆 9">
              <a:extLst>
                <a:ext uri="{FF2B5EF4-FFF2-40B4-BE49-F238E27FC236}">
                  <a16:creationId xmlns:a16="http://schemas.microsoft.com/office/drawing/2014/main" id="{5E25E4D0-DD0A-4236-8E3C-BE035893A88F}"/>
                </a:ext>
              </a:extLst>
            </p:cNvPr>
            <p:cNvSpPr/>
            <p:nvPr/>
          </p:nvSpPr>
          <p:spPr>
            <a:xfrm>
              <a:off x="3681918" y="1615735"/>
              <a:ext cx="1787371" cy="559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Annotation</a:t>
              </a:r>
              <a:endParaRPr lang="zh-CN" altLang="en-US" dirty="0"/>
            </a:p>
          </p:txBody>
        </p:sp>
        <p:sp>
          <p:nvSpPr>
            <p:cNvPr id="11" name="椭圆 10">
              <a:extLst>
                <a:ext uri="{FF2B5EF4-FFF2-40B4-BE49-F238E27FC236}">
                  <a16:creationId xmlns:a16="http://schemas.microsoft.com/office/drawing/2014/main" id="{C0D23CA7-34BB-4AF5-B237-CFA1CDACD577}"/>
                </a:ext>
              </a:extLst>
            </p:cNvPr>
            <p:cNvSpPr/>
            <p:nvPr/>
          </p:nvSpPr>
          <p:spPr>
            <a:xfrm>
              <a:off x="3681917" y="3923930"/>
              <a:ext cx="1787371" cy="559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dirty="0"/>
                <a:t>香语言</a:t>
              </a:r>
              <a:endParaRPr lang="en-US" altLang="zh-CN" dirty="0"/>
            </a:p>
            <a:p>
              <a:pPr algn="ctr"/>
              <a:r>
                <a:rPr lang="zh-CN" altLang="en-US" dirty="0"/>
                <a:t>文件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12BC36E3-2356-4F69-92AE-32387D35471A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731126" y="2175028"/>
              <a:ext cx="0" cy="594804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F8B91AD4-D7B3-4F15-8129-6BE221FB43FC}"/>
                </a:ext>
              </a:extLst>
            </p:cNvPr>
            <p:cNvCxnSpPr>
              <a:cxnSpLocks/>
              <a:stCxn id="8" idx="2"/>
              <a:endCxn id="9" idx="0"/>
            </p:cNvCxnSpPr>
            <p:nvPr/>
          </p:nvCxnSpPr>
          <p:spPr>
            <a:xfrm>
              <a:off x="1731126" y="3329125"/>
              <a:ext cx="0" cy="594805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EE807ED-5C07-47EA-ACEB-E299F6450BCE}"/>
                </a:ext>
              </a:extLst>
            </p:cNvPr>
            <p:cNvCxnSpPr>
              <a:cxnSpLocks/>
              <a:stCxn id="10" idx="4"/>
              <a:endCxn id="8" idx="0"/>
            </p:cNvCxnSpPr>
            <p:nvPr/>
          </p:nvCxnSpPr>
          <p:spPr>
            <a:xfrm flipH="1">
              <a:off x="1731126" y="2175028"/>
              <a:ext cx="2844478" cy="594804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1C715DA6-EB44-4D29-9425-234003A12140}"/>
                </a:ext>
              </a:extLst>
            </p:cNvPr>
            <p:cNvCxnSpPr>
              <a:cxnSpLocks/>
              <a:stCxn id="8" idx="2"/>
              <a:endCxn id="11" idx="0"/>
            </p:cNvCxnSpPr>
            <p:nvPr/>
          </p:nvCxnSpPr>
          <p:spPr>
            <a:xfrm>
              <a:off x="1731126" y="3329125"/>
              <a:ext cx="2844477" cy="594805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椭圆 15">
              <a:extLst>
                <a:ext uri="{FF2B5EF4-FFF2-40B4-BE49-F238E27FC236}">
                  <a16:creationId xmlns:a16="http://schemas.microsoft.com/office/drawing/2014/main" id="{52CBC6B0-0E6F-4E28-8D56-5578F6BA723E}"/>
                </a:ext>
              </a:extLst>
            </p:cNvPr>
            <p:cNvSpPr/>
            <p:nvPr/>
          </p:nvSpPr>
          <p:spPr>
            <a:xfrm>
              <a:off x="3681918" y="2769831"/>
              <a:ext cx="1787371" cy="559293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Custom Transform</a:t>
              </a:r>
              <a:endParaRPr lang="zh-CN" altLang="en-US" dirty="0"/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94B0C06B-732E-4256-B860-DC53CEB11EA6}"/>
                </a:ext>
              </a:extLst>
            </p:cNvPr>
            <p:cNvCxnSpPr>
              <a:stCxn id="16" idx="2"/>
              <a:endCxn id="8" idx="3"/>
            </p:cNvCxnSpPr>
            <p:nvPr/>
          </p:nvCxnSpPr>
          <p:spPr>
            <a:xfrm flipH="1">
              <a:off x="2538994" y="3049478"/>
              <a:ext cx="1142924" cy="1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DEB65344-B249-4B59-B2E0-9F1B2F70B020}"/>
              </a:ext>
            </a:extLst>
          </p:cNvPr>
          <p:cNvGrpSpPr/>
          <p:nvPr/>
        </p:nvGrpSpPr>
        <p:grpSpPr>
          <a:xfrm>
            <a:off x="6285834" y="1099046"/>
            <a:ext cx="5400198" cy="1047805"/>
            <a:chOff x="6651594" y="4573766"/>
            <a:chExt cx="5400198" cy="1047805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6DAC877F-9319-47CB-B12E-D7F2E47DC388}"/>
                </a:ext>
              </a:extLst>
            </p:cNvPr>
            <p:cNvSpPr txBox="1"/>
            <p:nvPr/>
          </p:nvSpPr>
          <p:spPr>
            <a:xfrm>
              <a:off x="7134683" y="4573766"/>
              <a:ext cx="4564557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 err="1"/>
                <a:t>Log.add</a:t>
              </a:r>
              <a:r>
                <a:rPr lang="en-US" altLang="zh-CN" dirty="0"/>
                <a:t>(“adder output fire”, </a:t>
              </a:r>
              <a:r>
                <a:rPr lang="en-US" altLang="zh-CN" dirty="0" err="1"/>
                <a:t>io.out.fire</a:t>
              </a:r>
              <a:r>
                <a:rPr lang="en-US" altLang="zh-CN" dirty="0"/>
                <a:t>())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8D627771-3209-4E48-901F-776301C97AE6}"/>
                </a:ext>
              </a:extLst>
            </p:cNvPr>
            <p:cNvSpPr txBox="1"/>
            <p:nvPr/>
          </p:nvSpPr>
          <p:spPr>
            <a:xfrm>
              <a:off x="6651594" y="5052826"/>
              <a:ext cx="5400198" cy="56874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lvl="1">
                <a:lnSpc>
                  <a:spcPct val="200000"/>
                </a:lnSpc>
              </a:pPr>
              <a:r>
                <a:rPr lang="en-US" altLang="zh-CN" dirty="0"/>
                <a:t>“adder output fire” : {</a:t>
              </a:r>
              <a:r>
                <a:rPr lang="en-US" altLang="zh-CN" dirty="0" err="1"/>
                <a:t>xxx.adder.adder_output_fire</a:t>
              </a:r>
              <a:r>
                <a:rPr lang="en-US" altLang="zh-CN" dirty="0"/>
                <a:t>}</a:t>
              </a:r>
            </a:p>
          </p:txBody>
        </p:sp>
        <p:cxnSp>
          <p:nvCxnSpPr>
            <p:cNvPr id="24" name="直接箭头连接符 23">
              <a:extLst>
                <a:ext uri="{FF2B5EF4-FFF2-40B4-BE49-F238E27FC236}">
                  <a16:creationId xmlns:a16="http://schemas.microsoft.com/office/drawing/2014/main" id="{CF281240-7CEE-4949-B918-00E12DF3E55B}"/>
                </a:ext>
              </a:extLst>
            </p:cNvPr>
            <p:cNvCxnSpPr>
              <a:cxnSpLocks/>
              <a:stCxn id="18" idx="2"/>
            </p:cNvCxnSpPr>
            <p:nvPr/>
          </p:nvCxnSpPr>
          <p:spPr>
            <a:xfrm>
              <a:off x="9416962" y="4943098"/>
              <a:ext cx="0" cy="360422"/>
            </a:xfrm>
            <a:prstGeom prst="straightConnector1">
              <a:avLst/>
            </a:prstGeom>
            <a:ln w="19050">
              <a:solidFill>
                <a:srgbClr val="FF0000"/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文本框 27">
            <a:extLst>
              <a:ext uri="{FF2B5EF4-FFF2-40B4-BE49-F238E27FC236}">
                <a16:creationId xmlns:a16="http://schemas.microsoft.com/office/drawing/2014/main" id="{23966E0C-3B55-4199-9EB0-05D03A8BCCD6}"/>
              </a:ext>
            </a:extLst>
          </p:cNvPr>
          <p:cNvSpPr txBox="1"/>
          <p:nvPr/>
        </p:nvSpPr>
        <p:spPr>
          <a:xfrm>
            <a:off x="7198281" y="5446522"/>
            <a:ext cx="3575304" cy="568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>
              <a:lnSpc>
                <a:spcPct val="200000"/>
              </a:lnSpc>
            </a:pPr>
            <a:r>
              <a:rPr lang="en-US" altLang="zh-CN" dirty="0"/>
              <a:t>Custom </a:t>
            </a:r>
            <a:r>
              <a:rPr lang="en-US" altLang="zh-CN" dirty="0" err="1"/>
              <a:t>Firrtl</a:t>
            </a:r>
            <a:r>
              <a:rPr lang="en-US" altLang="zh-CN" dirty="0"/>
              <a:t> Transform </a:t>
            </a:r>
            <a:r>
              <a:rPr lang="zh-CN" altLang="en-US" dirty="0"/>
              <a:t>工作流</a:t>
            </a:r>
            <a:endParaRPr lang="en-US" altLang="zh-C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Xiang Editor</a:t>
            </a:r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09600" y="1178560"/>
            <a:ext cx="4086896" cy="4998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解析波形文件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提供设计的层次结构及每个子模块中的信号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提供自动信号补全功能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使修改、编辑香语言更加方便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7EC0A5D-FBA0-4182-A6F1-F29E7EF5C9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8977" y="990041"/>
            <a:ext cx="7031151" cy="4108829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099EA700-3771-4904-A92B-A0D7423A2569}"/>
              </a:ext>
            </a:extLst>
          </p:cNvPr>
          <p:cNvSpPr txBox="1"/>
          <p:nvPr/>
        </p:nvSpPr>
        <p:spPr>
          <a:xfrm>
            <a:off x="5708342" y="5308843"/>
            <a:ext cx="57704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使用</a:t>
            </a:r>
            <a:r>
              <a:rPr lang="en-US" altLang="zh-CN" dirty="0"/>
              <a:t>Xiang Editor</a:t>
            </a:r>
            <a:r>
              <a:rPr lang="zh-CN" altLang="en-US" dirty="0"/>
              <a:t>为</a:t>
            </a:r>
            <a:r>
              <a:rPr lang="en-US" altLang="zh-CN" dirty="0"/>
              <a:t>Cache</a:t>
            </a:r>
            <a:r>
              <a:rPr lang="en-US" altLang="zh-CN" baseline="30000" dirty="0"/>
              <a:t>[1]</a:t>
            </a:r>
            <a:r>
              <a:rPr lang="zh-CN" altLang="en-US" dirty="0"/>
              <a:t>的工作过程编写事件转换规则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98B5B4F-FB90-4E8A-888A-0DA274E370DB}"/>
              </a:ext>
            </a:extLst>
          </p:cNvPr>
          <p:cNvSpPr txBox="1"/>
          <p:nvPr/>
        </p:nvSpPr>
        <p:spPr>
          <a:xfrm>
            <a:off x="622904" y="5922882"/>
            <a:ext cx="9826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[1]: block-inclusive-cache: https://github.com/sifive/block-inclusivecache-sifive</a:t>
            </a:r>
            <a:endParaRPr lang="zh-CN" alt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endParaRPr lang="zh-CN" altLang="en-US" dirty="0"/>
          </a:p>
        </p:txBody>
      </p:sp>
      <p:sp>
        <p:nvSpPr>
          <p:cNvPr id="6" name="内容占位符 4">
            <a:extLst>
              <a:ext uri="{FF2B5EF4-FFF2-40B4-BE49-F238E27FC236}">
                <a16:creationId xmlns:a16="http://schemas.microsoft.com/office/drawing/2014/main" id="{C198B024-657A-433E-85E5-11555F5610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8560"/>
            <a:ext cx="6235099" cy="4998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以分析基于</a:t>
            </a:r>
            <a:r>
              <a:rPr lang="en-US" altLang="zh-CN" dirty="0" err="1"/>
              <a:t>Tilelink</a:t>
            </a:r>
            <a:r>
              <a:rPr lang="zh-CN" altLang="en-US" dirty="0"/>
              <a:t>协议的</a:t>
            </a:r>
            <a:r>
              <a:rPr lang="en-US" altLang="zh-CN" dirty="0"/>
              <a:t>LLC</a:t>
            </a:r>
            <a:r>
              <a:rPr lang="zh-CN" altLang="en-US" dirty="0"/>
              <a:t>中一个</a:t>
            </a:r>
            <a:r>
              <a:rPr lang="en-US" altLang="zh-CN" dirty="0"/>
              <a:t>MSHR</a:t>
            </a:r>
            <a:r>
              <a:rPr lang="zh-CN" altLang="en-US" dirty="0"/>
              <a:t>对两个请求的处理流程为例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系统连接简化模型如右图所示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Core0</a:t>
            </a:r>
            <a:r>
              <a:rPr lang="zh-CN" altLang="en-US" dirty="0"/>
              <a:t>、</a:t>
            </a:r>
            <a:r>
              <a:rPr lang="en-US" altLang="zh-CN" dirty="0"/>
              <a:t>Core1</a:t>
            </a:r>
            <a:r>
              <a:rPr lang="zh-CN" altLang="en-US" dirty="0"/>
              <a:t>向</a:t>
            </a:r>
            <a:r>
              <a:rPr lang="en-US" altLang="zh-CN" dirty="0"/>
              <a:t>LLC Acquire</a:t>
            </a:r>
            <a:r>
              <a:rPr lang="zh-CN" altLang="en-US" dirty="0"/>
              <a:t>同一个</a:t>
            </a:r>
            <a:r>
              <a:rPr lang="en-US" altLang="zh-CN" dirty="0"/>
              <a:t>Block</a:t>
            </a:r>
            <a:r>
              <a:rPr lang="zh-CN" altLang="en-US" dirty="0"/>
              <a:t>，均要求</a:t>
            </a:r>
            <a:r>
              <a:rPr lang="en-US" altLang="zh-CN" dirty="0"/>
              <a:t>T</a:t>
            </a:r>
            <a:r>
              <a:rPr lang="zh-CN" altLang="en-US" dirty="0"/>
              <a:t>权限</a:t>
            </a:r>
            <a:r>
              <a:rPr lang="en-US" altLang="zh-CN" dirty="0"/>
              <a:t>(</a:t>
            </a:r>
            <a:r>
              <a:rPr lang="zh-CN" altLang="en-US" dirty="0"/>
              <a:t>写权限</a:t>
            </a:r>
            <a:r>
              <a:rPr lang="en-US" altLang="zh-CN" dirty="0"/>
              <a:t>)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初始状态时</a:t>
            </a:r>
            <a:r>
              <a:rPr lang="en-US" altLang="zh-CN" dirty="0"/>
              <a:t>Core0</a:t>
            </a:r>
            <a:r>
              <a:rPr lang="zh-CN" altLang="en-US" dirty="0"/>
              <a:t>、</a:t>
            </a:r>
            <a:r>
              <a:rPr lang="en-US" altLang="zh-CN" dirty="0"/>
              <a:t>Core1</a:t>
            </a:r>
            <a:r>
              <a:rPr lang="zh-CN" altLang="en-US" dirty="0"/>
              <a:t>、</a:t>
            </a:r>
            <a:r>
              <a:rPr lang="en-US" altLang="zh-CN" dirty="0"/>
              <a:t>LLC</a:t>
            </a:r>
            <a:r>
              <a:rPr lang="zh-CN" altLang="en-US" dirty="0"/>
              <a:t>中均无该</a:t>
            </a:r>
            <a:r>
              <a:rPr lang="en-US" altLang="zh-CN" dirty="0"/>
              <a:t>Block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8087C1D6-6133-404B-AE03-9DA5AA6C6D91}"/>
              </a:ext>
            </a:extLst>
          </p:cNvPr>
          <p:cNvSpPr/>
          <p:nvPr/>
        </p:nvSpPr>
        <p:spPr>
          <a:xfrm>
            <a:off x="7519401" y="1278384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Core0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FADC284-7850-4CD8-8D1B-6E2FF91DB5FD}"/>
              </a:ext>
            </a:extLst>
          </p:cNvPr>
          <p:cNvSpPr/>
          <p:nvPr/>
        </p:nvSpPr>
        <p:spPr>
          <a:xfrm>
            <a:off x="9580500" y="1278384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Core1</a:t>
            </a:r>
            <a:endParaRPr lang="zh-CN" altLang="en-US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77959456-398A-4AD8-B065-8F4839558091}"/>
              </a:ext>
            </a:extLst>
          </p:cNvPr>
          <p:cNvSpPr/>
          <p:nvPr/>
        </p:nvSpPr>
        <p:spPr>
          <a:xfrm>
            <a:off x="8506302" y="3271421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LLC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CF5206F6-4307-4325-8902-8F7139E49DC8}"/>
              </a:ext>
            </a:extLst>
          </p:cNvPr>
          <p:cNvSpPr/>
          <p:nvPr/>
        </p:nvSpPr>
        <p:spPr>
          <a:xfrm>
            <a:off x="8506302" y="4713862"/>
            <a:ext cx="1384916" cy="57704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RAM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00EA0F29-2F6D-44BE-9BC7-2C4CD8387198}"/>
              </a:ext>
            </a:extLst>
          </p:cNvPr>
          <p:cNvCxnSpPr>
            <a:stCxn id="7" idx="2"/>
            <a:endCxn id="9" idx="0"/>
          </p:cNvCxnSpPr>
          <p:nvPr/>
        </p:nvCxnSpPr>
        <p:spPr>
          <a:xfrm>
            <a:off x="8211859" y="1855433"/>
            <a:ext cx="986901" cy="1415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箭头连接符 2">
            <a:extLst>
              <a:ext uri="{FF2B5EF4-FFF2-40B4-BE49-F238E27FC236}">
                <a16:creationId xmlns:a16="http://schemas.microsoft.com/office/drawing/2014/main" id="{3BB76693-7A2E-4B75-977F-73F1C5B1362A}"/>
              </a:ext>
            </a:extLst>
          </p:cNvPr>
          <p:cNvCxnSpPr>
            <a:stCxn id="8" idx="2"/>
            <a:endCxn id="9" idx="0"/>
          </p:cNvCxnSpPr>
          <p:nvPr/>
        </p:nvCxnSpPr>
        <p:spPr>
          <a:xfrm flipH="1">
            <a:off x="9198760" y="1855433"/>
            <a:ext cx="1074198" cy="141598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59987794-B17F-4D8C-9EA9-908A4F953F64}"/>
              </a:ext>
            </a:extLst>
          </p:cNvPr>
          <p:cNvCxnSpPr>
            <a:stCxn id="9" idx="2"/>
            <a:endCxn id="10" idx="0"/>
          </p:cNvCxnSpPr>
          <p:nvPr/>
        </p:nvCxnSpPr>
        <p:spPr>
          <a:xfrm>
            <a:off x="9198760" y="3848470"/>
            <a:ext cx="0" cy="865392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AEE18D4-3195-4C9F-B554-93FD06D6BBDD}"/>
              </a:ext>
            </a:extLst>
          </p:cNvPr>
          <p:cNvSpPr txBox="1"/>
          <p:nvPr/>
        </p:nvSpPr>
        <p:spPr>
          <a:xfrm>
            <a:off x="7474998" y="2281561"/>
            <a:ext cx="106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Acquire T</a:t>
            </a:r>
            <a:endParaRPr lang="zh-CN" altLang="en-US" dirty="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445DF0D-2F23-4FDC-A2AE-A84B63A545D8}"/>
              </a:ext>
            </a:extLst>
          </p:cNvPr>
          <p:cNvSpPr txBox="1"/>
          <p:nvPr/>
        </p:nvSpPr>
        <p:spPr>
          <a:xfrm>
            <a:off x="9908963" y="2283040"/>
            <a:ext cx="1069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Acquire T</a:t>
            </a:r>
            <a:endParaRPr lang="zh-CN" altLang="en-US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dirty="0"/>
              <a:t>—</a:t>
            </a:r>
            <a:r>
              <a:rPr lang="zh-CN" altLang="en-US" sz="3600" dirty="0"/>
              <a:t>编写转换规则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1B85C36-B91A-4B27-AF42-E9F8C2E46E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1490" y="1374585"/>
            <a:ext cx="7849357" cy="45869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0572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/>
              <a:t>Waveform Terminator: </a:t>
            </a:r>
            <a:r>
              <a:rPr lang="zh-CN" altLang="en-US" sz="3600" dirty="0"/>
              <a:t>应用示例</a:t>
            </a:r>
            <a:r>
              <a:rPr lang="en-US" altLang="zh-CN" dirty="0"/>
              <a:t>—</a:t>
            </a:r>
            <a:r>
              <a:rPr lang="zh-CN" altLang="en-US" dirty="0"/>
              <a:t>提取</a:t>
            </a:r>
            <a:r>
              <a:rPr lang="en-US" altLang="zh-CN" dirty="0"/>
              <a:t>Log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43D0C0A-3F7F-4D0F-8C6B-5CD6E9FBFF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799"/>
          <a:stretch/>
        </p:blipFill>
        <p:spPr>
          <a:xfrm>
            <a:off x="698003" y="2925375"/>
            <a:ext cx="5725112" cy="246336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7559DF1-F42A-4742-B140-CED758DB4C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5726"/>
          <a:stretch/>
        </p:blipFill>
        <p:spPr>
          <a:xfrm>
            <a:off x="6652357" y="2041862"/>
            <a:ext cx="4841640" cy="3827330"/>
          </a:xfrm>
          <a:prstGeom prst="rect">
            <a:avLst/>
          </a:prstGeom>
        </p:spPr>
      </p:pic>
      <p:sp>
        <p:nvSpPr>
          <p:cNvPr id="6" name="内容占位符 4">
            <a:extLst>
              <a:ext uri="{FF2B5EF4-FFF2-40B4-BE49-F238E27FC236}">
                <a16:creationId xmlns:a16="http://schemas.microsoft.com/office/drawing/2014/main" id="{F3B7C284-776E-40B5-B5E0-76731F290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78560"/>
            <a:ext cx="10884397" cy="4998403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 dirty="0"/>
              <a:t>输入：一个波形文件，一个香语言转换规则描述文件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输出：从波形中提取的</a:t>
            </a:r>
            <a:r>
              <a:rPr lang="en-US" altLang="zh-CN" dirty="0"/>
              <a:t>Log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香山模板-16-9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香山模板-16-9</Template>
  <TotalTime>196</TotalTime>
  <Words>900</Words>
  <Application>Microsoft Office PowerPoint</Application>
  <PresentationFormat>宽屏</PresentationFormat>
  <Paragraphs>190</Paragraphs>
  <Slides>22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27" baseType="lpstr">
      <vt:lpstr>等线</vt:lpstr>
      <vt:lpstr>Arial</vt:lpstr>
      <vt:lpstr>Calibri</vt:lpstr>
      <vt:lpstr>Wingdings</vt:lpstr>
      <vt:lpstr>香山模板-16-9</vt:lpstr>
      <vt:lpstr>Waveform Terminator 填补底层波形与高层语义鸿沟的调试栈</vt:lpstr>
      <vt:lpstr>传统硬件仿真调试方法: 波形分析</vt:lpstr>
      <vt:lpstr>Waveform Terminator: 新型硬件调试栈</vt:lpstr>
      <vt:lpstr>Waveform Terminator: 香语言</vt:lpstr>
      <vt:lpstr>Waveform Terminator: 香语言</vt:lpstr>
      <vt:lpstr>Xiang Editor</vt:lpstr>
      <vt:lpstr>Waveform Terminator: 应用示例</vt:lpstr>
      <vt:lpstr>Waveform Terminator: 应用示例—编写转换规则</vt:lpstr>
      <vt:lpstr>Waveform Terminator: 应用示例—提取Log</vt:lpstr>
      <vt:lpstr>Waveform Terminator: 应用示例—Log分析</vt:lpstr>
      <vt:lpstr>Waveform Terminator: 应用示例—Log分析</vt:lpstr>
      <vt:lpstr>Waveform Terminator: 应用示例—Log分析</vt:lpstr>
      <vt:lpstr>Waveform Terminator: 应用示例—Log分析</vt:lpstr>
      <vt:lpstr>Waveform Terminator: 问题讨论</vt:lpstr>
      <vt:lpstr>PowerPoint 演示文稿</vt:lpstr>
      <vt:lpstr>Waveform Terminator: 应用示例—Log分析</vt:lpstr>
      <vt:lpstr>Waveform Terminator: 应用示例—Log分析</vt:lpstr>
      <vt:lpstr>Waveform Terminator: 应用示例—Log分析</vt:lpstr>
      <vt:lpstr>Waveform Terminator: 应用示例—Log分析</vt:lpstr>
      <vt:lpstr>Waveform Terminator: 应用示例—Log分析</vt:lpstr>
      <vt:lpstr>Waveform Terminator: 应用示例—Log分析</vt:lpstr>
      <vt:lpstr>Waveform Terminator: 应用示例—Log分析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徐 易难</dc:creator>
  <cp:lastModifiedBy>Lin Jiawei</cp:lastModifiedBy>
  <cp:revision>105</cp:revision>
  <dcterms:created xsi:type="dcterms:W3CDTF">2021-06-17T06:23:07Z</dcterms:created>
  <dcterms:modified xsi:type="dcterms:W3CDTF">2021-06-18T18:34:02Z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1033-11.1.0.9662</vt:lpwstr>
  </property>
</Properties>
</file>