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2" r:id="rId4"/>
    <p:sldId id="258" r:id="rId5"/>
    <p:sldId id="261" r:id="rId6"/>
    <p:sldId id="262" r:id="rId7"/>
    <p:sldId id="273" r:id="rId8"/>
    <p:sldId id="263" r:id="rId9"/>
    <p:sldId id="259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4" r:id="rId18"/>
    <p:sldId id="276" r:id="rId19"/>
    <p:sldId id="277" r:id="rId20"/>
    <p:sldId id="278" r:id="rId21"/>
    <p:sldId id="279" r:id="rId22"/>
    <p:sldId id="270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83469"/>
  </p:normalViewPr>
  <p:slideViewPr>
    <p:cSldViewPr snapToGrid="0">
      <p:cViewPr varScale="1">
        <p:scale>
          <a:sx n="106" d="100"/>
          <a:sy n="106" d="100"/>
        </p:scale>
        <p:origin x="336" y="16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E3EAC-EA48-EA45-ABCA-0FDB45D491E7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8010-6549-384B-96F3-54744D6AF4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19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식자재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www.kci.go.kr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kciportal</a:t>
            </a:r>
            <a:r>
              <a:rPr kumimoji="1" lang="en" altLang="ko-Kore-KR" dirty="0"/>
              <a:t>/ci/</a:t>
            </a:r>
            <a:r>
              <a:rPr kumimoji="1" lang="en" altLang="ko-Kore-KR" dirty="0" err="1"/>
              <a:t>sereArticleSearch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ciSereArtiView.kci?sereArticleSearchBean.artiId</a:t>
            </a:r>
            <a:r>
              <a:rPr kumimoji="1" lang="en" altLang="ko-Kore-KR" dirty="0"/>
              <a:t>=ART002444751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음식물쓰레기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www.dailypop.kr</a:t>
            </a:r>
            <a:r>
              <a:rPr kumimoji="1" lang="en" altLang="ko-Kore-KR" dirty="0"/>
              <a:t>/news/</a:t>
            </a:r>
            <a:r>
              <a:rPr kumimoji="1" lang="en" altLang="ko-Kore-KR" dirty="0" err="1"/>
              <a:t>articleView.html?idxno</a:t>
            </a:r>
            <a:r>
              <a:rPr kumimoji="1" lang="en" altLang="ko-Kore-KR" dirty="0"/>
              <a:t>=57660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10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9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993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646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56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7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865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[CPC] https://</a:t>
            </a:r>
            <a:r>
              <a:rPr kumimoji="1" lang="en" altLang="ko-Kore-KR" dirty="0" err="1"/>
              <a:t>advertising.amazon.com</a:t>
            </a:r>
            <a:r>
              <a:rPr kumimoji="1" lang="en" altLang="ko-Kore-KR" dirty="0"/>
              <a:t>/ko-</a:t>
            </a:r>
            <a:r>
              <a:rPr kumimoji="1" lang="en" altLang="ko-Kore-KR" dirty="0" err="1"/>
              <a:t>kr</a:t>
            </a:r>
            <a:r>
              <a:rPr kumimoji="1" lang="en" altLang="ko-Kore-KR" dirty="0"/>
              <a:t>/library/guides/cost-per-click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4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29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684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51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운동자세 교정 </a:t>
            </a:r>
            <a:r>
              <a:rPr kumimoji="1" lang="en-US" altLang="ko-KR" dirty="0"/>
              <a:t>]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www.aitimes.com</a:t>
            </a:r>
            <a:r>
              <a:rPr kumimoji="1" lang="en" altLang="ko-Kore-KR" dirty="0"/>
              <a:t>/news/</a:t>
            </a:r>
            <a:r>
              <a:rPr kumimoji="1" lang="en" altLang="ko-Kore-KR" dirty="0" err="1"/>
              <a:t>articleView.html?idxno</a:t>
            </a:r>
            <a:r>
              <a:rPr kumimoji="1" lang="en" altLang="ko-Kore-KR" dirty="0"/>
              <a:t>=141841</a:t>
            </a:r>
          </a:p>
          <a:p>
            <a:r>
              <a:rPr kumimoji="1" lang="en" altLang="ko-Kore-KR" dirty="0"/>
              <a:t>http://</a:t>
            </a:r>
            <a:r>
              <a:rPr kumimoji="1" lang="en" altLang="ko-Kore-KR" dirty="0" err="1"/>
              <a:t>www.koreascience.or.kr</a:t>
            </a:r>
            <a:r>
              <a:rPr kumimoji="1" lang="en" altLang="ko-Kore-KR" dirty="0"/>
              <a:t>/article/JAKO202022560454953.page?&amp;lang=ko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포인트</a:t>
            </a:r>
            <a:r>
              <a:rPr kumimoji="1" lang="ko-KR" altLang="en-US" dirty="0"/>
              <a:t>안무</a:t>
            </a:r>
            <a:r>
              <a:rPr kumimoji="1" lang="en-US" altLang="ko-KR" dirty="0"/>
              <a:t>]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aihub.or.kr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aihubdata</a:t>
            </a:r>
            <a:r>
              <a:rPr kumimoji="1" lang="en" altLang="ko-Kore-KR" dirty="0"/>
              <a:t>/data/</a:t>
            </a:r>
            <a:r>
              <a:rPr kumimoji="1" lang="en" altLang="ko-Kore-KR" dirty="0" err="1"/>
              <a:t>view.do?currMenu</a:t>
            </a:r>
            <a:r>
              <a:rPr kumimoji="1" lang="en" altLang="ko-Kore-KR" dirty="0"/>
              <a:t>=115&amp;topMenu=100&amp;aihubDataSe=</a:t>
            </a:r>
            <a:r>
              <a:rPr kumimoji="1" lang="en" altLang="ko-Kore-KR" dirty="0" err="1"/>
              <a:t>realm&amp;dataSetSn</a:t>
            </a:r>
            <a:r>
              <a:rPr kumimoji="1" lang="en" altLang="ko-Kore-KR" dirty="0"/>
              <a:t>=52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8010-6549-384B-96F3-54744D6AF44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7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88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8F77DF3-FC39-CEA4-6ACF-4AA6894F959E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ECDE31D-706C-9359-3241-1C6D93D5C18C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8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28736C0-A2D9-DAD5-C412-FD75978ACC49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594A2C6-4030-D4DF-340C-2B24D62FA771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4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5005236-8981-967E-3BB4-7016DF155B3C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7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536E834-0BC8-46C1-4752-8F56FC520971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3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F54454C-60B5-4211-0916-AB0306D5ACDB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8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B763923-16A6-519F-C19F-466048D170A9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A070E87-9296-DB4A-3D39-6BD892C50C7A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2BF0900-1D50-BC03-A537-21221BAA2EBA}"/>
              </a:ext>
            </a:extLst>
          </p:cNvPr>
          <p:cNvCxnSpPr/>
          <p:nvPr userDrawn="1"/>
        </p:nvCxnSpPr>
        <p:spPr>
          <a:xfrm>
            <a:off x="681038" y="717067"/>
            <a:ext cx="922496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0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2643-20E3-A14A-8EE2-F8AA14972AA3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78AF-7B0C-E849-8444-2E5B8727BB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8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data/data/view.do?currMenu=115&amp;topMenu=100&amp;aihubDataSe=realm&amp;dataSetSn=7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dx.co.kr/product/detail/0c5ec800-4fc2-11eb-8b6e-e776ccea396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data/data/view.do?currMenu=115&amp;topMenu=100&amp;aihubDataSe=realm&amp;dataSetSn=5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.korean.go.kr/request/reausetMain.do?lang=ko#down" TargetMode="External"/><Relationship Id="rId2" Type="http://schemas.openxmlformats.org/officeDocument/2006/relationships/hyperlink" Target="https://news.na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A1AF-6851-3B5C-2377-FA22723F9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/>
              <a:t>멘토링 자료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C41C3-A251-A94F-7F16-087A94083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1800" dirty="0"/>
              <a:t>프로젝트</a:t>
            </a:r>
            <a:r>
              <a:rPr kumimoji="1" lang="ko-KR" altLang="en-US" sz="1800" dirty="0"/>
              <a:t> 주제 선정을 위한 내용 정리 문서</a:t>
            </a:r>
            <a:endParaRPr kumimoji="1" lang="ko-Kore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CF4CFB-B227-1C86-DCAB-1B4183A5BC86}"/>
              </a:ext>
            </a:extLst>
          </p:cNvPr>
          <p:cNvSpPr txBox="1">
            <a:spLocks/>
          </p:cNvSpPr>
          <p:nvPr/>
        </p:nvSpPr>
        <p:spPr>
          <a:xfrm>
            <a:off x="5041900" y="5629275"/>
            <a:ext cx="4997450" cy="111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1400" dirty="0"/>
              <a:t>조명     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 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임시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조</a:t>
            </a:r>
            <a:endParaRPr kumimoji="1" lang="en-US" altLang="ko-KR" sz="1400" dirty="0"/>
          </a:p>
          <a:p>
            <a:pPr algn="l"/>
            <a:r>
              <a:rPr kumimoji="1" lang="ko-KR" altLang="en-US" sz="1400" dirty="0" err="1"/>
              <a:t>조원수</a:t>
            </a:r>
            <a:r>
              <a:rPr kumimoji="1" lang="ko-KR" altLang="en-US" sz="1400" dirty="0"/>
              <a:t> 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 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명</a:t>
            </a:r>
            <a:endParaRPr kumimoji="1" lang="en-US" altLang="ko-KR" sz="1400" dirty="0"/>
          </a:p>
          <a:p>
            <a:pPr algn="l"/>
            <a:r>
              <a:rPr kumimoji="1" lang="ko-KR" altLang="en-US" sz="1400" dirty="0" err="1"/>
              <a:t>조원명</a:t>
            </a:r>
            <a:r>
              <a:rPr kumimoji="1" lang="ko-KR" altLang="en-US" sz="1400" dirty="0"/>
              <a:t> 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  고은영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박기현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유재찬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윤승욱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조민우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하정수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98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F7A45-9588-F4CD-3D60-0C1ED1E41100}"/>
              </a:ext>
            </a:extLst>
          </p:cNvPr>
          <p:cNvSpPr txBox="1"/>
          <p:nvPr/>
        </p:nvSpPr>
        <p:spPr>
          <a:xfrm>
            <a:off x="585787" y="27146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2.</a:t>
            </a:r>
            <a:r>
              <a:rPr kumimoji="1" lang="ko-KR" altLang="en-US" sz="2000" b="1" dirty="0">
                <a:latin typeface="+mj-ea"/>
                <a:ea typeface="+mj-ea"/>
              </a:rPr>
              <a:t> 필요기술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4E21C-04CD-7DDB-ECA7-31D2D8F4664D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사용모델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281AF-9F55-A780-CE02-6888C8EEE843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+mj-ea"/>
                <a:ea typeface="+mj-ea"/>
              </a:rPr>
              <a:t>레시피추천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765EF56-04CA-2CEF-3130-1F77FA00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48" y="2390255"/>
            <a:ext cx="57323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A14DB2-8480-6ECF-EDEB-5F00226A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0" y="2390255"/>
            <a:ext cx="4694190" cy="30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7DDD2D-E870-8247-56A8-139E64712D89}"/>
              </a:ext>
            </a:extLst>
          </p:cNvPr>
          <p:cNvSpPr txBox="1"/>
          <p:nvPr/>
        </p:nvSpPr>
        <p:spPr>
          <a:xfrm>
            <a:off x="5233308" y="3832560"/>
            <a:ext cx="3057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600" b="1" i="0" u="sng" strike="noStrike" dirty="0" err="1">
                <a:solidFill>
                  <a:srgbClr val="595959"/>
                </a:solidFill>
                <a:effectLst/>
                <a:latin typeface="+mj-ea"/>
                <a:ea typeface="+mj-ea"/>
              </a:rPr>
              <a:t>Classfication</a:t>
            </a:r>
            <a:endParaRPr lang="en" altLang="ko-Kore-KR" sz="1600" b="1" u="sng" dirty="0">
              <a:effectLst/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BB52F-49E0-1040-173D-B35D9A90AAA0}"/>
              </a:ext>
            </a:extLst>
          </p:cNvPr>
          <p:cNvSpPr txBox="1"/>
          <p:nvPr/>
        </p:nvSpPr>
        <p:spPr>
          <a:xfrm>
            <a:off x="5233308" y="1554387"/>
            <a:ext cx="3057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1600" b="1" i="0" u="sng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Object </a:t>
            </a:r>
            <a:r>
              <a:rPr lang="en" altLang="ko-Kore-KR" sz="1600" b="1" i="0" u="sng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Deteciton</a:t>
            </a:r>
            <a:endParaRPr lang="en" altLang="ko-Kore-KR" sz="1600" b="1" u="sng" dirty="0">
              <a:effectLst/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D61223-C94A-27DA-B266-9D8FC86DAA3B}"/>
              </a:ext>
            </a:extLst>
          </p:cNvPr>
          <p:cNvSpPr/>
          <p:nvPr/>
        </p:nvSpPr>
        <p:spPr>
          <a:xfrm>
            <a:off x="5233308" y="2244989"/>
            <a:ext cx="961854" cy="961854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0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YOLO </a:t>
            </a:r>
          </a:p>
          <a:p>
            <a:pPr algn="ctr"/>
            <a:r>
              <a:rPr lang="en-US" altLang="ko-KR" sz="1400" b="1" i="0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V7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5D574C-C598-FB2B-614F-4B3FAF5F46F1}"/>
              </a:ext>
            </a:extLst>
          </p:cNvPr>
          <p:cNvSpPr/>
          <p:nvPr/>
        </p:nvSpPr>
        <p:spPr>
          <a:xfrm>
            <a:off x="5233308" y="4511911"/>
            <a:ext cx="961854" cy="961854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ore-KR" sz="1200" b="1" dirty="0">
                <a:solidFill>
                  <a:srgbClr val="595959"/>
                </a:solidFill>
                <a:latin typeface="Arial" panose="020B0604020202020204" pitchFamily="34" charset="0"/>
              </a:rPr>
              <a:t>Efficient</a:t>
            </a:r>
          </a:p>
          <a:p>
            <a:pPr algn="ctr"/>
            <a:r>
              <a:rPr lang="en-US" altLang="ko-Kore-KR" sz="1200" b="1" dirty="0">
                <a:solidFill>
                  <a:srgbClr val="595959"/>
                </a:solidFill>
                <a:latin typeface="Arial" panose="020B0604020202020204" pitchFamily="34" charset="0"/>
              </a:rPr>
              <a:t>net</a:t>
            </a:r>
            <a:endParaRPr lang="ko-Kore-KR" altLang="en-US" sz="1400" b="1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D957-5D7F-550C-1C4B-D249B386B322}"/>
              </a:ext>
            </a:extLst>
          </p:cNvPr>
          <p:cNvSpPr txBox="1"/>
          <p:nvPr/>
        </p:nvSpPr>
        <p:spPr>
          <a:xfrm>
            <a:off x="6229616" y="2310418"/>
            <a:ext cx="3495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높은 성능을 유지하며 빠른 속도로 객체를 검출할 수 있도록 고안된 모델</a:t>
            </a:r>
            <a:endParaRPr lang="en-US" altLang="ko-KR" sz="1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ore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ELAN,RepConv</a:t>
            </a: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구조 도입</a:t>
            </a: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object detection task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에 맞는 </a:t>
            </a: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scaling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방법 제안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E9DDB1-EA24-DF82-6999-534BC919F8AA}"/>
              </a:ext>
            </a:extLst>
          </p:cNvPr>
          <p:cNvSpPr txBox="1"/>
          <p:nvPr/>
        </p:nvSpPr>
        <p:spPr>
          <a:xfrm>
            <a:off x="6229616" y="4463819"/>
            <a:ext cx="3495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Compound Scaling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을 사용해 파라미터 수를 줄이면서도 더 높은 정확성 달성</a:t>
            </a:r>
            <a:endParaRPr lang="en-US" altLang="ko-KR" sz="1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Efficient Block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구조 도입</a:t>
            </a: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ore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B0</a:t>
            </a:r>
            <a:r>
              <a:rPr lang="ko-KR" altLang="en-US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부터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B7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까지 다양한 크기의 모델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6CDE59-0CC2-26E4-F93C-19B9C7501F1D}"/>
              </a:ext>
            </a:extLst>
          </p:cNvPr>
          <p:cNvSpPr txBox="1"/>
          <p:nvPr/>
        </p:nvSpPr>
        <p:spPr>
          <a:xfrm>
            <a:off x="8410582" y="6044331"/>
            <a:ext cx="21933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b="0" i="1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" altLang="ko-Kore-KR" sz="11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1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기반 코드</a:t>
            </a:r>
            <a:endParaRPr lang="ko-Kore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56143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8281AF-9F55-A780-CE02-6888C8EEE843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+mj-ea"/>
                <a:ea typeface="+mj-ea"/>
              </a:rPr>
              <a:t>레시피추천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765EF56-04CA-2CEF-3130-1F77FA00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48" y="2390255"/>
            <a:ext cx="57323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F8F9-011C-91CB-AC04-77655872A2CE}"/>
              </a:ext>
            </a:extLst>
          </p:cNvPr>
          <p:cNvSpPr txBox="1"/>
          <p:nvPr/>
        </p:nvSpPr>
        <p:spPr>
          <a:xfrm>
            <a:off x="585787" y="271462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3.</a:t>
            </a:r>
            <a:r>
              <a:rPr kumimoji="1" lang="ko-KR" altLang="en-US" sz="2000" b="1" dirty="0">
                <a:latin typeface="+mj-ea"/>
                <a:ea typeface="+mj-ea"/>
              </a:rPr>
              <a:t> 데이터 수집 및 활용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33398B-44BE-6D63-2D18-D0637CA4D127}"/>
              </a:ext>
            </a:extLst>
          </p:cNvPr>
          <p:cNvGrpSpPr/>
          <p:nvPr/>
        </p:nvGrpSpPr>
        <p:grpSpPr>
          <a:xfrm>
            <a:off x="666104" y="814346"/>
            <a:ext cx="8752661" cy="1418166"/>
            <a:chOff x="666104" y="814346"/>
            <a:chExt cx="8752661" cy="141816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EAB70C-9C9C-D048-82F9-95253D20F91C}"/>
                </a:ext>
              </a:extLst>
            </p:cNvPr>
            <p:cNvGrpSpPr/>
            <p:nvPr/>
          </p:nvGrpSpPr>
          <p:grpSpPr>
            <a:xfrm>
              <a:off x="1481587" y="814347"/>
              <a:ext cx="1774400" cy="1405233"/>
              <a:chOff x="961638" y="1441869"/>
              <a:chExt cx="1774400" cy="140523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360D35-48D1-FD54-0006-D8751B4696F3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47E8B5-381F-2CD3-122A-144462BA80E3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63ED2A-66BC-9A65-466F-965EEF441802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C9B9A2-806F-D190-6717-E0F5B4895405}"/>
                </a:ext>
              </a:extLst>
            </p:cNvPr>
            <p:cNvGrpSpPr/>
            <p:nvPr/>
          </p:nvGrpSpPr>
          <p:grpSpPr>
            <a:xfrm>
              <a:off x="3428561" y="814347"/>
              <a:ext cx="5990204" cy="1418165"/>
              <a:chOff x="2980329" y="1441869"/>
              <a:chExt cx="6286760" cy="141816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6784F2-3A9B-3509-9FAF-A08C435C1EA5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음식 이미지 및 영양정보 텍스트</a:t>
                </a:r>
                <a:r>
                  <a:rPr lang="en-US" altLang="ko-KR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 400</a:t>
                </a: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종 항목</a:t>
                </a: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항목당 약</a:t>
                </a:r>
                <a:r>
                  <a:rPr lang="en-US" altLang="ko-KR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 2</a:t>
                </a: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천장</a:t>
                </a:r>
                <a:r>
                  <a:rPr lang="en-US" altLang="ko-KR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lang="ko-KR" altLang="en-US" sz="140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1C14B3-F181-D18E-BC7F-198A62FF8975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" altLang="ko-Kore-KR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AIHUB </a:t>
                </a: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제공 </a:t>
                </a: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데이터 </a:t>
                </a:r>
                <a:r>
                  <a:rPr lang="ko-KR" altLang="en-US" sz="1400" b="0" i="0" u="none" strike="noStrike" dirty="0" err="1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크롤링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F0B9E0D-323E-16CC-5E70-3E6A6E1F3127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" altLang="ko-Kore-KR" sz="12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https://</a:t>
                </a:r>
                <a:r>
                  <a:rPr lang="en" altLang="ko-Kore-KR" sz="12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aihub.or.kr</a:t>
                </a:r>
                <a:r>
                  <a:rPr lang="en" altLang="ko-Kore-KR" sz="12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/</a:t>
                </a:r>
                <a:r>
                  <a:rPr lang="en" altLang="ko-Kore-KR" sz="12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aihubdata</a:t>
                </a:r>
                <a:r>
                  <a:rPr lang="en" altLang="ko-Kore-KR" sz="12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/data/</a:t>
                </a:r>
                <a:r>
                  <a:rPr lang="en" altLang="ko-Kore-KR" sz="12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view.do?currMenu</a:t>
                </a:r>
                <a:r>
                  <a:rPr lang="en" altLang="ko-Kore-KR" sz="12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=115&amp;topMenu=100&amp;aihubDataSe=</a:t>
                </a:r>
                <a:r>
                  <a:rPr lang="en" altLang="ko-Kore-KR" sz="12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realm&amp;dataSetSn</a:t>
                </a:r>
                <a:r>
                  <a:rPr lang="en" altLang="ko-Kore-KR" sz="12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3"/>
                  </a:rPr>
                  <a:t>=74</a:t>
                </a:r>
                <a:endParaRPr lang="en" altLang="ko-Kore-KR" sz="1200" b="0" dirty="0">
                  <a:effectLst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6C7065-E474-EDAE-FBD5-3A69DF4EA7B9}"/>
                </a:ext>
              </a:extLst>
            </p:cNvPr>
            <p:cNvSpPr/>
            <p:nvPr/>
          </p:nvSpPr>
          <p:spPr>
            <a:xfrm>
              <a:off x="666104" y="814346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71002CC-FD64-5515-5B46-975709E6E37D}"/>
              </a:ext>
            </a:extLst>
          </p:cNvPr>
          <p:cNvGrpSpPr/>
          <p:nvPr/>
        </p:nvGrpSpPr>
        <p:grpSpPr>
          <a:xfrm>
            <a:off x="666104" y="2311458"/>
            <a:ext cx="8752661" cy="1418166"/>
            <a:chOff x="675072" y="2311458"/>
            <a:chExt cx="8752661" cy="141816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6994924-F43B-3391-A435-01A35BB2ED98}"/>
                </a:ext>
              </a:extLst>
            </p:cNvPr>
            <p:cNvGrpSpPr/>
            <p:nvPr/>
          </p:nvGrpSpPr>
          <p:grpSpPr>
            <a:xfrm>
              <a:off x="1490555" y="2311459"/>
              <a:ext cx="1774400" cy="1405233"/>
              <a:chOff x="961638" y="1441869"/>
              <a:chExt cx="1774400" cy="1405233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6C7070D-4EC3-FE6A-9378-800D52994504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61A3969-6387-0E76-4E18-BE38614CCF0D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0D4A68-E13F-5D92-9E61-FE564B72FC8C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30708F7-EA8B-9A5B-22AC-E0F5C1B6D12F}"/>
                </a:ext>
              </a:extLst>
            </p:cNvPr>
            <p:cNvGrpSpPr/>
            <p:nvPr/>
          </p:nvGrpSpPr>
          <p:grpSpPr>
            <a:xfrm>
              <a:off x="3437529" y="2311459"/>
              <a:ext cx="5990204" cy="1418165"/>
              <a:chOff x="2980329" y="1441869"/>
              <a:chExt cx="6286760" cy="14181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AFF07CB-98B8-D64E-69DD-1016DFEBD96B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쇼</a:t>
                </a:r>
                <a:r>
                  <a:rPr lang="ko-KR" altLang="en-US" sz="140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핑몰 리뷰 이미지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0D9C24D-B2E0-A8B1-33A3-275E2324FF40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ko-KR" sz="1400" i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TBD</a:t>
                </a:r>
                <a:endParaRPr lang="ko-KR" altLang="en-US" sz="1400" i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E662FD0-ECC1-4E8C-4A06-D04E764389D5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ko-KR" sz="1400" b="0" i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TBD</a:t>
                </a:r>
                <a:endParaRPr lang="ko-KR" altLang="en-US" sz="1400" b="0" i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A9FF6D0-E240-689B-D105-A11919119927}"/>
                </a:ext>
              </a:extLst>
            </p:cNvPr>
            <p:cNvSpPr/>
            <p:nvPr/>
          </p:nvSpPr>
          <p:spPr>
            <a:xfrm>
              <a:off x="675072" y="2311458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2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9797D4F-10A9-82DC-0B2A-206E9C993D3C}"/>
              </a:ext>
            </a:extLst>
          </p:cNvPr>
          <p:cNvGrpSpPr/>
          <p:nvPr/>
        </p:nvGrpSpPr>
        <p:grpSpPr>
          <a:xfrm>
            <a:off x="666104" y="3810590"/>
            <a:ext cx="8752661" cy="1418166"/>
            <a:chOff x="666104" y="4151246"/>
            <a:chExt cx="8752661" cy="141816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0A6A32-F9E1-4697-1389-BE119C848C37}"/>
                </a:ext>
              </a:extLst>
            </p:cNvPr>
            <p:cNvGrpSpPr/>
            <p:nvPr/>
          </p:nvGrpSpPr>
          <p:grpSpPr>
            <a:xfrm>
              <a:off x="1481587" y="4151247"/>
              <a:ext cx="1774400" cy="1405233"/>
              <a:chOff x="961638" y="1441869"/>
              <a:chExt cx="1774400" cy="1405233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7DA50A8-2B6E-355E-C9C9-4D594FB67C35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228BEFC-740D-5303-D161-9F519284C31B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354D5DF-12B1-150E-6594-2C82C07E77D6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DFB1F9-2049-B2D9-71C9-FB6E9E3AB93D}"/>
                </a:ext>
              </a:extLst>
            </p:cNvPr>
            <p:cNvGrpSpPr/>
            <p:nvPr/>
          </p:nvGrpSpPr>
          <p:grpSpPr>
            <a:xfrm>
              <a:off x="3428561" y="4151247"/>
              <a:ext cx="5990204" cy="1418165"/>
              <a:chOff x="2980329" y="1441869"/>
              <a:chExt cx="6286760" cy="141816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B12090-4E7C-273E-2402-261D5BE9C1E6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 fontAlgn="base"/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음식 및 식재료의 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100</a:t>
                </a:r>
                <a:r>
                  <a:rPr lang="en" altLang="ko-Kore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</a:t>
                </a: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당 영양정보 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(5</a:t>
                </a: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만개 데이터 제공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)</a:t>
                </a:r>
                <a:endParaRPr lang="ko-KR" altLang="en-US" sz="1400" i="0" u="none" strike="noStrike" dirty="0">
                  <a:solidFill>
                    <a:srgbClr val="333333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E832DF4-60A8-8B67-BA93-23A2CA6E5061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오픈데이터 활용 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(</a:t>
                </a:r>
                <a:r>
                  <a:rPr lang="ko-KR" altLang="en-US" sz="1400" i="0" u="none" strike="noStrike" dirty="0" err="1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전국통합식품영양성분정보표준데이터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)</a:t>
                </a:r>
                <a:endParaRPr lang="ko-KR" altLang="en-US" sz="1400" i="0" u="none" strike="noStrike" dirty="0">
                  <a:solidFill>
                    <a:srgbClr val="333333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C28720B-8104-D363-3133-BA484F7BD60F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ko-KR" sz="1400" i="1" dirty="0">
                    <a:solidFill>
                      <a:schemeClr val="tx1"/>
                    </a:solidFill>
                    <a:latin typeface="+mj-ea"/>
                    <a:ea typeface="+mj-ea"/>
                  </a:rPr>
                  <a:t>TBD</a:t>
                </a:r>
                <a:endParaRPr lang="ko-KR" altLang="en-US" sz="1400" b="0" i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5A646F7-AFC4-B99E-31D6-A0B58F70436E}"/>
                </a:ext>
              </a:extLst>
            </p:cNvPr>
            <p:cNvSpPr/>
            <p:nvPr/>
          </p:nvSpPr>
          <p:spPr>
            <a:xfrm>
              <a:off x="666104" y="4151246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3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D74B4F8-B56C-74AE-C709-6CDC2FA5EE12}"/>
              </a:ext>
            </a:extLst>
          </p:cNvPr>
          <p:cNvGrpSpPr/>
          <p:nvPr/>
        </p:nvGrpSpPr>
        <p:grpSpPr>
          <a:xfrm>
            <a:off x="666104" y="5325260"/>
            <a:ext cx="8752661" cy="1418166"/>
            <a:chOff x="675072" y="5665916"/>
            <a:chExt cx="8752661" cy="14181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E4D9F01-B764-3306-D0F0-BA304E8B29E2}"/>
                </a:ext>
              </a:extLst>
            </p:cNvPr>
            <p:cNvGrpSpPr/>
            <p:nvPr/>
          </p:nvGrpSpPr>
          <p:grpSpPr>
            <a:xfrm>
              <a:off x="1490555" y="5665917"/>
              <a:ext cx="1774400" cy="1405233"/>
              <a:chOff x="961638" y="1441869"/>
              <a:chExt cx="1774400" cy="140523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9652F5-076C-3E88-2461-A9B78608547B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4047479-F8FE-EC23-4B9B-24676E3FCF01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A8DC62-2C65-FB15-BD17-03B062F221F6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125CDC8-5444-9EAE-587F-F1C4A04F54AA}"/>
                </a:ext>
              </a:extLst>
            </p:cNvPr>
            <p:cNvGrpSpPr/>
            <p:nvPr/>
          </p:nvGrpSpPr>
          <p:grpSpPr>
            <a:xfrm>
              <a:off x="3437529" y="5665917"/>
              <a:ext cx="5990204" cy="1418165"/>
              <a:chOff x="2980329" y="1441869"/>
              <a:chExt cx="6286760" cy="141816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85C7913-2F02-5755-5D32-D080FA5A2D34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만개의 레시피 데이터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(</a:t>
                </a: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약 </a:t>
                </a:r>
                <a:r>
                  <a:rPr lang="en-US" altLang="ko-KR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12</a:t>
                </a: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만개 </a:t>
                </a:r>
                <a:r>
                  <a:rPr lang="ko-KR" altLang="en-US" sz="1400" dirty="0">
                    <a:solidFill>
                      <a:srgbClr val="33333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레시피 데이터 제공</a:t>
                </a:r>
                <a:r>
                  <a:rPr lang="en-US" altLang="ko-KR" sz="1400" dirty="0">
                    <a:solidFill>
                      <a:srgbClr val="33333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)</a:t>
                </a:r>
                <a:endParaRPr lang="ko-KR" altLang="en-US" sz="1400" i="0" u="none" strike="noStrike" dirty="0">
                  <a:solidFill>
                    <a:srgbClr val="333333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521BE1B-D9E3-86C1-1516-05D65BE4A7C8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ko-KR" altLang="en-US" sz="1400" i="0" u="none" strike="noStrike" dirty="0">
                    <a:solidFill>
                      <a:srgbClr val="333333"/>
                    </a:solidFill>
                    <a:effectLst/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오픈데이터 활용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5114F70-BBD2-3266-B9E9-A7CAF95B5F37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" altLang="ko-Kore-KR" sz="1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4"/>
                  </a:rPr>
                  <a:t>https://</a:t>
                </a:r>
                <a:r>
                  <a:rPr lang="en" altLang="ko-Kore-KR" sz="14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4"/>
                  </a:rPr>
                  <a:t>kadx.co.kr</a:t>
                </a:r>
                <a:r>
                  <a:rPr lang="en" altLang="ko-Kore-KR" sz="1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hlinkClick r:id="rId4"/>
                  </a:rPr>
                  <a:t>/product/detail/0c5ec800-4fc2-11eb-8b6e-e776ccea3964</a:t>
                </a:r>
                <a:endParaRPr lang="ko-KR" altLang="en-US" sz="1400" b="0" i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8799E3-5EBD-8E61-15B0-C4664AC938BC}"/>
                </a:ext>
              </a:extLst>
            </p:cNvPr>
            <p:cNvSpPr/>
            <p:nvPr/>
          </p:nvSpPr>
          <p:spPr>
            <a:xfrm>
              <a:off x="675072" y="5665916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4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11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j-ea"/>
                <a:ea typeface="+mj-ea"/>
              </a:rPr>
              <a:t>목차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A59453-5D5D-53D4-12A3-2E2FACC85DBA}"/>
              </a:ext>
            </a:extLst>
          </p:cNvPr>
          <p:cNvGrpSpPr/>
          <p:nvPr/>
        </p:nvGrpSpPr>
        <p:grpSpPr>
          <a:xfrm>
            <a:off x="1283414" y="1397204"/>
            <a:ext cx="7578249" cy="796859"/>
            <a:chOff x="1283414" y="1217093"/>
            <a:chExt cx="7578249" cy="7968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6FD5C1-9D8A-5DEA-6D76-E370EE83A865}"/>
                </a:ext>
              </a:extLst>
            </p:cNvPr>
            <p:cNvSpPr/>
            <p:nvPr/>
          </p:nvSpPr>
          <p:spPr>
            <a:xfrm>
              <a:off x="1283414" y="1217093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1.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뉴스 요약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C657DA-9D43-A3BD-B07A-52CD760E97F5}"/>
                </a:ext>
              </a:extLst>
            </p:cNvPr>
            <p:cNvSpPr txBox="1"/>
            <p:nvPr/>
          </p:nvSpPr>
          <p:spPr>
            <a:xfrm>
              <a:off x="6831940" y="124619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E64BC-4A9D-3C85-1AD3-497246434E8B}"/>
              </a:ext>
            </a:extLst>
          </p:cNvPr>
          <p:cNvGrpSpPr/>
          <p:nvPr/>
        </p:nvGrpSpPr>
        <p:grpSpPr>
          <a:xfrm>
            <a:off x="1283414" y="2495864"/>
            <a:ext cx="7578249" cy="796859"/>
            <a:chOff x="1283414" y="2701690"/>
            <a:chExt cx="7578249" cy="7968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5399C-40DB-9CBC-E0DD-DFD2C20DC5D6}"/>
                </a:ext>
              </a:extLst>
            </p:cNvPr>
            <p:cNvSpPr/>
            <p:nvPr/>
          </p:nvSpPr>
          <p:spPr>
            <a:xfrm>
              <a:off x="1283414" y="2701690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2.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레시피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3CEE0-D91C-4F2F-D2E6-BB57A2A0A5A5}"/>
                </a:ext>
              </a:extLst>
            </p:cNvPr>
            <p:cNvSpPr txBox="1"/>
            <p:nvPr/>
          </p:nvSpPr>
          <p:spPr>
            <a:xfrm>
              <a:off x="6831940" y="2726849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63CD39-03DC-98F7-18FA-8B198F67BC3E}"/>
              </a:ext>
            </a:extLst>
          </p:cNvPr>
          <p:cNvGrpSpPr/>
          <p:nvPr/>
        </p:nvGrpSpPr>
        <p:grpSpPr>
          <a:xfrm>
            <a:off x="1283414" y="3594524"/>
            <a:ext cx="7578249" cy="804736"/>
            <a:chOff x="1283414" y="4178410"/>
            <a:chExt cx="7578249" cy="804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7F0D77-51A3-A030-B7B3-9A44A0DBFDE6}"/>
                </a:ext>
              </a:extLst>
            </p:cNvPr>
            <p:cNvSpPr/>
            <p:nvPr/>
          </p:nvSpPr>
          <p:spPr>
            <a:xfrm>
              <a:off x="1283414" y="4186287"/>
              <a:ext cx="5195669" cy="796859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3.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kumimoji="1" lang="ko-KR" altLang="en-US" sz="2000" b="1" dirty="0" err="1">
                  <a:solidFill>
                    <a:schemeClr val="tx1"/>
                  </a:solidFill>
                  <a:latin typeface="+mj-ea"/>
                  <a:ea typeface="+mj-ea"/>
                </a:rPr>
                <a:t>웹소설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추천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BF89C-519A-9465-3446-B04B9431AB1B}"/>
                </a:ext>
              </a:extLst>
            </p:cNvPr>
            <p:cNvSpPr txBox="1"/>
            <p:nvPr/>
          </p:nvSpPr>
          <p:spPr>
            <a:xfrm>
              <a:off x="6831940" y="417841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프로젝트</a:t>
              </a:r>
              <a:r>
                <a:rPr kumimoji="1" lang="ko-KR" altLang="en-US" sz="1400" dirty="0"/>
                <a:t> 소개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필요기술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데이터 수집 및 활용</a:t>
              </a:r>
              <a:endParaRPr kumimoji="1" lang="en-US" altLang="ko-KR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69B3F6-862B-63AB-D787-BCA7B10E9345}"/>
              </a:ext>
            </a:extLst>
          </p:cNvPr>
          <p:cNvGrpSpPr/>
          <p:nvPr/>
        </p:nvGrpSpPr>
        <p:grpSpPr>
          <a:xfrm>
            <a:off x="1283414" y="4701060"/>
            <a:ext cx="7578249" cy="796859"/>
            <a:chOff x="1283414" y="5670884"/>
            <a:chExt cx="7578249" cy="7968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0CA71D-AEE3-CE89-B473-C346C21BA9A0}"/>
                </a:ext>
              </a:extLst>
            </p:cNvPr>
            <p:cNvSpPr/>
            <p:nvPr/>
          </p:nvSpPr>
          <p:spPr>
            <a:xfrm>
              <a:off x="1283414" y="5670884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K-POP 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포인트 안무가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A28A07-C764-5BC6-E2A8-8F2BD2A614A5}"/>
                </a:ext>
              </a:extLst>
            </p:cNvPr>
            <p:cNvSpPr txBox="1"/>
            <p:nvPr/>
          </p:nvSpPr>
          <p:spPr>
            <a:xfrm>
              <a:off x="6831940" y="5699981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ABBC46-E375-62EB-21AB-B7D0B2415D83}"/>
              </a:ext>
            </a:extLst>
          </p:cNvPr>
          <p:cNvGrpSpPr/>
          <p:nvPr/>
        </p:nvGrpSpPr>
        <p:grpSpPr>
          <a:xfrm>
            <a:off x="482400" y="950400"/>
            <a:ext cx="8941695" cy="5222088"/>
            <a:chOff x="819022" y="1128920"/>
            <a:chExt cx="8941695" cy="522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59EEC0-4789-06F8-FCAF-9482C6D50532}"/>
                </a:ext>
              </a:extLst>
            </p:cNvPr>
            <p:cNvSpPr/>
            <p:nvPr/>
          </p:nvSpPr>
          <p:spPr>
            <a:xfrm>
              <a:off x="819022" y="1128920"/>
              <a:ext cx="1774400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프로젝트명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990B6-6B7A-EE1F-F203-80F2AFE1941F}"/>
                </a:ext>
              </a:extLst>
            </p:cNvPr>
            <p:cNvSpPr/>
            <p:nvPr/>
          </p:nvSpPr>
          <p:spPr>
            <a:xfrm>
              <a:off x="819022" y="1738520"/>
              <a:ext cx="1774400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 목적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BEEF1B-C720-C651-B544-79F6506095E9}"/>
                </a:ext>
              </a:extLst>
            </p:cNvPr>
            <p:cNvSpPr/>
            <p:nvPr/>
          </p:nvSpPr>
          <p:spPr>
            <a:xfrm>
              <a:off x="819022" y="2660073"/>
              <a:ext cx="1774400" cy="369093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기대효과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11E91E-D948-4CF5-61C6-D769B746036F}"/>
                </a:ext>
              </a:extLst>
            </p:cNvPr>
            <p:cNvSpPr/>
            <p:nvPr/>
          </p:nvSpPr>
          <p:spPr>
            <a:xfrm>
              <a:off x="2845281" y="1128920"/>
              <a:ext cx="6915436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0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웹소설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추천 </a:t>
              </a:r>
              <a:r>
                <a:rPr lang="en" altLang="ko-Kore-KR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DC7FA3-3D6E-DC08-A189-5DD16F49D135}"/>
                </a:ext>
              </a:extLst>
            </p:cNvPr>
            <p:cNvSpPr/>
            <p:nvPr/>
          </p:nvSpPr>
          <p:spPr>
            <a:xfrm>
              <a:off x="2845281" y="1738520"/>
              <a:ext cx="6915436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사용자가 본 웹소설을 기반으로 흥미를 가질 만 한 </a:t>
              </a:r>
              <a:r>
                <a:rPr lang="ko-KR" altLang="en-US" sz="14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웹소설</a:t>
              </a:r>
              <a:r>
                <a:rPr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 추천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82A198-ED54-4F7F-C1AB-F50D23FE1CB9}"/>
                </a:ext>
              </a:extLst>
            </p:cNvPr>
            <p:cNvSpPr/>
            <p:nvPr/>
          </p:nvSpPr>
          <p:spPr>
            <a:xfrm>
              <a:off x="2845281" y="2665357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정량적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D376B2E-56CB-E60B-28C1-353B3D390B9C}"/>
                </a:ext>
              </a:extLst>
            </p:cNvPr>
            <p:cNvSpPr/>
            <p:nvPr/>
          </p:nvSpPr>
          <p:spPr>
            <a:xfrm>
              <a:off x="2845281" y="4662372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정성적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47E797-10E5-1D94-8D38-5142ED2CF02B}"/>
                </a:ext>
              </a:extLst>
            </p:cNvPr>
            <p:cNvSpPr/>
            <p:nvPr/>
          </p:nvSpPr>
          <p:spPr>
            <a:xfrm>
              <a:off x="4953459" y="2681816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사용자의 체류시간을 증가시킴으로써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웹소설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구매량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증가 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 배너 광고를 통한 수익 증대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</a:t>
              </a:r>
              <a:r>
                <a:rPr lang="en" altLang="ko-Kore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(</a:t>
              </a:r>
              <a:r>
                <a:rPr lang="en" altLang="ko-Kore-KR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cpc</a:t>
              </a:r>
              <a:r>
                <a:rPr lang="en" altLang="ko-Kore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: cost per click) </a:t>
              </a:r>
              <a:endParaRPr lang="ko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 다양한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웹소설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플랫폼으로의 고객 연계에 대한 수수료 수익 확보 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 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(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해당 링크를 통해 유입된 신규가입건수 등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)</a:t>
              </a: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국민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종합독서율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(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전자책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종이책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소리책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등 포함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)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증진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E24AFC-448D-C45A-035F-14AF20D6236F}"/>
                </a:ext>
              </a:extLst>
            </p:cNvPr>
            <p:cNvSpPr/>
            <p:nvPr/>
          </p:nvSpPr>
          <p:spPr>
            <a:xfrm>
              <a:off x="4940754" y="4678831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소비자의 개인별 선호 컨텐츠 탐색 시간과 노력을 절약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중계자 역할을 하는 플랫폼으로써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여러 플랫폼으로부터의 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다양한 컨텐츠 정보를 한번에 모아 제공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 컨텐츠 소비의 편의성 제공 및 소비자 만족도 제고  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81AA3B-712D-05D8-5ADD-C4449BA74CA2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웹소설추천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586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87644-44B6-5B8A-E165-848CCC145DA2}"/>
              </a:ext>
            </a:extLst>
          </p:cNvPr>
          <p:cNvSpPr/>
          <p:nvPr/>
        </p:nvSpPr>
        <p:spPr>
          <a:xfrm>
            <a:off x="503585" y="1406265"/>
            <a:ext cx="9214156" cy="4958675"/>
          </a:xfrm>
          <a:prstGeom prst="rect">
            <a:avLst/>
          </a:prstGeom>
          <a:solidFill>
            <a:schemeClr val="bg2">
              <a:alpha val="8967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24056F-5C30-8BF6-BAA3-358BE9EDF80A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bg2">
                    <a:lumMod val="25000"/>
                  </a:schemeClr>
                </a:solidFill>
              </a:rPr>
              <a:t>예상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구현 화면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97340-E0EB-E463-01BD-7226E26A6587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웹소설추천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F51148-5CBB-F63D-07FE-C1C611C8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81" y="2532027"/>
            <a:ext cx="4301948" cy="25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F283DC-66E7-2CD6-CCD9-EB60A4FC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912" y="4104702"/>
            <a:ext cx="1576117" cy="1847378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84B00283-2364-1D77-BDF7-2A821F955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780" y="4104128"/>
            <a:ext cx="1576117" cy="18419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D21944-F4CF-B6D5-0129-470413296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61" y="1805388"/>
            <a:ext cx="1576116" cy="1805871"/>
          </a:xfrm>
          <a:prstGeom prst="rect">
            <a:avLst/>
          </a:prstGeom>
        </p:spPr>
      </p:pic>
      <p:sp>
        <p:nvSpPr>
          <p:cNvPr id="23" name="삼각형 22">
            <a:extLst>
              <a:ext uri="{FF2B5EF4-FFF2-40B4-BE49-F238E27FC236}">
                <a16:creationId xmlns:a16="http://schemas.microsoft.com/office/drawing/2014/main" id="{B975CFDF-6DE6-3775-2F98-A5115EE664BD}"/>
              </a:ext>
            </a:extLst>
          </p:cNvPr>
          <p:cNvSpPr/>
          <p:nvPr/>
        </p:nvSpPr>
        <p:spPr>
          <a:xfrm rot="5400000">
            <a:off x="3821636" y="3823178"/>
            <a:ext cx="2492238" cy="175098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ACADC4-E932-50DC-D2E7-29D242D7B304}"/>
              </a:ext>
            </a:extLst>
          </p:cNvPr>
          <p:cNvSpPr txBox="1"/>
          <p:nvPr/>
        </p:nvSpPr>
        <p:spPr>
          <a:xfrm>
            <a:off x="567242" y="2372220"/>
            <a:ext cx="97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Contents </a:t>
            </a:r>
          </a:p>
          <a:p>
            <a:pPr algn="ctr"/>
            <a:r>
              <a:rPr kumimoji="1" lang="en-US" altLang="ko-Kore-KR" sz="1600" dirty="0"/>
              <a:t>Based</a:t>
            </a:r>
            <a:endParaRPr kumimoji="1"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DEEF81-D710-AE5D-0AEE-FA8E52E89483}"/>
              </a:ext>
            </a:extLst>
          </p:cNvPr>
          <p:cNvSpPr txBox="1"/>
          <p:nvPr/>
        </p:nvSpPr>
        <p:spPr>
          <a:xfrm>
            <a:off x="799068" y="4855807"/>
            <a:ext cx="514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Else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495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F7A45-9588-F4CD-3D60-0C1ED1E41100}"/>
              </a:ext>
            </a:extLst>
          </p:cNvPr>
          <p:cNvSpPr txBox="1"/>
          <p:nvPr/>
        </p:nvSpPr>
        <p:spPr>
          <a:xfrm>
            <a:off x="585787" y="27146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2.</a:t>
            </a:r>
            <a:r>
              <a:rPr kumimoji="1" lang="ko-KR" altLang="en-US" sz="2000" b="1" dirty="0">
                <a:latin typeface="+mj-ea"/>
                <a:ea typeface="+mj-ea"/>
              </a:rPr>
              <a:t> 필요기술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4E21C-04CD-7DDB-ECA7-31D2D8F4664D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사용알고리즘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24B93-7D6C-F824-2BBC-F46031D9C65C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웹소설추천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D1CC6-A186-5225-0B44-E5D468D9E20B}"/>
              </a:ext>
            </a:extLst>
          </p:cNvPr>
          <p:cNvSpPr/>
          <p:nvPr/>
        </p:nvSpPr>
        <p:spPr>
          <a:xfrm>
            <a:off x="865171" y="2212703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200"/>
              </a:spcAft>
            </a:pPr>
            <a:r>
              <a:rPr lang="en-US" altLang="ko-Kore-KR" sz="2000" b="1" dirty="0">
                <a:solidFill>
                  <a:srgbClr val="595959"/>
                </a:solidFill>
                <a:latin typeface="+mj-ea"/>
                <a:ea typeface="+mj-ea"/>
              </a:rPr>
              <a:t>Content</a:t>
            </a:r>
          </a:p>
          <a:p>
            <a:pPr algn="ctr">
              <a:spcAft>
                <a:spcPts val="1200"/>
              </a:spcAft>
            </a:pPr>
            <a:r>
              <a:rPr lang="en-US" altLang="ko-Kore-KR" sz="2000" b="1" dirty="0">
                <a:solidFill>
                  <a:srgbClr val="595959"/>
                </a:solidFill>
                <a:latin typeface="+mj-ea"/>
                <a:ea typeface="+mj-ea"/>
              </a:rPr>
              <a:t>Based</a:t>
            </a:r>
            <a:endParaRPr lang="ko-Kore-KR" altLang="en-US" sz="20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B10819-7A68-2AFC-8E7E-8C13E3AB0806}"/>
              </a:ext>
            </a:extLst>
          </p:cNvPr>
          <p:cNvSpPr/>
          <p:nvPr/>
        </p:nvSpPr>
        <p:spPr>
          <a:xfrm>
            <a:off x="3710846" y="2212703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200"/>
              </a:spcAft>
            </a:pPr>
            <a:r>
              <a:rPr lang="en-US" altLang="ko-Kore-KR" sz="2000" b="1" dirty="0">
                <a:solidFill>
                  <a:srgbClr val="595959"/>
                </a:solidFill>
                <a:latin typeface="+mj-ea"/>
                <a:ea typeface="+mj-ea"/>
              </a:rPr>
              <a:t>Collaborative Filtering</a:t>
            </a:r>
            <a:endParaRPr lang="ko-Kore-KR" altLang="en-US" sz="20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FCE631A-3F3B-68D5-FB06-16F6D4C69CA6}"/>
              </a:ext>
            </a:extLst>
          </p:cNvPr>
          <p:cNvSpPr/>
          <p:nvPr/>
        </p:nvSpPr>
        <p:spPr>
          <a:xfrm>
            <a:off x="6556521" y="2212703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200"/>
              </a:spcAft>
            </a:pPr>
            <a:r>
              <a:rPr lang="en-US" altLang="ko-Kore-KR" sz="2000" b="1" dirty="0">
                <a:solidFill>
                  <a:srgbClr val="595959"/>
                </a:solidFill>
                <a:latin typeface="+mj-ea"/>
                <a:ea typeface="+mj-ea"/>
              </a:rPr>
              <a:t>Latent</a:t>
            </a:r>
          </a:p>
          <a:p>
            <a:pPr algn="ctr">
              <a:spcAft>
                <a:spcPts val="1200"/>
              </a:spcAft>
            </a:pPr>
            <a:r>
              <a:rPr lang="en-US" altLang="ko-Kore-KR" sz="2000" b="1" dirty="0">
                <a:solidFill>
                  <a:srgbClr val="595959"/>
                </a:solidFill>
                <a:latin typeface="+mj-ea"/>
                <a:ea typeface="+mj-ea"/>
              </a:rPr>
              <a:t>Factorization</a:t>
            </a:r>
            <a:endParaRPr lang="ko-Kore-KR" altLang="en-US" sz="20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076A5-16F9-1F93-914A-1ED483C1B005}"/>
              </a:ext>
            </a:extLst>
          </p:cNvPr>
          <p:cNvSpPr txBox="1"/>
          <p:nvPr/>
        </p:nvSpPr>
        <p:spPr>
          <a:xfrm>
            <a:off x="855149" y="4929459"/>
            <a:ext cx="24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소설 자체의 연관성 기반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데이터 직접 수집 후 생성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02901-9A1C-E9C4-D19D-E9D5F2B26C41}"/>
              </a:ext>
            </a:extLst>
          </p:cNvPr>
          <p:cNvSpPr txBox="1"/>
          <p:nvPr/>
        </p:nvSpPr>
        <p:spPr>
          <a:xfrm>
            <a:off x="3705600" y="4929459"/>
            <a:ext cx="24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사용자간의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연관성 기반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수집된 데이터 사용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C9523-18C7-2579-C02A-C67A4275F93B}"/>
              </a:ext>
            </a:extLst>
          </p:cNvPr>
          <p:cNvSpPr txBox="1"/>
          <p:nvPr/>
        </p:nvSpPr>
        <p:spPr>
          <a:xfrm>
            <a:off x="6565172" y="4929459"/>
            <a:ext cx="24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숨어있는 영향요소 반영 가능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수집된 데이터 사용필요</a:t>
            </a:r>
          </a:p>
        </p:txBody>
      </p:sp>
    </p:spTree>
    <p:extLst>
      <p:ext uri="{BB962C8B-B14F-4D97-AF65-F5344CB8AC3E}">
        <p14:creationId xmlns:p14="http://schemas.microsoft.com/office/powerpoint/2010/main" val="380329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75F8F9-011C-91CB-AC04-77655872A2CE}"/>
              </a:ext>
            </a:extLst>
          </p:cNvPr>
          <p:cNvSpPr txBox="1"/>
          <p:nvPr/>
        </p:nvSpPr>
        <p:spPr>
          <a:xfrm>
            <a:off x="585787" y="271462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3.</a:t>
            </a:r>
            <a:r>
              <a:rPr kumimoji="1" lang="ko-KR" altLang="en-US" sz="2000" b="1" dirty="0">
                <a:latin typeface="+mj-ea"/>
                <a:ea typeface="+mj-ea"/>
              </a:rPr>
              <a:t> 데이터 수집 및 활용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33398B-44BE-6D63-2D18-D0637CA4D127}"/>
              </a:ext>
            </a:extLst>
          </p:cNvPr>
          <p:cNvGrpSpPr/>
          <p:nvPr/>
        </p:nvGrpSpPr>
        <p:grpSpPr>
          <a:xfrm>
            <a:off x="576669" y="2719917"/>
            <a:ext cx="8752661" cy="1418166"/>
            <a:chOff x="666104" y="814346"/>
            <a:chExt cx="8752661" cy="141816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EAB70C-9C9C-D048-82F9-95253D20F91C}"/>
                </a:ext>
              </a:extLst>
            </p:cNvPr>
            <p:cNvGrpSpPr/>
            <p:nvPr/>
          </p:nvGrpSpPr>
          <p:grpSpPr>
            <a:xfrm>
              <a:off x="1481587" y="814347"/>
              <a:ext cx="1774400" cy="1405233"/>
              <a:chOff x="961638" y="1441869"/>
              <a:chExt cx="1774400" cy="140523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360D35-48D1-FD54-0006-D8751B4696F3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47E8B5-381F-2CD3-122A-144462BA80E3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63ED2A-66BC-9A65-466F-965EEF441802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C9B9A2-806F-D190-6717-E0F5B4895405}"/>
                </a:ext>
              </a:extLst>
            </p:cNvPr>
            <p:cNvGrpSpPr/>
            <p:nvPr/>
          </p:nvGrpSpPr>
          <p:grpSpPr>
            <a:xfrm>
              <a:off x="3428561" y="814347"/>
              <a:ext cx="5990204" cy="1418165"/>
              <a:chOff x="2980329" y="1441869"/>
              <a:chExt cx="6286760" cy="141816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6784F2-3A9B-3509-9FAF-A08C435C1EA5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각 웹소설의 메타 데이터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1C14B3-F181-D18E-BC7F-198A62FF8975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각 </a:t>
                </a:r>
                <a:r>
                  <a:rPr lang="ko-KR" altLang="en-US" sz="1400" dirty="0" err="1">
                    <a:solidFill>
                      <a:srgbClr val="595959"/>
                    </a:solidFill>
                    <a:latin typeface="Arial" panose="020B0604020202020204" pitchFamily="34" charset="0"/>
                  </a:rPr>
                  <a:t>웹소설</a:t>
                </a: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 홈페이지에서 수집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F0B9E0D-323E-16CC-5E70-3E6A6E1F3127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ko-Kore-KR" sz="1400" dirty="0">
                    <a:solidFill>
                      <a:schemeClr val="tx1"/>
                    </a:solidFill>
                  </a:rPr>
                  <a:t>TBD</a:t>
                </a:r>
                <a:endParaRPr lang="en" altLang="ko-Kore-KR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6C7065-E474-EDAE-FBD5-3A69DF4EA7B9}"/>
                </a:ext>
              </a:extLst>
            </p:cNvPr>
            <p:cNvSpPr/>
            <p:nvPr/>
          </p:nvSpPr>
          <p:spPr>
            <a:xfrm>
              <a:off x="666104" y="814346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AC862F-72B5-AF34-7CE1-2459A036CD3A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웹소설추천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857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j-ea"/>
                <a:ea typeface="+mj-ea"/>
              </a:rPr>
              <a:t>목차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A59453-5D5D-53D4-12A3-2E2FACC85DBA}"/>
              </a:ext>
            </a:extLst>
          </p:cNvPr>
          <p:cNvGrpSpPr/>
          <p:nvPr/>
        </p:nvGrpSpPr>
        <p:grpSpPr>
          <a:xfrm>
            <a:off x="1283414" y="1397204"/>
            <a:ext cx="7578249" cy="796859"/>
            <a:chOff x="1283414" y="1217093"/>
            <a:chExt cx="7578249" cy="7968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6FD5C1-9D8A-5DEA-6D76-E370EE83A865}"/>
                </a:ext>
              </a:extLst>
            </p:cNvPr>
            <p:cNvSpPr/>
            <p:nvPr/>
          </p:nvSpPr>
          <p:spPr>
            <a:xfrm>
              <a:off x="1283414" y="1217093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1.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뉴스 요약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C657DA-9D43-A3BD-B07A-52CD760E97F5}"/>
                </a:ext>
              </a:extLst>
            </p:cNvPr>
            <p:cNvSpPr txBox="1"/>
            <p:nvPr/>
          </p:nvSpPr>
          <p:spPr>
            <a:xfrm>
              <a:off x="6831940" y="124619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E64BC-4A9D-3C85-1AD3-497246434E8B}"/>
              </a:ext>
            </a:extLst>
          </p:cNvPr>
          <p:cNvGrpSpPr/>
          <p:nvPr/>
        </p:nvGrpSpPr>
        <p:grpSpPr>
          <a:xfrm>
            <a:off x="1283414" y="2495864"/>
            <a:ext cx="7578249" cy="796859"/>
            <a:chOff x="1283414" y="2701690"/>
            <a:chExt cx="7578249" cy="7968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5399C-40DB-9CBC-E0DD-DFD2C20DC5D6}"/>
                </a:ext>
              </a:extLst>
            </p:cNvPr>
            <p:cNvSpPr/>
            <p:nvPr/>
          </p:nvSpPr>
          <p:spPr>
            <a:xfrm>
              <a:off x="1283414" y="2701690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2.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레시피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3CEE0-D91C-4F2F-D2E6-BB57A2A0A5A5}"/>
                </a:ext>
              </a:extLst>
            </p:cNvPr>
            <p:cNvSpPr txBox="1"/>
            <p:nvPr/>
          </p:nvSpPr>
          <p:spPr>
            <a:xfrm>
              <a:off x="6831940" y="2726849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63CD39-03DC-98F7-18FA-8B198F67BC3E}"/>
              </a:ext>
            </a:extLst>
          </p:cNvPr>
          <p:cNvGrpSpPr/>
          <p:nvPr/>
        </p:nvGrpSpPr>
        <p:grpSpPr>
          <a:xfrm>
            <a:off x="1283414" y="3594524"/>
            <a:ext cx="7578249" cy="804736"/>
            <a:chOff x="1283414" y="4178410"/>
            <a:chExt cx="7578249" cy="804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7F0D77-51A3-A030-B7B3-9A44A0DBFDE6}"/>
                </a:ext>
              </a:extLst>
            </p:cNvPr>
            <p:cNvSpPr/>
            <p:nvPr/>
          </p:nvSpPr>
          <p:spPr>
            <a:xfrm>
              <a:off x="1283414" y="4186287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3.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ko-KR" altLang="en-US" sz="2000" b="1" dirty="0" err="1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웹소설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BF89C-519A-9465-3446-B04B9431AB1B}"/>
                </a:ext>
              </a:extLst>
            </p:cNvPr>
            <p:cNvSpPr txBox="1"/>
            <p:nvPr/>
          </p:nvSpPr>
          <p:spPr>
            <a:xfrm>
              <a:off x="6831940" y="417841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69B3F6-862B-63AB-D787-BCA7B10E9345}"/>
              </a:ext>
            </a:extLst>
          </p:cNvPr>
          <p:cNvGrpSpPr/>
          <p:nvPr/>
        </p:nvGrpSpPr>
        <p:grpSpPr>
          <a:xfrm>
            <a:off x="1283414" y="4701060"/>
            <a:ext cx="7578249" cy="796859"/>
            <a:chOff x="1283414" y="5670884"/>
            <a:chExt cx="7578249" cy="7968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0CA71D-AEE3-CE89-B473-C346C21BA9A0}"/>
                </a:ext>
              </a:extLst>
            </p:cNvPr>
            <p:cNvSpPr/>
            <p:nvPr/>
          </p:nvSpPr>
          <p:spPr>
            <a:xfrm>
              <a:off x="1283414" y="5670884"/>
              <a:ext cx="5195669" cy="796859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4.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모션인식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A28A07-C764-5BC6-E2A8-8F2BD2A614A5}"/>
                </a:ext>
              </a:extLst>
            </p:cNvPr>
            <p:cNvSpPr txBox="1"/>
            <p:nvPr/>
          </p:nvSpPr>
          <p:spPr>
            <a:xfrm>
              <a:off x="6831940" y="5699981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프로젝트</a:t>
              </a:r>
              <a:r>
                <a:rPr kumimoji="1" lang="ko-KR" altLang="en-US" sz="1400" dirty="0"/>
                <a:t> 소개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필요기술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데이터 수집 및 활용</a:t>
              </a:r>
              <a:endParaRPr kumimoji="1"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98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ABBC46-E375-62EB-21AB-B7D0B2415D83}"/>
              </a:ext>
            </a:extLst>
          </p:cNvPr>
          <p:cNvGrpSpPr/>
          <p:nvPr/>
        </p:nvGrpSpPr>
        <p:grpSpPr>
          <a:xfrm>
            <a:off x="482400" y="950400"/>
            <a:ext cx="8941695" cy="5222088"/>
            <a:chOff x="819022" y="1128920"/>
            <a:chExt cx="8941695" cy="522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59EEC0-4789-06F8-FCAF-9482C6D50532}"/>
                </a:ext>
              </a:extLst>
            </p:cNvPr>
            <p:cNvSpPr/>
            <p:nvPr/>
          </p:nvSpPr>
          <p:spPr>
            <a:xfrm>
              <a:off x="819022" y="1128920"/>
              <a:ext cx="1774400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프로젝트명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990B6-6B7A-EE1F-F203-80F2AFE1941F}"/>
                </a:ext>
              </a:extLst>
            </p:cNvPr>
            <p:cNvSpPr/>
            <p:nvPr/>
          </p:nvSpPr>
          <p:spPr>
            <a:xfrm>
              <a:off x="819022" y="1738520"/>
              <a:ext cx="1774400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 목적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BEEF1B-C720-C651-B544-79F6506095E9}"/>
                </a:ext>
              </a:extLst>
            </p:cNvPr>
            <p:cNvSpPr/>
            <p:nvPr/>
          </p:nvSpPr>
          <p:spPr>
            <a:xfrm>
              <a:off x="819022" y="2660073"/>
              <a:ext cx="1774400" cy="369093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기대효과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11E91E-D948-4CF5-61C6-D769B746036F}"/>
                </a:ext>
              </a:extLst>
            </p:cNvPr>
            <p:cNvSpPr/>
            <p:nvPr/>
          </p:nvSpPr>
          <p:spPr>
            <a:xfrm>
              <a:off x="2845281" y="1128920"/>
              <a:ext cx="6915436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en-US" altLang="ko-Kore-KR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K-pop </a:t>
              </a:r>
              <a:r>
                <a:rPr lang="ko-KR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포인트 안무가 </a:t>
              </a:r>
              <a:r>
                <a:rPr lang="en" altLang="ko-Kore-KR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DC7FA3-3D6E-DC08-A189-5DD16F49D135}"/>
                </a:ext>
              </a:extLst>
            </p:cNvPr>
            <p:cNvSpPr/>
            <p:nvPr/>
          </p:nvSpPr>
          <p:spPr>
            <a:xfrm>
              <a:off x="2845281" y="1738520"/>
              <a:ext cx="6915436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Tik-Tok</a:t>
              </a:r>
              <a:r>
                <a:rPr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 과 같은 </a:t>
              </a:r>
              <a:r>
                <a:rPr lang="ko-KR" altLang="en-US" sz="14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숏폼</a:t>
              </a:r>
              <a:r>
                <a:rPr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 플랫폼 주 이용층에게 </a:t>
              </a:r>
              <a:endParaRPr lang="en-US" altLang="ko-KR" sz="14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K-POP</a:t>
              </a:r>
              <a:r>
                <a:rPr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</a:rPr>
                <a:t> 포인트 안무를 쉽고 빠르게 배울 수 있도록 안무지도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82A198-ED54-4F7F-C1AB-F50D23FE1CB9}"/>
                </a:ext>
              </a:extLst>
            </p:cNvPr>
            <p:cNvSpPr/>
            <p:nvPr/>
          </p:nvSpPr>
          <p:spPr>
            <a:xfrm>
              <a:off x="2845281" y="2665357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정량적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D376B2E-56CB-E60B-28C1-353B3D390B9C}"/>
                </a:ext>
              </a:extLst>
            </p:cNvPr>
            <p:cNvSpPr/>
            <p:nvPr/>
          </p:nvSpPr>
          <p:spPr>
            <a:xfrm>
              <a:off x="2845281" y="4662372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정성적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47E797-10E5-1D94-8D38-5142ED2CF02B}"/>
                </a:ext>
              </a:extLst>
            </p:cNvPr>
            <p:cNvSpPr/>
            <p:nvPr/>
          </p:nvSpPr>
          <p:spPr>
            <a:xfrm>
              <a:off x="4953459" y="2681816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금전적 소비 없이 취미 활동 가능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E24AFC-448D-C45A-035F-14AF20D6236F}"/>
                </a:ext>
              </a:extLst>
            </p:cNvPr>
            <p:cNvSpPr/>
            <p:nvPr/>
          </p:nvSpPr>
          <p:spPr>
            <a:xfrm>
              <a:off x="4940754" y="4678831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2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K-POP </a:t>
              </a:r>
              <a:r>
                <a:rPr lang="ko-KR" altLang="en-US" sz="12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홍보 채널 역할</a:t>
              </a:r>
              <a:endPara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모션인식 측정을 통한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안무별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정확하고 세밀한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안무코칭</a:t>
              </a:r>
              <a:endParaRPr lang="ko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br>
                <a:rPr lang="ko-KR" altLang="en-US" sz="1200" dirty="0"/>
              </a:br>
              <a:endPara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81AA3B-712D-05D8-5ADD-C4449BA74CA2}"/>
              </a:ext>
            </a:extLst>
          </p:cNvPr>
          <p:cNvSpPr txBox="1"/>
          <p:nvPr/>
        </p:nvSpPr>
        <p:spPr>
          <a:xfrm>
            <a:off x="7910503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모션인식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873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87644-44B6-5B8A-E165-848CCC145DA2}"/>
              </a:ext>
            </a:extLst>
          </p:cNvPr>
          <p:cNvSpPr/>
          <p:nvPr/>
        </p:nvSpPr>
        <p:spPr>
          <a:xfrm>
            <a:off x="503585" y="1406265"/>
            <a:ext cx="9214156" cy="4958675"/>
          </a:xfrm>
          <a:prstGeom prst="rect">
            <a:avLst/>
          </a:prstGeom>
          <a:solidFill>
            <a:schemeClr val="bg2">
              <a:alpha val="8967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24056F-5C30-8BF6-BAA3-358BE9EDF80A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bg2">
                    <a:lumMod val="25000"/>
                  </a:schemeClr>
                </a:solidFill>
              </a:rPr>
              <a:t>예상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구현 화면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A23AF-389D-ADCC-46EF-F2BEF8FA1D6A}"/>
              </a:ext>
            </a:extLst>
          </p:cNvPr>
          <p:cNvSpPr txBox="1"/>
          <p:nvPr/>
        </p:nvSpPr>
        <p:spPr>
          <a:xfrm>
            <a:off x="7910503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모션인식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8884F-5963-E45E-F9F3-EBAC1E6A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1" y="1916289"/>
            <a:ext cx="89789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j-ea"/>
                <a:ea typeface="+mj-ea"/>
              </a:rPr>
              <a:t>목차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A59453-5D5D-53D4-12A3-2E2FACC85DBA}"/>
              </a:ext>
            </a:extLst>
          </p:cNvPr>
          <p:cNvGrpSpPr/>
          <p:nvPr/>
        </p:nvGrpSpPr>
        <p:grpSpPr>
          <a:xfrm>
            <a:off x="1283414" y="1397204"/>
            <a:ext cx="7578249" cy="796859"/>
            <a:chOff x="1283414" y="1217093"/>
            <a:chExt cx="7578249" cy="7968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6FD5C1-9D8A-5DEA-6D76-E370EE83A865}"/>
                </a:ext>
              </a:extLst>
            </p:cNvPr>
            <p:cNvSpPr/>
            <p:nvPr/>
          </p:nvSpPr>
          <p:spPr>
            <a:xfrm>
              <a:off x="1283414" y="1217093"/>
              <a:ext cx="5195669" cy="796859"/>
            </a:xfrm>
            <a:prstGeom prst="rect">
              <a:avLst/>
            </a:prstGeom>
            <a:solidFill>
              <a:schemeClr val="bg2">
                <a:alpha val="78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1.</a:t>
              </a:r>
              <a:r>
                <a:rPr kumimoji="1" lang="ko-KR" altLang="en-US" sz="20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뉴스 요약 </a:t>
              </a:r>
              <a:r>
                <a:rPr kumimoji="1" lang="en-US" altLang="ko-KR" sz="20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C657DA-9D43-A3BD-B07A-52CD760E97F5}"/>
                </a:ext>
              </a:extLst>
            </p:cNvPr>
            <p:cNvSpPr txBox="1"/>
            <p:nvPr/>
          </p:nvSpPr>
          <p:spPr>
            <a:xfrm>
              <a:off x="6831940" y="124619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프로젝트</a:t>
              </a:r>
              <a:r>
                <a:rPr kumimoji="1" lang="ko-KR" altLang="en-US" sz="1400" dirty="0"/>
                <a:t> 소개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필요기술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데이터 수집 및 활용</a:t>
              </a:r>
              <a:endParaRPr kumimoji="1" lang="en-US" altLang="ko-KR" sz="1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E64BC-4A9D-3C85-1AD3-497246434E8B}"/>
              </a:ext>
            </a:extLst>
          </p:cNvPr>
          <p:cNvGrpSpPr/>
          <p:nvPr/>
        </p:nvGrpSpPr>
        <p:grpSpPr>
          <a:xfrm>
            <a:off x="1283414" y="2495864"/>
            <a:ext cx="7578249" cy="796859"/>
            <a:chOff x="1283414" y="2701690"/>
            <a:chExt cx="7578249" cy="7968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5399C-40DB-9CBC-E0DD-DFD2C20DC5D6}"/>
                </a:ext>
              </a:extLst>
            </p:cNvPr>
            <p:cNvSpPr/>
            <p:nvPr/>
          </p:nvSpPr>
          <p:spPr>
            <a:xfrm>
              <a:off x="1283414" y="2701690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2.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레시피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3CEE0-D91C-4F2F-D2E6-BB57A2A0A5A5}"/>
                </a:ext>
              </a:extLst>
            </p:cNvPr>
            <p:cNvSpPr txBox="1"/>
            <p:nvPr/>
          </p:nvSpPr>
          <p:spPr>
            <a:xfrm>
              <a:off x="6831940" y="2726849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63CD39-03DC-98F7-18FA-8B198F67BC3E}"/>
              </a:ext>
            </a:extLst>
          </p:cNvPr>
          <p:cNvGrpSpPr/>
          <p:nvPr/>
        </p:nvGrpSpPr>
        <p:grpSpPr>
          <a:xfrm>
            <a:off x="1283414" y="3594524"/>
            <a:ext cx="7578249" cy="804736"/>
            <a:chOff x="1283414" y="4178410"/>
            <a:chExt cx="7578249" cy="804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7F0D77-51A3-A030-B7B3-9A44A0DBFDE6}"/>
                </a:ext>
              </a:extLst>
            </p:cNvPr>
            <p:cNvSpPr/>
            <p:nvPr/>
          </p:nvSpPr>
          <p:spPr>
            <a:xfrm>
              <a:off x="1283414" y="4186287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3.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ko-KR" altLang="en-US" sz="2000" b="1" dirty="0" err="1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웹소설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BF89C-519A-9465-3446-B04B9431AB1B}"/>
                </a:ext>
              </a:extLst>
            </p:cNvPr>
            <p:cNvSpPr txBox="1"/>
            <p:nvPr/>
          </p:nvSpPr>
          <p:spPr>
            <a:xfrm>
              <a:off x="6831940" y="417841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69B3F6-862B-63AB-D787-BCA7B10E9345}"/>
              </a:ext>
            </a:extLst>
          </p:cNvPr>
          <p:cNvGrpSpPr/>
          <p:nvPr/>
        </p:nvGrpSpPr>
        <p:grpSpPr>
          <a:xfrm>
            <a:off x="1283414" y="4701060"/>
            <a:ext cx="7578249" cy="796859"/>
            <a:chOff x="1283414" y="5670884"/>
            <a:chExt cx="7578249" cy="7968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0CA71D-AEE3-CE89-B473-C346C21BA9A0}"/>
                </a:ext>
              </a:extLst>
            </p:cNvPr>
            <p:cNvSpPr/>
            <p:nvPr/>
          </p:nvSpPr>
          <p:spPr>
            <a:xfrm>
              <a:off x="1283414" y="5670884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K-POP 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포인트 안무가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A28A07-C764-5BC6-E2A8-8F2BD2A614A5}"/>
                </a:ext>
              </a:extLst>
            </p:cNvPr>
            <p:cNvSpPr txBox="1"/>
            <p:nvPr/>
          </p:nvSpPr>
          <p:spPr>
            <a:xfrm>
              <a:off x="6831940" y="5699981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70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F7A45-9588-F4CD-3D60-0C1ED1E41100}"/>
              </a:ext>
            </a:extLst>
          </p:cNvPr>
          <p:cNvSpPr txBox="1"/>
          <p:nvPr/>
        </p:nvSpPr>
        <p:spPr>
          <a:xfrm>
            <a:off x="585787" y="27146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2.</a:t>
            </a:r>
            <a:r>
              <a:rPr kumimoji="1" lang="ko-KR" altLang="en-US" sz="2000" b="1" dirty="0">
                <a:latin typeface="+mj-ea"/>
                <a:ea typeface="+mj-ea"/>
              </a:rPr>
              <a:t> 필요기술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4E21C-04CD-7DDB-ECA7-31D2D8F4664D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사용모델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D1CC6-A186-5225-0B44-E5D468D9E20B}"/>
              </a:ext>
            </a:extLst>
          </p:cNvPr>
          <p:cNvSpPr/>
          <p:nvPr/>
        </p:nvSpPr>
        <p:spPr>
          <a:xfrm>
            <a:off x="2306514" y="2212703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200"/>
              </a:spcAft>
            </a:pPr>
            <a:r>
              <a:rPr lang="en" altLang="ko-KR" sz="2000" b="1" dirty="0" err="1">
                <a:solidFill>
                  <a:srgbClr val="595959"/>
                </a:solidFill>
                <a:latin typeface="+mj-ea"/>
                <a:ea typeface="+mj-ea"/>
              </a:rPr>
              <a:t>yolox</a:t>
            </a:r>
            <a:r>
              <a:rPr lang="en" altLang="ko-KR" sz="2000" b="1" dirty="0">
                <a:solidFill>
                  <a:srgbClr val="595959"/>
                </a:solidFill>
                <a:latin typeface="+mj-ea"/>
                <a:ea typeface="+mj-ea"/>
              </a:rPr>
              <a:t>-pose</a:t>
            </a:r>
            <a:endParaRPr lang="ko-Kore-KR" altLang="en-US" sz="20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B10819-7A68-2AFC-8E7E-8C13E3AB0806}"/>
              </a:ext>
            </a:extLst>
          </p:cNvPr>
          <p:cNvSpPr/>
          <p:nvPr/>
        </p:nvSpPr>
        <p:spPr>
          <a:xfrm>
            <a:off x="5152189" y="2212703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1200"/>
              </a:spcAft>
            </a:pPr>
            <a:r>
              <a:rPr lang="en-US" altLang="ko-Kore-KR" sz="2000" b="1" dirty="0" err="1">
                <a:solidFill>
                  <a:srgbClr val="595959"/>
                </a:solidFill>
                <a:latin typeface="+mj-ea"/>
                <a:ea typeface="+mj-ea"/>
              </a:rPr>
              <a:t>Mediapipe</a:t>
            </a:r>
            <a:endParaRPr lang="ko-Kore-KR" altLang="en-US" sz="20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076A5-16F9-1F93-914A-1ED483C1B005}"/>
              </a:ext>
            </a:extLst>
          </p:cNvPr>
          <p:cNvSpPr txBox="1"/>
          <p:nvPr/>
        </p:nvSpPr>
        <p:spPr>
          <a:xfrm>
            <a:off x="2296492" y="4929459"/>
            <a:ext cx="24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TBD</a:t>
            </a:r>
            <a:endParaRPr lang="ko-KR" altLang="en-US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02901-9A1C-E9C4-D19D-E9D5F2B26C41}"/>
              </a:ext>
            </a:extLst>
          </p:cNvPr>
          <p:cNvSpPr txBox="1"/>
          <p:nvPr/>
        </p:nvSpPr>
        <p:spPr>
          <a:xfrm>
            <a:off x="5146943" y="4929459"/>
            <a:ext cx="24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TBD</a:t>
            </a:r>
            <a:endParaRPr lang="ko-KR" altLang="en-US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5844A-2D98-5CE6-3729-A351A0C8B53D}"/>
              </a:ext>
            </a:extLst>
          </p:cNvPr>
          <p:cNvSpPr txBox="1"/>
          <p:nvPr/>
        </p:nvSpPr>
        <p:spPr>
          <a:xfrm>
            <a:off x="7910503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모션인식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684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75F8F9-011C-91CB-AC04-77655872A2CE}"/>
              </a:ext>
            </a:extLst>
          </p:cNvPr>
          <p:cNvSpPr txBox="1"/>
          <p:nvPr/>
        </p:nvSpPr>
        <p:spPr>
          <a:xfrm>
            <a:off x="585787" y="271462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3.</a:t>
            </a:r>
            <a:r>
              <a:rPr kumimoji="1" lang="ko-KR" altLang="en-US" sz="2000" b="1" dirty="0">
                <a:latin typeface="+mj-ea"/>
                <a:ea typeface="+mj-ea"/>
              </a:rPr>
              <a:t> 데이터 수집 및 활용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33398B-44BE-6D63-2D18-D0637CA4D127}"/>
              </a:ext>
            </a:extLst>
          </p:cNvPr>
          <p:cNvGrpSpPr/>
          <p:nvPr/>
        </p:nvGrpSpPr>
        <p:grpSpPr>
          <a:xfrm>
            <a:off x="576669" y="2719917"/>
            <a:ext cx="8752661" cy="1418166"/>
            <a:chOff x="666104" y="814346"/>
            <a:chExt cx="8752661" cy="141816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EAB70C-9C9C-D048-82F9-95253D20F91C}"/>
                </a:ext>
              </a:extLst>
            </p:cNvPr>
            <p:cNvGrpSpPr/>
            <p:nvPr/>
          </p:nvGrpSpPr>
          <p:grpSpPr>
            <a:xfrm>
              <a:off x="1481587" y="814347"/>
              <a:ext cx="1774400" cy="1405233"/>
              <a:chOff x="961638" y="1441869"/>
              <a:chExt cx="1774400" cy="140523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360D35-48D1-FD54-0006-D8751B4696F3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47E8B5-381F-2CD3-122A-144462BA80E3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63ED2A-66BC-9A65-466F-965EEF441802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C9B9A2-806F-D190-6717-E0F5B4895405}"/>
                </a:ext>
              </a:extLst>
            </p:cNvPr>
            <p:cNvGrpSpPr/>
            <p:nvPr/>
          </p:nvGrpSpPr>
          <p:grpSpPr>
            <a:xfrm>
              <a:off x="3428561" y="814347"/>
              <a:ext cx="5990204" cy="1418165"/>
              <a:chOff x="2980329" y="1441869"/>
              <a:chExt cx="6286760" cy="141816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6784F2-3A9B-3509-9FAF-A08C435C1EA5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dirty="0">
                    <a:solidFill>
                      <a:srgbClr val="595959"/>
                    </a:solidFill>
                    <a:latin typeface="Arial" panose="020B0604020202020204" pitchFamily="34" charset="0"/>
                  </a:rPr>
                  <a:t>안무 영상 데이터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1C14B3-F181-D18E-BC7F-198A62FF8975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오픈 데이터 활용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F0B9E0D-323E-16CC-5E70-3E6A6E1F3127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ko-Kore-KR" sz="1000" b="0" dirty="0">
                    <a:effectLst/>
                    <a:hlinkClick r:id="rId3"/>
                  </a:rPr>
                  <a:t>https://</a:t>
                </a:r>
                <a:r>
                  <a:rPr lang="en" altLang="ko-Kore-KR" sz="1000" b="0" dirty="0" err="1">
                    <a:effectLst/>
                    <a:hlinkClick r:id="rId3"/>
                  </a:rPr>
                  <a:t>aihub.or.kr</a:t>
                </a:r>
                <a:r>
                  <a:rPr lang="en" altLang="ko-Kore-KR" sz="1000" b="0" dirty="0">
                    <a:effectLst/>
                    <a:hlinkClick r:id="rId3"/>
                  </a:rPr>
                  <a:t>/</a:t>
                </a:r>
                <a:r>
                  <a:rPr lang="en" altLang="ko-Kore-KR" sz="1000" b="0" dirty="0" err="1">
                    <a:effectLst/>
                    <a:hlinkClick r:id="rId3"/>
                  </a:rPr>
                  <a:t>aihubdata</a:t>
                </a:r>
                <a:r>
                  <a:rPr lang="en" altLang="ko-Kore-KR" sz="1000" b="0" dirty="0">
                    <a:effectLst/>
                    <a:hlinkClick r:id="rId3"/>
                  </a:rPr>
                  <a:t>/data/</a:t>
                </a:r>
                <a:r>
                  <a:rPr lang="en" altLang="ko-Kore-KR" sz="1000" b="0" dirty="0" err="1">
                    <a:effectLst/>
                    <a:hlinkClick r:id="rId3"/>
                  </a:rPr>
                  <a:t>view.do?currMenu</a:t>
                </a:r>
                <a:r>
                  <a:rPr lang="en" altLang="ko-Kore-KR" sz="1000" b="0" dirty="0">
                    <a:effectLst/>
                    <a:hlinkClick r:id="rId3"/>
                  </a:rPr>
                  <a:t>=115&amp;topMenu=100&amp;aihubDataSe=</a:t>
                </a:r>
                <a:r>
                  <a:rPr lang="en" altLang="ko-Kore-KR" sz="1000" b="0" dirty="0" err="1">
                    <a:effectLst/>
                    <a:hlinkClick r:id="rId3"/>
                  </a:rPr>
                  <a:t>realm&amp;dataSetSn</a:t>
                </a:r>
                <a:r>
                  <a:rPr lang="en" altLang="ko-Kore-KR" sz="1000" b="0" dirty="0">
                    <a:effectLst/>
                    <a:hlinkClick r:id="rId3"/>
                  </a:rPr>
                  <a:t>=52</a:t>
                </a:r>
                <a:endParaRPr lang="en" altLang="ko-Kore-KR" sz="1000" b="0" dirty="0">
                  <a:effectLst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6C7065-E474-EDAE-FBD5-3A69DF4EA7B9}"/>
                </a:ext>
              </a:extLst>
            </p:cNvPr>
            <p:cNvSpPr/>
            <p:nvPr/>
          </p:nvSpPr>
          <p:spPr>
            <a:xfrm>
              <a:off x="666104" y="814346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E74193-19D1-45A8-C60C-656AD9366436}"/>
              </a:ext>
            </a:extLst>
          </p:cNvPr>
          <p:cNvSpPr txBox="1"/>
          <p:nvPr/>
        </p:nvSpPr>
        <p:spPr>
          <a:xfrm>
            <a:off x="7910503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모션인식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699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A1AF-6851-3B5C-2377-FA22723F9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E.O.D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66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5D530-5E5B-61FA-E8E1-8E01FF66D7F4}"/>
              </a:ext>
            </a:extLst>
          </p:cNvPr>
          <p:cNvSpPr txBox="1"/>
          <p:nvPr/>
        </p:nvSpPr>
        <p:spPr>
          <a:xfrm>
            <a:off x="8204971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뉴스요약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01B549-5EFD-2DE8-AFF6-CE866F6EBDC5}"/>
              </a:ext>
            </a:extLst>
          </p:cNvPr>
          <p:cNvGrpSpPr/>
          <p:nvPr/>
        </p:nvGrpSpPr>
        <p:grpSpPr>
          <a:xfrm>
            <a:off x="482152" y="951300"/>
            <a:ext cx="8941695" cy="5641200"/>
            <a:chOff x="819022" y="1128920"/>
            <a:chExt cx="8941695" cy="5639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59EEC0-4789-06F8-FCAF-9482C6D50532}"/>
                </a:ext>
              </a:extLst>
            </p:cNvPr>
            <p:cNvSpPr/>
            <p:nvPr/>
          </p:nvSpPr>
          <p:spPr>
            <a:xfrm>
              <a:off x="819022" y="1128920"/>
              <a:ext cx="1774400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프로젝트명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990B6-6B7A-EE1F-F203-80F2AFE1941F}"/>
                </a:ext>
              </a:extLst>
            </p:cNvPr>
            <p:cNvSpPr/>
            <p:nvPr/>
          </p:nvSpPr>
          <p:spPr>
            <a:xfrm>
              <a:off x="819022" y="1738520"/>
              <a:ext cx="1774400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 목적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BEEF1B-C720-C651-B544-79F6506095E9}"/>
                </a:ext>
              </a:extLst>
            </p:cNvPr>
            <p:cNvSpPr/>
            <p:nvPr/>
          </p:nvSpPr>
          <p:spPr>
            <a:xfrm>
              <a:off x="819022" y="2660073"/>
              <a:ext cx="1774400" cy="4108281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기대효과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11E91E-D948-4CF5-61C6-D769B746036F}"/>
                </a:ext>
              </a:extLst>
            </p:cNvPr>
            <p:cNvSpPr/>
            <p:nvPr/>
          </p:nvSpPr>
          <p:spPr>
            <a:xfrm>
              <a:off x="2845281" y="1128920"/>
              <a:ext cx="6915436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바</a:t>
              </a:r>
              <a:r>
                <a:rPr lang="ko-KR" alt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쁜 출근길의 직장인들을 위한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오</a:t>
              </a:r>
              <a:r>
                <a:rPr lang="ko-KR" alt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늘의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간</a:t>
              </a:r>
              <a:r>
                <a:rPr lang="ko-KR" altLang="en-US" sz="16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추린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뉴</a:t>
              </a:r>
              <a:r>
                <a:rPr lang="ko-KR" alt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스 </a:t>
              </a:r>
              <a:r>
                <a:rPr lang="en" altLang="ko-Kore-KR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DC7FA3-3D6E-DC08-A189-5DD16F49D135}"/>
                </a:ext>
              </a:extLst>
            </p:cNvPr>
            <p:cNvSpPr/>
            <p:nvPr/>
          </p:nvSpPr>
          <p:spPr>
            <a:xfrm>
              <a:off x="2845281" y="1738520"/>
              <a:ext cx="6915436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미디어의 생산 및 유통과정에 </a:t>
              </a:r>
              <a:r>
                <a:rPr lang="en" altLang="ko-Kore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AI</a:t>
              </a:r>
              <a:r>
                <a:rPr lang="ko-KR" altLang="en-US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가 주도적으로 참여하게 되어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,</a:t>
              </a:r>
              <a:endParaRPr lang="ko-KR" altLang="en-US" sz="1200" b="0" dirty="0">
                <a:effectLst/>
                <a:latin typeface="+mj-ea"/>
                <a:ea typeface="+mj-ea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AI</a:t>
              </a:r>
              <a:r>
                <a:rPr lang="ko-KR" altLang="en-US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솔루션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(</a:t>
              </a:r>
              <a:r>
                <a:rPr lang="en" altLang="ko-Kore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GAN)</a:t>
              </a:r>
              <a:r>
                <a:rPr lang="ko-KR" altLang="en-US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을 활용하여 변형한 콘텐츠를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b="0" i="0" u="none" strike="noStrike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이용자가 선택한 성향에 맞춘 초개인화 서비스와 함께 제공  </a:t>
              </a:r>
              <a:endParaRPr kumimoji="1" lang="ko-Kore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EC0411-592E-38FD-F49A-37FC89E4DFCD}"/>
                </a:ext>
              </a:extLst>
            </p:cNvPr>
            <p:cNvSpPr/>
            <p:nvPr/>
          </p:nvSpPr>
          <p:spPr>
            <a:xfrm>
              <a:off x="2845281" y="2665357"/>
              <a:ext cx="1774400" cy="1261184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정량적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EC0849-007E-A1FC-42EA-C280FA5BEDFB}"/>
                </a:ext>
              </a:extLst>
            </p:cNvPr>
            <p:cNvSpPr/>
            <p:nvPr/>
          </p:nvSpPr>
          <p:spPr>
            <a:xfrm>
              <a:off x="2845281" y="3983334"/>
              <a:ext cx="1774400" cy="2785020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정성적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F149FD-E3CD-ECDA-0D1D-A6F4B56E3049}"/>
                </a:ext>
              </a:extLst>
            </p:cNvPr>
            <p:cNvSpPr/>
            <p:nvPr/>
          </p:nvSpPr>
          <p:spPr>
            <a:xfrm>
              <a:off x="4953459" y="2681816"/>
              <a:ext cx="4706869" cy="1244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71450"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인건비 감소 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/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사람의 간추린 뉴스의 작업 비용감소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(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앵커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기자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)</a:t>
              </a:r>
            </a:p>
            <a:p>
              <a:pPr indent="-171450" fontAlgn="base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indent="-171450"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웹 화면 부수적인 광고수익 창출</a:t>
              </a:r>
            </a:p>
            <a:p>
              <a:pPr fontAlgn="base">
                <a:buFont typeface="Arial" panose="020B0604020202020204" pitchFamily="34" charset="0"/>
                <a:buChar char="•"/>
              </a:pPr>
              <a:endParaRPr lang="ko-Kore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21441E1-AE0C-D426-CDF7-5AB7B1385C9C}"/>
                </a:ext>
              </a:extLst>
            </p:cNvPr>
            <p:cNvSpPr/>
            <p:nvPr/>
          </p:nvSpPr>
          <p:spPr>
            <a:xfrm>
              <a:off x="4940754" y="3983333"/>
              <a:ext cx="4706869" cy="27850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스케쥴링을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통해 반복적인 탐색 행위의 불편함 해소</a:t>
              </a:r>
            </a:p>
            <a:p>
              <a:pPr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개인 맞춤형 편성 </a:t>
              </a:r>
              <a:b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정치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문화 등 개인적인 성향을 반영한 언론사 기자선택 </a:t>
              </a:r>
              <a:b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관심사 위주 뉴스 섹션 선택</a:t>
              </a:r>
            </a:p>
            <a:p>
              <a:pPr fontAlgn="base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정보의 공유와 확보차원에서 이용자의 능동적 구독 </a:t>
              </a:r>
              <a:b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제한된 언론사 기사 뿐 아니라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페이스북 등 정보가  </a:t>
              </a:r>
              <a:b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제공되는 어떠한 페이지로도 리소스 확장 가능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언론사 인력 관리 지표 제공</a:t>
              </a:r>
              <a:b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서비스의  선정적 기사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가십성 기사의 기자 필터링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        </a:t>
              </a:r>
              <a:b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</a:b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특정 기자 구독 기능을 통해 언론사 내부 직원 </a:t>
              </a:r>
              <a:r>
                <a:rPr lang="en" altLang="ko-Kore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KPI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지표로 활용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.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</a:t>
              </a:r>
              <a:endPara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95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89EDC1B9-5142-988E-6FC5-D637C1C265B8}"/>
              </a:ext>
            </a:extLst>
          </p:cNvPr>
          <p:cNvSpPr/>
          <p:nvPr/>
        </p:nvSpPr>
        <p:spPr>
          <a:xfrm>
            <a:off x="503585" y="1406265"/>
            <a:ext cx="9214156" cy="4958675"/>
          </a:xfrm>
          <a:prstGeom prst="rect">
            <a:avLst/>
          </a:prstGeom>
          <a:solidFill>
            <a:schemeClr val="bg2">
              <a:alpha val="8967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E0EC634-4784-B52F-2633-55434C259C2E}"/>
              </a:ext>
            </a:extLst>
          </p:cNvPr>
          <p:cNvGrpSpPr/>
          <p:nvPr/>
        </p:nvGrpSpPr>
        <p:grpSpPr>
          <a:xfrm>
            <a:off x="951255" y="1800505"/>
            <a:ext cx="8539645" cy="4295749"/>
            <a:chOff x="617055" y="1609751"/>
            <a:chExt cx="9012749" cy="423440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907770-1300-1CA1-29AC-D9F10F5AFFAC}"/>
                </a:ext>
              </a:extLst>
            </p:cNvPr>
            <p:cNvSpPr/>
            <p:nvPr/>
          </p:nvSpPr>
          <p:spPr>
            <a:xfrm>
              <a:off x="623571" y="2019511"/>
              <a:ext cx="2804719" cy="3818108"/>
            </a:xfrm>
            <a:prstGeom prst="rect">
              <a:avLst/>
            </a:pr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55FF2D4-314D-4D5B-B8FB-2A971BDA904C}"/>
                </a:ext>
              </a:extLst>
            </p:cNvPr>
            <p:cNvSpPr/>
            <p:nvPr/>
          </p:nvSpPr>
          <p:spPr>
            <a:xfrm>
              <a:off x="3724328" y="2019511"/>
              <a:ext cx="2804719" cy="3818108"/>
            </a:xfrm>
            <a:prstGeom prst="rect">
              <a:avLst/>
            </a:pr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80AF5D-3481-25A7-E9ED-26310178BBC0}"/>
                </a:ext>
              </a:extLst>
            </p:cNvPr>
            <p:cNvSpPr txBox="1"/>
            <p:nvPr/>
          </p:nvSpPr>
          <p:spPr>
            <a:xfrm>
              <a:off x="617055" y="2216546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b="1" dirty="0"/>
                <a:t>언론사</a:t>
              </a:r>
              <a:r>
                <a:rPr kumimoji="1" lang="ko-KR" altLang="en-US" sz="1200" b="1" dirty="0"/>
                <a:t> 구독</a:t>
              </a:r>
              <a:endParaRPr kumimoji="1" lang="ko-Kore-KR" altLang="en-US" sz="12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8294C-0522-1123-DB08-014EBDC6E179}"/>
                </a:ext>
              </a:extLst>
            </p:cNvPr>
            <p:cNvSpPr txBox="1"/>
            <p:nvPr/>
          </p:nvSpPr>
          <p:spPr>
            <a:xfrm>
              <a:off x="2520885" y="30726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/>
                <a:t>국민일보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010F61-9421-7A90-FDD6-668B416F53AE}"/>
                </a:ext>
              </a:extLst>
            </p:cNvPr>
            <p:cNvSpPr txBox="1"/>
            <p:nvPr/>
          </p:nvSpPr>
          <p:spPr>
            <a:xfrm>
              <a:off x="1692279" y="2605965"/>
              <a:ext cx="652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/>
                <a:t>한겨례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A6AF88-AABC-D058-0BB0-873897BEAB8B}"/>
                </a:ext>
              </a:extLst>
            </p:cNvPr>
            <p:cNvSpPr txBox="1"/>
            <p:nvPr/>
          </p:nvSpPr>
          <p:spPr>
            <a:xfrm>
              <a:off x="824408" y="2605965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/>
                <a:t>세계일보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D5C510-176E-E050-A6A2-20FDEFBF7470}"/>
                </a:ext>
              </a:extLst>
            </p:cNvPr>
            <p:cNvSpPr txBox="1"/>
            <p:nvPr/>
          </p:nvSpPr>
          <p:spPr>
            <a:xfrm>
              <a:off x="2520885" y="2605965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/>
                <a:t>경향신문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D8647-FB08-5860-34C7-853626B44845}"/>
                </a:ext>
              </a:extLst>
            </p:cNvPr>
            <p:cNvSpPr txBox="1"/>
            <p:nvPr/>
          </p:nvSpPr>
          <p:spPr>
            <a:xfrm>
              <a:off x="827411" y="30726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/>
                <a:t>중앙일보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97CAF3-A9A5-4BB3-4A98-86EC28E8C044}"/>
                </a:ext>
              </a:extLst>
            </p:cNvPr>
            <p:cNvSpPr txBox="1"/>
            <p:nvPr/>
          </p:nvSpPr>
          <p:spPr>
            <a:xfrm>
              <a:off x="1674148" y="30726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/>
                <a:t>조선일보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5F46C3E-9DF2-25C6-BD5C-24E60FBFD05B}"/>
                </a:ext>
              </a:extLst>
            </p:cNvPr>
            <p:cNvSpPr/>
            <p:nvPr/>
          </p:nvSpPr>
          <p:spPr>
            <a:xfrm>
              <a:off x="6825085" y="2026046"/>
              <a:ext cx="2804719" cy="3818108"/>
            </a:xfrm>
            <a:prstGeom prst="rect">
              <a:avLst/>
            </a:pr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삼각형 59">
              <a:extLst>
                <a:ext uri="{FF2B5EF4-FFF2-40B4-BE49-F238E27FC236}">
                  <a16:creationId xmlns:a16="http://schemas.microsoft.com/office/drawing/2014/main" id="{01B44B37-213A-DA79-F733-34DB07306342}"/>
                </a:ext>
              </a:extLst>
            </p:cNvPr>
            <p:cNvSpPr/>
            <p:nvPr/>
          </p:nvSpPr>
          <p:spPr>
            <a:xfrm rot="5400000">
              <a:off x="2343748" y="3881812"/>
              <a:ext cx="2492238" cy="175098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삼각형 60">
              <a:extLst>
                <a:ext uri="{FF2B5EF4-FFF2-40B4-BE49-F238E27FC236}">
                  <a16:creationId xmlns:a16="http://schemas.microsoft.com/office/drawing/2014/main" id="{5B2B2D9F-764D-4FA6-72DF-1D03CE3E0695}"/>
                </a:ext>
              </a:extLst>
            </p:cNvPr>
            <p:cNvSpPr/>
            <p:nvPr/>
          </p:nvSpPr>
          <p:spPr>
            <a:xfrm rot="5400000">
              <a:off x="5430947" y="3881812"/>
              <a:ext cx="2492238" cy="175098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908CB6-B83C-56DA-004B-2EF1964B2494}"/>
                </a:ext>
              </a:extLst>
            </p:cNvPr>
            <p:cNvSpPr txBox="1"/>
            <p:nvPr/>
          </p:nvSpPr>
          <p:spPr>
            <a:xfrm>
              <a:off x="1111741" y="1609751"/>
              <a:ext cx="1741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b="1" dirty="0"/>
                <a:t>개인화</a:t>
              </a:r>
              <a:r>
                <a:rPr kumimoji="1" lang="ko-KR" altLang="en-US" sz="1400" b="1" dirty="0"/>
                <a:t> </a:t>
              </a:r>
              <a:r>
                <a:rPr kumimoji="1" lang="ko-Kore-KR" altLang="en-US" sz="1400" b="1" dirty="0"/>
                <a:t>설정</a:t>
              </a:r>
              <a:r>
                <a:rPr kumimoji="1" lang="ko-KR" altLang="en-US" sz="1400" b="1" dirty="0"/>
                <a:t>  페이지</a:t>
              </a:r>
              <a:endParaRPr kumimoji="1" lang="ko-Kore-KR" altLang="en-US" sz="1400" b="1" dirty="0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1D60D16-91F4-F9BC-8176-AF480D5BD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747" y="2271145"/>
              <a:ext cx="2060447" cy="3409372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00E847-6039-BB35-103F-E5A556B169A7}"/>
                </a:ext>
              </a:extLst>
            </p:cNvPr>
            <p:cNvSpPr txBox="1"/>
            <p:nvPr/>
          </p:nvSpPr>
          <p:spPr>
            <a:xfrm>
              <a:off x="4362185" y="1630178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/>
                <a:t>간추린 뉴스 생성</a:t>
              </a:r>
              <a:endParaRPr kumimoji="1" lang="ko-Kore-KR" altLang="en-US" sz="14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D29ECF-7AC8-FF2A-D9E7-264716C345BA}"/>
                </a:ext>
              </a:extLst>
            </p:cNvPr>
            <p:cNvSpPr txBox="1"/>
            <p:nvPr/>
          </p:nvSpPr>
          <p:spPr>
            <a:xfrm>
              <a:off x="7445140" y="1630178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/>
                <a:t>상세 기사 화면</a:t>
              </a:r>
              <a:endParaRPr kumimoji="1" lang="ko-Kore-KR" altLang="en-US" sz="1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711B5E-0CE3-AC08-010A-25BB84A5F1BF}"/>
                </a:ext>
              </a:extLst>
            </p:cNvPr>
            <p:cNvSpPr txBox="1"/>
            <p:nvPr/>
          </p:nvSpPr>
          <p:spPr>
            <a:xfrm>
              <a:off x="6903880" y="25910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제목</a:t>
              </a:r>
              <a:endParaRPr kumimoji="1" lang="ko-Kore-KR" altLang="en-US" sz="12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6B395F-8B34-87E2-FFCD-0A360A1D88C7}"/>
                </a:ext>
              </a:extLst>
            </p:cNvPr>
            <p:cNvSpPr txBox="1"/>
            <p:nvPr/>
          </p:nvSpPr>
          <p:spPr>
            <a:xfrm>
              <a:off x="623571" y="4029327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기사 선택 기준</a:t>
              </a:r>
              <a:endParaRPr kumimoji="1" lang="ko-Kore-KR" alt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94B9C8-66E0-6239-D510-9F7007DF20A4}"/>
                </a:ext>
              </a:extLst>
            </p:cNvPr>
            <p:cNvSpPr txBox="1"/>
            <p:nvPr/>
          </p:nvSpPr>
          <p:spPr>
            <a:xfrm>
              <a:off x="1659166" y="44605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dirty="0"/>
                <a:t>조회수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FC9213-8A51-7E1A-1760-1B4622DA812A}"/>
                </a:ext>
              </a:extLst>
            </p:cNvPr>
            <p:cNvSpPr txBox="1"/>
            <p:nvPr/>
          </p:nvSpPr>
          <p:spPr>
            <a:xfrm>
              <a:off x="824408" y="44657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dirty="0"/>
                <a:t>최신순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367280-E7AB-5590-7A90-D5A2B6AFFC28}"/>
                </a:ext>
              </a:extLst>
            </p:cNvPr>
            <p:cNvSpPr txBox="1"/>
            <p:nvPr/>
          </p:nvSpPr>
          <p:spPr>
            <a:xfrm>
              <a:off x="6903880" y="28778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소제목</a:t>
              </a:r>
              <a:endParaRPr kumimoji="1" lang="ko-Kore-KR" altLang="en-US" sz="12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C1B4A9-4A4A-4A95-1E1E-4157A45CC535}"/>
                </a:ext>
              </a:extLst>
            </p:cNvPr>
            <p:cNvSpPr txBox="1"/>
            <p:nvPr/>
          </p:nvSpPr>
          <p:spPr>
            <a:xfrm>
              <a:off x="7045029" y="3223409"/>
              <a:ext cx="2300995" cy="15480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/>
                <a:t>내용</a:t>
              </a:r>
              <a:endParaRPr kumimoji="1" lang="ko-Kore-KR" altLang="en-US" sz="12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5AF22F-F783-35E6-8CBE-5603DA1FDF6E}"/>
                </a:ext>
              </a:extLst>
            </p:cNvPr>
            <p:cNvSpPr txBox="1"/>
            <p:nvPr/>
          </p:nvSpPr>
          <p:spPr>
            <a:xfrm>
              <a:off x="7045029" y="50407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 err="1"/>
                <a:t>기자명</a:t>
              </a:r>
              <a:endParaRPr kumimoji="1" lang="ko-Kore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023AFC-8452-7076-C1D7-A603C671207F}"/>
                </a:ext>
              </a:extLst>
            </p:cNvPr>
            <p:cNvSpPr txBox="1"/>
            <p:nvPr/>
          </p:nvSpPr>
          <p:spPr>
            <a:xfrm>
              <a:off x="7600830" y="50407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이메일</a:t>
              </a:r>
              <a:endParaRPr kumimoji="1" lang="ko-Kore-KR" altLang="en-US" sz="12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1E1CB9-428F-0CC5-5131-716879664A5D}"/>
                </a:ext>
              </a:extLst>
            </p:cNvPr>
            <p:cNvSpPr txBox="1"/>
            <p:nvPr/>
          </p:nvSpPr>
          <p:spPr>
            <a:xfrm>
              <a:off x="6903880" y="22959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언론사</a:t>
              </a:r>
              <a:endParaRPr kumimoji="1" lang="ko-Kore-KR" altLang="en-US" sz="1200" b="1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DA61447-B609-A9EC-5F77-983675D5EC3F}"/>
                </a:ext>
              </a:extLst>
            </p:cNvPr>
            <p:cNvSpPr/>
            <p:nvPr/>
          </p:nvSpPr>
          <p:spPr>
            <a:xfrm>
              <a:off x="7031616" y="4895702"/>
              <a:ext cx="1319488" cy="556032"/>
            </a:xfrm>
            <a:prstGeom prst="ellipse">
              <a:avLst/>
            </a:prstGeom>
            <a:noFill/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6" name="구부러진 연결선[U] 75">
              <a:extLst>
                <a:ext uri="{FF2B5EF4-FFF2-40B4-BE49-F238E27FC236}">
                  <a16:creationId xmlns:a16="http://schemas.microsoft.com/office/drawing/2014/main" id="{C0C10E66-68CC-8BAB-C736-8DDC917F6C56}"/>
                </a:ext>
              </a:extLst>
            </p:cNvPr>
            <p:cNvCxnSpPr>
              <a:stCxn id="75" idx="4"/>
            </p:cNvCxnSpPr>
            <p:nvPr/>
          </p:nvCxnSpPr>
          <p:spPr>
            <a:xfrm rot="16200000" flipH="1">
              <a:off x="7906841" y="5236253"/>
              <a:ext cx="228783" cy="659744"/>
            </a:xfrm>
            <a:prstGeom prst="curved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C17180-FB0D-4FD5-04EF-F365D59466A5}"/>
                </a:ext>
              </a:extLst>
            </p:cNvPr>
            <p:cNvSpPr txBox="1"/>
            <p:nvPr/>
          </p:nvSpPr>
          <p:spPr>
            <a:xfrm>
              <a:off x="8371136" y="5566125"/>
              <a:ext cx="10743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i="1" dirty="0">
                  <a:solidFill>
                    <a:schemeClr val="bg2">
                      <a:lumMod val="50000"/>
                    </a:schemeClr>
                  </a:solidFill>
                </a:rPr>
                <a:t>구독</a:t>
              </a:r>
              <a:r>
                <a:rPr kumimoji="1" lang="ko-KR" altLang="en-US" sz="1100" i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kumimoji="1" lang="en-US" altLang="ko-KR" sz="1100" i="1" dirty="0">
                  <a:solidFill>
                    <a:schemeClr val="bg2">
                      <a:lumMod val="50000"/>
                    </a:schemeClr>
                  </a:solidFill>
                </a:rPr>
                <a:t>or </a:t>
              </a:r>
              <a:r>
                <a:rPr kumimoji="1" lang="ko-KR" altLang="en-US" sz="1100" i="1" dirty="0">
                  <a:solidFill>
                    <a:schemeClr val="bg2">
                      <a:lumMod val="50000"/>
                    </a:schemeClr>
                  </a:solidFill>
                </a:rPr>
                <a:t>필터링</a:t>
              </a:r>
              <a:endParaRPr kumimoji="1" lang="ko-Kore-KR" altLang="en-US" sz="11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액자 77">
              <a:extLst>
                <a:ext uri="{FF2B5EF4-FFF2-40B4-BE49-F238E27FC236}">
                  <a16:creationId xmlns:a16="http://schemas.microsoft.com/office/drawing/2014/main" id="{8F10A4D6-80B4-0F5E-0DC8-2CD45FD72F53}"/>
                </a:ext>
              </a:extLst>
            </p:cNvPr>
            <p:cNvSpPr/>
            <p:nvPr/>
          </p:nvSpPr>
          <p:spPr>
            <a:xfrm>
              <a:off x="1539036" y="2646175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액자 78">
              <a:extLst>
                <a:ext uri="{FF2B5EF4-FFF2-40B4-BE49-F238E27FC236}">
                  <a16:creationId xmlns:a16="http://schemas.microsoft.com/office/drawing/2014/main" id="{ABA70638-4A98-7365-C3D1-160D8048E452}"/>
                </a:ext>
              </a:extLst>
            </p:cNvPr>
            <p:cNvSpPr/>
            <p:nvPr/>
          </p:nvSpPr>
          <p:spPr>
            <a:xfrm>
              <a:off x="2376913" y="2646175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액자 79">
              <a:extLst>
                <a:ext uri="{FF2B5EF4-FFF2-40B4-BE49-F238E27FC236}">
                  <a16:creationId xmlns:a16="http://schemas.microsoft.com/office/drawing/2014/main" id="{ACCF70A2-D874-53B4-1135-6BEAFB734298}"/>
                </a:ext>
              </a:extLst>
            </p:cNvPr>
            <p:cNvSpPr/>
            <p:nvPr/>
          </p:nvSpPr>
          <p:spPr>
            <a:xfrm>
              <a:off x="2385559" y="3112792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액자 80">
              <a:extLst>
                <a:ext uri="{FF2B5EF4-FFF2-40B4-BE49-F238E27FC236}">
                  <a16:creationId xmlns:a16="http://schemas.microsoft.com/office/drawing/2014/main" id="{76DA60E5-BABB-3CDE-8BC5-2E48B8E63BBD}"/>
                </a:ext>
              </a:extLst>
            </p:cNvPr>
            <p:cNvSpPr/>
            <p:nvPr/>
          </p:nvSpPr>
          <p:spPr>
            <a:xfrm>
              <a:off x="1539036" y="3112792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액자 81">
              <a:extLst>
                <a:ext uri="{FF2B5EF4-FFF2-40B4-BE49-F238E27FC236}">
                  <a16:creationId xmlns:a16="http://schemas.microsoft.com/office/drawing/2014/main" id="{2B7ABBEE-9B8D-BD24-4DFA-264971ED26FA}"/>
                </a:ext>
              </a:extLst>
            </p:cNvPr>
            <p:cNvSpPr/>
            <p:nvPr/>
          </p:nvSpPr>
          <p:spPr>
            <a:xfrm>
              <a:off x="701159" y="3112792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액자 82">
              <a:extLst>
                <a:ext uri="{FF2B5EF4-FFF2-40B4-BE49-F238E27FC236}">
                  <a16:creationId xmlns:a16="http://schemas.microsoft.com/office/drawing/2014/main" id="{51C5FC5D-5554-86D7-2029-631ADB331D2E}"/>
                </a:ext>
              </a:extLst>
            </p:cNvPr>
            <p:cNvSpPr/>
            <p:nvPr/>
          </p:nvSpPr>
          <p:spPr>
            <a:xfrm>
              <a:off x="701159" y="2646175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DC9957-FFFC-53B0-9FF0-2AB7F9BBBD2E}"/>
                </a:ext>
              </a:extLst>
            </p:cNvPr>
            <p:cNvSpPr txBox="1"/>
            <p:nvPr/>
          </p:nvSpPr>
          <p:spPr>
            <a:xfrm>
              <a:off x="4032276" y="3135413"/>
              <a:ext cx="2120918" cy="2764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4851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i="1" dirty="0">
                <a:solidFill>
                  <a:srgbClr val="C00000"/>
                </a:solidFill>
              </a:endParaRPr>
            </a:p>
          </p:txBody>
        </p:sp>
        <p:pic>
          <p:nvPicPr>
            <p:cNvPr id="85" name="Picture 4" descr="체크표시 png : 네이버 블로그">
              <a:extLst>
                <a:ext uri="{FF2B5EF4-FFF2-40B4-BE49-F238E27FC236}">
                  <a16:creationId xmlns:a16="http://schemas.microsoft.com/office/drawing/2014/main" id="{3667DC87-DC64-24E7-E807-F6AB7B150A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4" t="17959" r="26795" b="25036"/>
            <a:stretch/>
          </p:blipFill>
          <p:spPr bwMode="auto">
            <a:xfrm>
              <a:off x="653869" y="2382135"/>
              <a:ext cx="325515" cy="382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마우스 커서 PNG PNG 이미지 | PNGEgg">
              <a:extLst>
                <a:ext uri="{FF2B5EF4-FFF2-40B4-BE49-F238E27FC236}">
                  <a16:creationId xmlns:a16="http://schemas.microsoft.com/office/drawing/2014/main" id="{A28579B1-D1E7-95D0-42B6-09E5773B1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219" y="3334764"/>
              <a:ext cx="343759" cy="343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마우스 커서 PNG PNG 이미지 | PNGEgg">
              <a:extLst>
                <a:ext uri="{FF2B5EF4-FFF2-40B4-BE49-F238E27FC236}">
                  <a16:creationId xmlns:a16="http://schemas.microsoft.com/office/drawing/2014/main" id="{548B8A1E-E426-3B23-C04F-6A9EF8CF3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99" y="2665519"/>
              <a:ext cx="343759" cy="343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액자 87">
              <a:extLst>
                <a:ext uri="{FF2B5EF4-FFF2-40B4-BE49-F238E27FC236}">
                  <a16:creationId xmlns:a16="http://schemas.microsoft.com/office/drawing/2014/main" id="{651DAECD-7769-F8C4-4D05-5D4737E719D8}"/>
                </a:ext>
              </a:extLst>
            </p:cNvPr>
            <p:cNvSpPr/>
            <p:nvPr/>
          </p:nvSpPr>
          <p:spPr>
            <a:xfrm>
              <a:off x="1539036" y="4509055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액자 88">
              <a:extLst>
                <a:ext uri="{FF2B5EF4-FFF2-40B4-BE49-F238E27FC236}">
                  <a16:creationId xmlns:a16="http://schemas.microsoft.com/office/drawing/2014/main" id="{CB60B97D-F980-3816-8D05-07AA905A2F17}"/>
                </a:ext>
              </a:extLst>
            </p:cNvPr>
            <p:cNvSpPr/>
            <p:nvPr/>
          </p:nvSpPr>
          <p:spPr>
            <a:xfrm>
              <a:off x="701159" y="4509055"/>
              <a:ext cx="180000" cy="180000"/>
            </a:xfrm>
            <a:prstGeom prst="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1E47E77-AF04-AD84-F1AD-FE9313227CB7}"/>
                </a:ext>
              </a:extLst>
            </p:cNvPr>
            <p:cNvSpPr txBox="1"/>
            <p:nvPr/>
          </p:nvSpPr>
          <p:spPr>
            <a:xfrm>
              <a:off x="670480" y="5076980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/>
                <a:t>기사 개수</a:t>
              </a:r>
              <a:endParaRPr kumimoji="1" lang="ko-Kore-KR" altLang="en-US" sz="1200" b="1" dirty="0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4D48B9-97CE-2264-284A-5EB04881CD41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bg2">
                    <a:lumMod val="25000"/>
                  </a:schemeClr>
                </a:solidFill>
              </a:rPr>
              <a:t>예상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구현 화면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29278D-1C04-268E-284E-865CFB56D3EE}"/>
              </a:ext>
            </a:extLst>
          </p:cNvPr>
          <p:cNvSpPr txBox="1"/>
          <p:nvPr/>
        </p:nvSpPr>
        <p:spPr>
          <a:xfrm>
            <a:off x="8204971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뉴스요약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2.</a:t>
            </a:r>
            <a:r>
              <a:rPr kumimoji="1" lang="ko-KR" altLang="en-US" sz="2000" b="1" dirty="0">
                <a:latin typeface="+mj-ea"/>
                <a:ea typeface="+mj-ea"/>
              </a:rPr>
              <a:t> 필요기술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4D48B9-97CE-2264-284A-5EB04881CD41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사용모델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01115-F6A3-ACD7-840D-58D8B3145D75}"/>
              </a:ext>
            </a:extLst>
          </p:cNvPr>
          <p:cNvSpPr txBox="1"/>
          <p:nvPr/>
        </p:nvSpPr>
        <p:spPr>
          <a:xfrm>
            <a:off x="1651866" y="-2027207"/>
            <a:ext cx="402764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endParaRPr lang="en" altLang="ko-Kore-KR" sz="1200" dirty="0">
              <a:solidFill>
                <a:srgbClr val="595959"/>
              </a:solidFill>
              <a:latin typeface="+mj-ea"/>
              <a:ea typeface="+mj-e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13131"/>
                </a:solidFill>
                <a:latin typeface="+mj-ea"/>
                <a:ea typeface="+mj-ea"/>
              </a:rPr>
              <a:t> </a:t>
            </a:r>
            <a:br>
              <a:rPr lang="ko-KR" altLang="en-US" sz="1200" b="0" dirty="0">
                <a:effectLst/>
                <a:latin typeface="+mj-ea"/>
                <a:ea typeface="+mj-ea"/>
              </a:rPr>
            </a:br>
            <a:endParaRPr lang="ko-Kore-KR" altLang="en-US" sz="1200" dirty="0">
              <a:latin typeface="+mj-ea"/>
              <a:ea typeface="+mj-ea"/>
            </a:endParaRPr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A2CC0BA7-5E4A-4BBC-F1A1-B5CABB913076}"/>
              </a:ext>
            </a:extLst>
          </p:cNvPr>
          <p:cNvSpPr/>
          <p:nvPr/>
        </p:nvSpPr>
        <p:spPr>
          <a:xfrm rot="5400000">
            <a:off x="3774035" y="3409815"/>
            <a:ext cx="2492238" cy="175098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3E7212-17D8-ED0B-DD9D-911F19046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53107"/>
              </p:ext>
            </p:extLst>
          </p:nvPr>
        </p:nvGraphicFramePr>
        <p:xfrm>
          <a:off x="5400012" y="2251245"/>
          <a:ext cx="4155980" cy="3622917"/>
        </p:xfrm>
        <a:graphic>
          <a:graphicData uri="http://schemas.openxmlformats.org/drawingml/2006/table">
            <a:tbl>
              <a:tblPr/>
              <a:tblGrid>
                <a:gridCol w="2077990">
                  <a:extLst>
                    <a:ext uri="{9D8B030D-6E8A-4147-A177-3AD203B41FA5}">
                      <a16:colId xmlns:a16="http://schemas.microsoft.com/office/drawing/2014/main" val="610489631"/>
                    </a:ext>
                  </a:extLst>
                </a:gridCol>
                <a:gridCol w="2077990">
                  <a:extLst>
                    <a:ext uri="{9D8B030D-6E8A-4147-A177-3AD203B41FA5}">
                      <a16:colId xmlns:a16="http://schemas.microsoft.com/office/drawing/2014/main" val="3999735907"/>
                    </a:ext>
                  </a:extLst>
                </a:gridCol>
              </a:tblGrid>
              <a:tr h="535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KoBert</a:t>
                      </a:r>
                      <a:endParaRPr lang="en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KpfBert</a:t>
                      </a:r>
                      <a:endParaRPr lang="en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20194"/>
                  </a:ext>
                </a:extLst>
              </a:tr>
              <a:tr h="1825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SKT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에서 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BERT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의 한국어 성능 한계를 극복하기 위해 개발한 모델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" sz="10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PyTorch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, TensorFlow 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기반의 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API</a:t>
                      </a:r>
                      <a:r>
                        <a:rPr lang="ko-KR" altLang="en-US" sz="10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를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 제공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한국언론진흥재단에서 제작한 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BERT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기반의 언론특화 모델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" sz="10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PyTorch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기반 딥러닝 </a:t>
                      </a:r>
                      <a:r>
                        <a:rPr lang="en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API</a:t>
                      </a:r>
                      <a:r>
                        <a:rPr lang="ko-KR" alt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제공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14147"/>
                  </a:ext>
                </a:extLst>
              </a:tr>
              <a:tr h="12623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PyTorch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추가적인 학습없이 모델을 사용할 수 있음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성능 향상에 있어 신문기사 데이터에 대한 추가적인 학습이 필요할 것으로 예상됨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모델 사용에 있어서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PyTorch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추가적인 학습이 필요함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7105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887793-3572-971F-717D-F51D1653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48" y="2390255"/>
            <a:ext cx="57323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18A9E-3EA5-E456-1FBF-24FD27E2E272}"/>
              </a:ext>
            </a:extLst>
          </p:cNvPr>
          <p:cNvSpPr txBox="1"/>
          <p:nvPr/>
        </p:nvSpPr>
        <p:spPr>
          <a:xfrm>
            <a:off x="5949480" y="1440062"/>
            <a:ext cx="3057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2000" b="1" i="0" u="sng" strike="noStrike" dirty="0" err="1">
                <a:solidFill>
                  <a:srgbClr val="595959"/>
                </a:solidFill>
                <a:effectLst/>
                <a:latin typeface="+mj-ea"/>
                <a:ea typeface="+mj-ea"/>
              </a:rPr>
              <a:t>KoBERT</a:t>
            </a:r>
            <a:r>
              <a:rPr lang="en" altLang="ko-Kore-KR" sz="2000" b="1" i="0" u="sng" strike="noStrike" dirty="0">
                <a:solidFill>
                  <a:srgbClr val="595959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u="sng" dirty="0">
                <a:solidFill>
                  <a:srgbClr val="595959"/>
                </a:solidFill>
                <a:latin typeface="+mj-ea"/>
                <a:ea typeface="+mj-ea"/>
              </a:rPr>
              <a:t>/</a:t>
            </a:r>
            <a:r>
              <a:rPr lang="ko-KR" altLang="en-US" sz="2000" b="1" u="sng" dirty="0">
                <a:solidFill>
                  <a:srgbClr val="595959"/>
                </a:solidFill>
                <a:latin typeface="+mj-ea"/>
                <a:ea typeface="+mj-ea"/>
              </a:rPr>
              <a:t> </a:t>
            </a:r>
            <a:r>
              <a:rPr lang="en" altLang="ko-Kore-KR" sz="2000" b="1" i="0" u="sng" strike="noStrike" dirty="0">
                <a:solidFill>
                  <a:srgbClr val="595959"/>
                </a:solidFill>
                <a:effectLst/>
                <a:latin typeface="+mj-ea"/>
                <a:ea typeface="+mj-ea"/>
              </a:rPr>
              <a:t>KPF-BERT</a:t>
            </a:r>
            <a:endParaRPr lang="en" altLang="ko-Kore-KR" sz="2000" b="1" u="sng" dirty="0">
              <a:effectLst/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9AA4B-930E-0979-8EFD-14FC54A5A8EC}"/>
              </a:ext>
            </a:extLst>
          </p:cNvPr>
          <p:cNvSpPr txBox="1"/>
          <p:nvPr/>
        </p:nvSpPr>
        <p:spPr>
          <a:xfrm>
            <a:off x="8204971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뉴스요약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DCA7D3-DC34-27C0-7256-585299DA743E}"/>
              </a:ext>
            </a:extLst>
          </p:cNvPr>
          <p:cNvSpPr/>
          <p:nvPr/>
        </p:nvSpPr>
        <p:spPr>
          <a:xfrm>
            <a:off x="1126237" y="1840172"/>
            <a:ext cx="2494800" cy="2494800"/>
          </a:xfrm>
          <a:prstGeom prst="ellipse">
            <a:avLst/>
          </a:prstGeom>
          <a:solidFill>
            <a:schemeClr val="bg2">
              <a:lumMod val="90000"/>
              <a:alpha val="46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2400" b="1" i="0" strike="noStrike" dirty="0">
                <a:solidFill>
                  <a:srgbClr val="595959"/>
                </a:solidFill>
                <a:effectLst/>
                <a:latin typeface="+mj-ea"/>
                <a:ea typeface="+mj-ea"/>
              </a:rPr>
              <a:t>BERT</a:t>
            </a:r>
            <a:endParaRPr lang="en" altLang="ko-Kore-KR" sz="2400" b="1" dirty="0">
              <a:effectLst/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F0B37-1FFB-AF9C-179B-E24309A1C2E9}"/>
              </a:ext>
            </a:extLst>
          </p:cNvPr>
          <p:cNvSpPr txBox="1"/>
          <p:nvPr/>
        </p:nvSpPr>
        <p:spPr>
          <a:xfrm>
            <a:off x="179169" y="4662934"/>
            <a:ext cx="4736023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fontAlgn="base">
              <a:spcBef>
                <a:spcPts val="0"/>
              </a:spcBef>
              <a:spcAft>
                <a:spcPts val="0"/>
              </a:spcAft>
              <a:defRPr sz="12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altLang="ko-Kore-KR" dirty="0"/>
              <a:t>2017 Google</a:t>
            </a:r>
            <a:r>
              <a:rPr lang="ko-KR" altLang="en-US" dirty="0"/>
              <a:t>에서 공개한 </a:t>
            </a:r>
            <a:r>
              <a:rPr lang="en" altLang="ko-Kore-KR" dirty="0"/>
              <a:t>Transformer Encoding</a:t>
            </a:r>
            <a:r>
              <a:rPr lang="ko-KR" altLang="en-US" dirty="0"/>
              <a:t>방식의 인공지능 </a:t>
            </a:r>
            <a:r>
              <a:rPr lang="ko-KR" altLang="en-US" dirty="0" err="1"/>
              <a:t>언어모델이며</a:t>
            </a:r>
            <a:r>
              <a:rPr lang="ko-KR" altLang="en-US" dirty="0"/>
              <a:t> 오픈소스로 사용 용이</a:t>
            </a:r>
            <a:endParaRPr lang="en-US" altLang="ko-K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 altLang="ko-Kore-KR" dirty="0"/>
              <a:t>Token Embeddings</a:t>
            </a:r>
            <a:r>
              <a:rPr lang="ko-KR" altLang="en-US" dirty="0"/>
              <a:t> </a:t>
            </a:r>
            <a:r>
              <a:rPr lang="en" altLang="ko-Kore-KR" dirty="0"/>
              <a:t>+  Segment Embeddings + Position Embeddings </a:t>
            </a:r>
            <a:r>
              <a:rPr lang="ko-KR" altLang="en-US" dirty="0"/>
              <a:t>각 </a:t>
            </a:r>
            <a:r>
              <a:rPr lang="ko-KR" altLang="en-US" dirty="0" err="1"/>
              <a:t>임베딩들의</a:t>
            </a:r>
            <a:r>
              <a:rPr lang="ko-KR" altLang="en-US" dirty="0"/>
              <a:t> 토큰별로 모두 더하여 </a:t>
            </a:r>
            <a:r>
              <a:rPr lang="en" altLang="ko-Kore-KR" dirty="0"/>
              <a:t>BERT</a:t>
            </a:r>
            <a:r>
              <a:rPr lang="ko-KR" altLang="en-US" dirty="0"/>
              <a:t>의 </a:t>
            </a:r>
            <a:r>
              <a:rPr lang="en" altLang="ko-Kore-KR" dirty="0"/>
              <a:t>attention </a:t>
            </a:r>
            <a:r>
              <a:rPr lang="ko-KR" altLang="en-US" dirty="0"/>
              <a:t>벡터 생성</a:t>
            </a:r>
            <a:endParaRPr lang="en-US" altLang="ko-K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/>
              <a:t>문장 전체를 </a:t>
            </a:r>
            <a:r>
              <a:rPr lang="ko-KR" altLang="en-US" dirty="0" err="1"/>
              <a:t>입력받고</a:t>
            </a:r>
            <a:r>
              <a:rPr lang="ko-KR" altLang="en-US" dirty="0"/>
              <a:t> 양방향 학습이 가능한 방법론 사용 </a:t>
            </a:r>
            <a:r>
              <a:rPr lang="en-US" altLang="ko-KR" sz="1100" i="1" dirty="0"/>
              <a:t>(</a:t>
            </a:r>
            <a:r>
              <a:rPr lang="en" altLang="ko-Kore-KR" sz="1100" i="1" dirty="0"/>
              <a:t>Masked Language Model(MLM) + </a:t>
            </a:r>
            <a:r>
              <a:rPr lang="en-US" altLang="ko-Kore-KR" sz="1100" i="1" dirty="0"/>
              <a:t>N</a:t>
            </a:r>
            <a:r>
              <a:rPr lang="en" altLang="ko-Kore-KR" sz="1100" i="1" dirty="0" err="1"/>
              <a:t>ext</a:t>
            </a:r>
            <a:r>
              <a:rPr lang="en" altLang="ko-Kore-KR" sz="1100" i="1" dirty="0"/>
              <a:t> Sentence Prediction (NSP) )</a:t>
            </a:r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62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3.</a:t>
            </a:r>
            <a:r>
              <a:rPr kumimoji="1" lang="ko-KR" altLang="en-US" sz="2000" b="1" dirty="0">
                <a:latin typeface="+mj-ea"/>
                <a:ea typeface="+mj-ea"/>
              </a:rPr>
              <a:t> 데이터 수집 및 활용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29278D-1C04-268E-284E-865CFB56D3EE}"/>
              </a:ext>
            </a:extLst>
          </p:cNvPr>
          <p:cNvSpPr txBox="1"/>
          <p:nvPr/>
        </p:nvSpPr>
        <p:spPr>
          <a:xfrm>
            <a:off x="8204971" y="33301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뉴스요약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887793-3572-971F-717D-F51D1653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48" y="2390255"/>
            <a:ext cx="57323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BEC8DA-A675-1F8B-75E3-F9518D5CA165}"/>
              </a:ext>
            </a:extLst>
          </p:cNvPr>
          <p:cNvGrpSpPr/>
          <p:nvPr/>
        </p:nvGrpSpPr>
        <p:grpSpPr>
          <a:xfrm>
            <a:off x="666104" y="1606968"/>
            <a:ext cx="8752661" cy="1418166"/>
            <a:chOff x="666104" y="1441868"/>
            <a:chExt cx="8752661" cy="141816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F668B4A-FCBE-58E5-87F4-D9952BC12548}"/>
                </a:ext>
              </a:extLst>
            </p:cNvPr>
            <p:cNvGrpSpPr/>
            <p:nvPr/>
          </p:nvGrpSpPr>
          <p:grpSpPr>
            <a:xfrm>
              <a:off x="1481587" y="1441869"/>
              <a:ext cx="1774400" cy="1405233"/>
              <a:chOff x="961638" y="1441869"/>
              <a:chExt cx="1774400" cy="1405233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74D48B9-97CE-2264-284A-5EB04881CD41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A756010-3527-876A-C1DC-AF1ADB6567D9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F073D1-756F-D7AA-FD00-98588FE8BF79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4B96917-8996-2843-82DF-8EB5B8A4C258}"/>
                </a:ext>
              </a:extLst>
            </p:cNvPr>
            <p:cNvGrpSpPr/>
            <p:nvPr/>
          </p:nvGrpSpPr>
          <p:grpSpPr>
            <a:xfrm>
              <a:off x="3428561" y="1441869"/>
              <a:ext cx="5990204" cy="1418165"/>
              <a:chOff x="2980329" y="1441869"/>
              <a:chExt cx="6286760" cy="141816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1EA7C9B-9DF8-2377-D15D-65633DA3B5ED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특정시간 기준 언론사별</a:t>
                </a:r>
                <a:r>
                  <a:rPr lang="en-US" altLang="ko-KR" sz="1400" dirty="0">
                    <a:solidFill>
                      <a:srgbClr val="595959"/>
                    </a:solidFill>
                    <a:latin typeface="+mj-ea"/>
                    <a:ea typeface="+mj-ea"/>
                  </a:rPr>
                  <a:t>,</a:t>
                </a:r>
                <a:r>
                  <a:rPr lang="en-US" altLang="ko-KR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lang="ko-KR" altLang="en-US" sz="1400" b="0" i="0" u="none" strike="noStrike" dirty="0" err="1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섹션별</a:t>
                </a: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  최신기사 </a:t>
                </a:r>
                <a:r>
                  <a:rPr lang="en-US" altLang="ko-KR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00</a:t>
                </a: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건 수집 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5B572E-082F-DF69-B641-E26E4F6DFF0C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언론사별 사이트로부터 데이터 </a:t>
                </a:r>
                <a:r>
                  <a:rPr lang="ko-KR" altLang="en-US" sz="1400" b="0" i="0" u="none" strike="noStrike" dirty="0" err="1">
                    <a:solidFill>
                      <a:srgbClr val="595959"/>
                    </a:solidFill>
                    <a:effectLst/>
                    <a:latin typeface="+mj-ea"/>
                    <a:ea typeface="+mj-ea"/>
                  </a:rPr>
                  <a:t>크롤링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A29115-D584-AD1A-6054-309962D6F35D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" altLang="ko-Kore-KR" sz="1400" b="0" i="0" u="sng" strike="noStrike" dirty="0">
                    <a:solidFill>
                      <a:srgbClr val="0097A7"/>
                    </a:solidFill>
                    <a:effectLst/>
                    <a:latin typeface="+mj-ea"/>
                    <a:ea typeface="+mj-ea"/>
                    <a:hlinkClick r:id="rId2"/>
                  </a:rPr>
                  <a:t>https://news.naver.com/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8C00A3-5614-A9A7-B1A4-D429680D7982}"/>
                </a:ext>
              </a:extLst>
            </p:cNvPr>
            <p:cNvSpPr/>
            <p:nvPr/>
          </p:nvSpPr>
          <p:spPr>
            <a:xfrm>
              <a:off x="666104" y="1441868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8B457A-3E95-8875-B7D1-32C19856A26C}"/>
              </a:ext>
            </a:extLst>
          </p:cNvPr>
          <p:cNvGrpSpPr/>
          <p:nvPr/>
        </p:nvGrpSpPr>
        <p:grpSpPr>
          <a:xfrm>
            <a:off x="666104" y="3907161"/>
            <a:ext cx="8752661" cy="1418166"/>
            <a:chOff x="675072" y="4211961"/>
            <a:chExt cx="8752661" cy="141816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020E14-1A85-55B0-D835-45A1F64CBEFA}"/>
                </a:ext>
              </a:extLst>
            </p:cNvPr>
            <p:cNvGrpSpPr/>
            <p:nvPr/>
          </p:nvGrpSpPr>
          <p:grpSpPr>
            <a:xfrm>
              <a:off x="1490555" y="4211962"/>
              <a:ext cx="1774400" cy="1405233"/>
              <a:chOff x="961638" y="1441869"/>
              <a:chExt cx="1774400" cy="1405233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FF42B09-77D2-6060-9CE6-5351D8F87E10}"/>
                  </a:ext>
                </a:extLst>
              </p:cNvPr>
              <p:cNvSpPr/>
              <p:nvPr/>
            </p:nvSpPr>
            <p:spPr>
              <a:xfrm>
                <a:off x="961638" y="1441869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수집대상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FB1F10-30C2-23A0-08D5-99C5C2D9740B}"/>
                  </a:ext>
                </a:extLst>
              </p:cNvPr>
              <p:cNvSpPr/>
              <p:nvPr/>
            </p:nvSpPr>
            <p:spPr>
              <a:xfrm>
                <a:off x="961638" y="1951893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수집방법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9B3FE04-A64B-3E22-6BEC-0D9FBCA63B4A}"/>
                  </a:ext>
                </a:extLst>
              </p:cNvPr>
              <p:cNvSpPr/>
              <p:nvPr/>
            </p:nvSpPr>
            <p:spPr>
              <a:xfrm>
                <a:off x="961638" y="2461917"/>
                <a:ext cx="177440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참고 </a:t>
                </a:r>
                <a:r>
                  <a:rPr kumimoji="1" lang="en-US" altLang="ko-KR" sz="1600" b="1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URL</a:t>
                </a:r>
                <a:endParaRPr kumimoji="1" lang="ko-Kore-KR" altLang="en-US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ABE985B-512A-6BA1-AC46-8F018C75F39C}"/>
                </a:ext>
              </a:extLst>
            </p:cNvPr>
            <p:cNvGrpSpPr/>
            <p:nvPr/>
          </p:nvGrpSpPr>
          <p:grpSpPr>
            <a:xfrm>
              <a:off x="3437529" y="4211962"/>
              <a:ext cx="5990204" cy="1418165"/>
              <a:chOff x="2980329" y="1441869"/>
              <a:chExt cx="6286760" cy="14181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33642B3-9B3E-DA57-64B9-E4E67E17E57D}"/>
                  </a:ext>
                </a:extLst>
              </p:cNvPr>
              <p:cNvSpPr/>
              <p:nvPr/>
            </p:nvSpPr>
            <p:spPr>
              <a:xfrm>
                <a:off x="2980329" y="144186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추가적인 학습에 필요한 언론 데이터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01158D3-E525-0704-541B-EEF1DB6B5A6F}"/>
                  </a:ext>
                </a:extLst>
              </p:cNvPr>
              <p:cNvSpPr/>
              <p:nvPr/>
            </p:nvSpPr>
            <p:spPr>
              <a:xfrm>
                <a:off x="2980329" y="1951893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모두의 말뭉치에서 제공하는 </a:t>
                </a:r>
                <a:r>
                  <a:rPr lang="ko-KR" altLang="en-US" sz="1400" b="0" i="0" u="none" strike="noStrike" dirty="0" err="1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신문말뭉치</a:t>
                </a:r>
                <a:r>
                  <a:rPr lang="ko-KR" altLang="en-US" sz="14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2022, 2021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DA56FCB-76C1-F807-9BC6-55FF7B7300E0}"/>
                  </a:ext>
                </a:extLst>
              </p:cNvPr>
              <p:cNvSpPr/>
              <p:nvPr/>
            </p:nvSpPr>
            <p:spPr>
              <a:xfrm>
                <a:off x="2980329" y="2474849"/>
                <a:ext cx="6286760" cy="385185"/>
              </a:xfrm>
              <a:prstGeom prst="rect">
                <a:avLst/>
              </a:prstGeom>
              <a:solidFill>
                <a:schemeClr val="bg2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" altLang="ko-Kore-KR" sz="1400" b="0" i="0" u="sng" strike="noStrike" dirty="0">
                    <a:solidFill>
                      <a:srgbClr val="0097A7"/>
                    </a:solidFill>
                    <a:effectLst/>
                    <a:latin typeface="Arial" panose="020B0604020202020204" pitchFamily="34" charset="0"/>
                    <a:hlinkClick r:id="rId3"/>
                  </a:rPr>
                  <a:t>https://corpus.korean.go.kr/request/reausetMain.do?lang=ko#down</a:t>
                </a:r>
                <a:endParaRPr lang="ko-KR" altLang="en-US" sz="1400" b="0" dirty="0"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8F9CAE-5AD2-1752-3BBE-BBA7DBC6131F}"/>
                </a:ext>
              </a:extLst>
            </p:cNvPr>
            <p:cNvSpPr/>
            <p:nvPr/>
          </p:nvSpPr>
          <p:spPr>
            <a:xfrm>
              <a:off x="675072" y="4211961"/>
              <a:ext cx="642909" cy="14181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2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08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j-ea"/>
                <a:ea typeface="+mj-ea"/>
              </a:rPr>
              <a:t>목차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A59453-5D5D-53D4-12A3-2E2FACC85DBA}"/>
              </a:ext>
            </a:extLst>
          </p:cNvPr>
          <p:cNvGrpSpPr/>
          <p:nvPr/>
        </p:nvGrpSpPr>
        <p:grpSpPr>
          <a:xfrm>
            <a:off x="1283414" y="1397204"/>
            <a:ext cx="7578249" cy="796859"/>
            <a:chOff x="1283414" y="1217093"/>
            <a:chExt cx="7578249" cy="7968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6FD5C1-9D8A-5DEA-6D76-E370EE83A865}"/>
                </a:ext>
              </a:extLst>
            </p:cNvPr>
            <p:cNvSpPr/>
            <p:nvPr/>
          </p:nvSpPr>
          <p:spPr>
            <a:xfrm>
              <a:off x="1283414" y="1217093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1.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뉴스 요약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C657DA-9D43-A3BD-B07A-52CD760E97F5}"/>
                </a:ext>
              </a:extLst>
            </p:cNvPr>
            <p:cNvSpPr txBox="1"/>
            <p:nvPr/>
          </p:nvSpPr>
          <p:spPr>
            <a:xfrm>
              <a:off x="6831940" y="124619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E64BC-4A9D-3C85-1AD3-497246434E8B}"/>
              </a:ext>
            </a:extLst>
          </p:cNvPr>
          <p:cNvGrpSpPr/>
          <p:nvPr/>
        </p:nvGrpSpPr>
        <p:grpSpPr>
          <a:xfrm>
            <a:off x="1283414" y="2495864"/>
            <a:ext cx="7578249" cy="796859"/>
            <a:chOff x="1283414" y="2701690"/>
            <a:chExt cx="7578249" cy="7968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5399C-40DB-9CBC-E0DD-DFD2C20DC5D6}"/>
                </a:ext>
              </a:extLst>
            </p:cNvPr>
            <p:cNvSpPr/>
            <p:nvPr/>
          </p:nvSpPr>
          <p:spPr>
            <a:xfrm>
              <a:off x="1283414" y="2701690"/>
              <a:ext cx="5195669" cy="796859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2.</a:t>
              </a:r>
              <a:r>
                <a:rPr kumimoji="1" lang="ko-KR" altLang="en-US" sz="2000" b="1" dirty="0">
                  <a:solidFill>
                    <a:schemeClr val="tx1"/>
                  </a:solidFill>
                  <a:latin typeface="+mj-ea"/>
                  <a:ea typeface="+mj-ea"/>
                </a:rPr>
                <a:t> 레시피 추천 </a:t>
              </a:r>
              <a:r>
                <a:rPr kumimoji="1" lang="en-US" altLang="ko-KR" sz="2000" b="1" dirty="0">
                  <a:solidFill>
                    <a:schemeClr val="tx1"/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3CEE0-D91C-4F2F-D2E6-BB57A2A0A5A5}"/>
                </a:ext>
              </a:extLst>
            </p:cNvPr>
            <p:cNvSpPr txBox="1"/>
            <p:nvPr/>
          </p:nvSpPr>
          <p:spPr>
            <a:xfrm>
              <a:off x="6831940" y="2726849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프로젝트</a:t>
              </a:r>
              <a:r>
                <a:rPr kumimoji="1" lang="ko-KR" altLang="en-US" sz="1400" dirty="0"/>
                <a:t> 소개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필요기술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데이터 수집 및 활용</a:t>
              </a:r>
              <a:endParaRPr kumimoji="1" lang="en-US" altLang="ko-KR" sz="14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63CD39-03DC-98F7-18FA-8B198F67BC3E}"/>
              </a:ext>
            </a:extLst>
          </p:cNvPr>
          <p:cNvGrpSpPr/>
          <p:nvPr/>
        </p:nvGrpSpPr>
        <p:grpSpPr>
          <a:xfrm>
            <a:off x="1283414" y="3594524"/>
            <a:ext cx="7578249" cy="804736"/>
            <a:chOff x="1283414" y="4178410"/>
            <a:chExt cx="7578249" cy="8047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7F0D77-51A3-A030-B7B3-9A44A0DBFDE6}"/>
                </a:ext>
              </a:extLst>
            </p:cNvPr>
            <p:cNvSpPr/>
            <p:nvPr/>
          </p:nvSpPr>
          <p:spPr>
            <a:xfrm>
              <a:off x="1283414" y="4186287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3.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ko-KR" altLang="en-US" sz="2000" b="1" dirty="0" err="1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웹소설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추천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BF89C-519A-9465-3446-B04B9431AB1B}"/>
                </a:ext>
              </a:extLst>
            </p:cNvPr>
            <p:cNvSpPr txBox="1"/>
            <p:nvPr/>
          </p:nvSpPr>
          <p:spPr>
            <a:xfrm>
              <a:off x="6831940" y="4178410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69B3F6-862B-63AB-D787-BCA7B10E9345}"/>
              </a:ext>
            </a:extLst>
          </p:cNvPr>
          <p:cNvGrpSpPr/>
          <p:nvPr/>
        </p:nvGrpSpPr>
        <p:grpSpPr>
          <a:xfrm>
            <a:off x="1283414" y="4701060"/>
            <a:ext cx="7578249" cy="796859"/>
            <a:chOff x="1283414" y="5670884"/>
            <a:chExt cx="7578249" cy="7968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0CA71D-AEE3-CE89-B473-C346C21BA9A0}"/>
                </a:ext>
              </a:extLst>
            </p:cNvPr>
            <p:cNvSpPr/>
            <p:nvPr/>
          </p:nvSpPr>
          <p:spPr>
            <a:xfrm>
              <a:off x="1283414" y="5670884"/>
              <a:ext cx="5195669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ore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K-POP </a:t>
              </a:r>
              <a:r>
                <a:rPr kumimoji="1" lang="ko-KR" altLang="en-US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포인트 안무가 </a:t>
              </a:r>
              <a:r>
                <a:rPr kumimoji="1"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ko-Kore-KR" altLang="en-US" sz="2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A28A07-C764-5BC6-E2A8-8F2BD2A614A5}"/>
                </a:ext>
              </a:extLst>
            </p:cNvPr>
            <p:cNvSpPr txBox="1"/>
            <p:nvPr/>
          </p:nvSpPr>
          <p:spPr>
            <a:xfrm>
              <a:off x="6831940" y="5699981"/>
              <a:ext cx="20297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>
                  <a:solidFill>
                    <a:schemeClr val="bg2">
                      <a:lumMod val="75000"/>
                    </a:schemeClr>
                  </a:solidFill>
                </a:rPr>
                <a:t>프로젝트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 소개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필요기술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데이터 수집 및 활용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0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4A30E7-B349-9883-1159-EC613223D361}"/>
              </a:ext>
            </a:extLst>
          </p:cNvPr>
          <p:cNvGrpSpPr/>
          <p:nvPr/>
        </p:nvGrpSpPr>
        <p:grpSpPr>
          <a:xfrm>
            <a:off x="482400" y="950400"/>
            <a:ext cx="8941695" cy="5222088"/>
            <a:chOff x="819022" y="1128920"/>
            <a:chExt cx="8941695" cy="52220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59EEC0-4789-06F8-FCAF-9482C6D50532}"/>
                </a:ext>
              </a:extLst>
            </p:cNvPr>
            <p:cNvSpPr/>
            <p:nvPr/>
          </p:nvSpPr>
          <p:spPr>
            <a:xfrm>
              <a:off x="819022" y="1128920"/>
              <a:ext cx="1774400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프로젝트명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990B6-6B7A-EE1F-F203-80F2AFE1941F}"/>
                </a:ext>
              </a:extLst>
            </p:cNvPr>
            <p:cNvSpPr/>
            <p:nvPr/>
          </p:nvSpPr>
          <p:spPr>
            <a:xfrm>
              <a:off x="819022" y="1738520"/>
              <a:ext cx="1774400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프로젝트 목적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BEEF1B-C720-C651-B544-79F6506095E9}"/>
                </a:ext>
              </a:extLst>
            </p:cNvPr>
            <p:cNvSpPr/>
            <p:nvPr/>
          </p:nvSpPr>
          <p:spPr>
            <a:xfrm>
              <a:off x="819022" y="2660073"/>
              <a:ext cx="1774400" cy="369093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기대효과</a:t>
              </a:r>
              <a:endParaRPr kumimoji="1" lang="ko-Kore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11E91E-D948-4CF5-61C6-D769B746036F}"/>
                </a:ext>
              </a:extLst>
            </p:cNvPr>
            <p:cNvSpPr/>
            <p:nvPr/>
          </p:nvSpPr>
          <p:spPr>
            <a:xfrm>
              <a:off x="2845281" y="1128920"/>
              <a:ext cx="6915436" cy="385185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이미지분석을 통한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레시피 추천 </a:t>
              </a:r>
              <a:r>
                <a:rPr lang="en" altLang="ko-Kore-KR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</a:t>
              </a:r>
              <a:endParaRPr kumimoji="1" lang="ko-Kore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DC7FA3-3D6E-DC08-A189-5DD16F49D135}"/>
                </a:ext>
              </a:extLst>
            </p:cNvPr>
            <p:cNvSpPr/>
            <p:nvPr/>
          </p:nvSpPr>
          <p:spPr>
            <a:xfrm>
              <a:off x="2845281" y="1738520"/>
              <a:ext cx="6915436" cy="796859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1</a:t>
              </a:r>
              <a:r>
                <a:rPr lang="ko-KR" altLang="en-US" sz="1400" b="0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인가구를 위한 식재료 활용 및 영양 관리 서비스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82A198-ED54-4F7F-C1AB-F50D23FE1CB9}"/>
                </a:ext>
              </a:extLst>
            </p:cNvPr>
            <p:cNvSpPr/>
            <p:nvPr/>
          </p:nvSpPr>
          <p:spPr>
            <a:xfrm>
              <a:off x="2845281" y="2665357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정량적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D376B2E-56CB-E60B-28C1-353B3D390B9C}"/>
                </a:ext>
              </a:extLst>
            </p:cNvPr>
            <p:cNvSpPr/>
            <p:nvPr/>
          </p:nvSpPr>
          <p:spPr>
            <a:xfrm>
              <a:off x="2845281" y="4662372"/>
              <a:ext cx="1951840" cy="1640806"/>
            </a:xfrm>
            <a:prstGeom prst="rect">
              <a:avLst/>
            </a:prstGeom>
            <a:solidFill>
              <a:schemeClr val="bg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kumimoji="1" lang="ko-KR" altLang="en-US" sz="1400" dirty="0">
                  <a:solidFill>
                    <a:srgbClr val="595959"/>
                  </a:solidFill>
                  <a:latin typeface="Arial" panose="020B0604020202020204" pitchFamily="34" charset="0"/>
                  <a:ea typeface="+mj-ea"/>
                </a:rPr>
                <a:t>정성적 측면</a:t>
              </a:r>
              <a:endParaRPr kumimoji="1" lang="ko-Kore-KR" altLang="en-US" sz="1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47E797-10E5-1D94-8D38-5142ED2CF02B}"/>
                </a:ext>
              </a:extLst>
            </p:cNvPr>
            <p:cNvSpPr/>
            <p:nvPr/>
          </p:nvSpPr>
          <p:spPr>
            <a:xfrm>
              <a:off x="4953459" y="2681816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온라인 스토어와 연계하여 구매 유도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남은 식재료 재활용을 통한 개인 </a:t>
              </a:r>
              <a:r>
                <a:rPr lang="ko-KR" altLang="en-US" sz="1200" dirty="0" err="1">
                  <a:solidFill>
                    <a:srgbClr val="595959"/>
                  </a:solidFill>
                  <a:latin typeface="Arial" panose="020B0604020202020204" pitchFamily="34" charset="0"/>
                </a:rPr>
                <a:t>엥겔지수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감소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식자재를 최대한 활용하여 음식물 쓰레기 배출량 감소</a:t>
              </a:r>
            </a:p>
            <a:p>
              <a:pPr fontAlgn="base">
                <a:buFont typeface="Arial" panose="020B0604020202020204" pitchFamily="34" charset="0"/>
                <a:buChar char="•"/>
              </a:pPr>
              <a:endParaRPr lang="ko-Kore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E24AFC-448D-C45A-035F-14AF20D6236F}"/>
                </a:ext>
              </a:extLst>
            </p:cNvPr>
            <p:cNvSpPr/>
            <p:nvPr/>
          </p:nvSpPr>
          <p:spPr>
            <a:xfrm>
              <a:off x="4940754" y="4678831"/>
              <a:ext cx="4706869" cy="1640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7145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indent="-17145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식단 관리를 통한 국민 건강 증진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indent="-17145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이미지 분석을 통해 관련 레시피를 간편하고 편리하게 획득 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indent="-17145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레시피를 흥미롭게 전달함으로써 요리에 대한 거부감과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 부담감을 낮춤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-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외식의존도와 결식 빈도가 높은 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1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인가구의 식생활 </a:t>
              </a:r>
              <a:endPara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  <a:p>
              <a:pPr fontAlgn="base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     라이프스타일</a:t>
              </a:r>
              <a:r>
                <a:rPr lang="en-US" altLang="ko-KR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. </a:t>
              </a:r>
              <a:r>
                <a:rPr lang="ko-KR" altLang="en-US" sz="1200" dirty="0">
                  <a:solidFill>
                    <a:srgbClr val="595959"/>
                  </a:solidFill>
                  <a:latin typeface="Arial" panose="020B0604020202020204" pitchFamily="34" charset="0"/>
                </a:rPr>
                <a:t>개선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endParaRPr lang="ko-KR" altLang="en-US" sz="1200" dirty="0">
                <a:solidFill>
                  <a:srgbClr val="59595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81AA3B-712D-05D8-5ADD-C4449BA74CA2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+mj-ea"/>
                <a:ea typeface="+mj-ea"/>
              </a:rPr>
              <a:t>레시피추천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39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90A52-EBFA-E57B-E208-C026DE2BBBCC}"/>
              </a:ext>
            </a:extLst>
          </p:cNvPr>
          <p:cNvSpPr/>
          <p:nvPr/>
        </p:nvSpPr>
        <p:spPr>
          <a:xfrm>
            <a:off x="503585" y="1406265"/>
            <a:ext cx="9214156" cy="4958675"/>
          </a:xfrm>
          <a:prstGeom prst="rect">
            <a:avLst/>
          </a:prstGeom>
          <a:solidFill>
            <a:schemeClr val="bg2">
              <a:alpha val="8967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7C8B-D1C1-DD06-44F9-3C2EB4C8B319}"/>
              </a:ext>
            </a:extLst>
          </p:cNvPr>
          <p:cNvSpPr txBox="1"/>
          <p:nvPr/>
        </p:nvSpPr>
        <p:spPr>
          <a:xfrm>
            <a:off x="585787" y="2714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j-ea"/>
                <a:ea typeface="+mj-ea"/>
              </a:rPr>
              <a:t>1.</a:t>
            </a:r>
            <a:r>
              <a:rPr kumimoji="1" lang="ko-KR" altLang="en-US" sz="2000" b="1" dirty="0">
                <a:latin typeface="+mj-ea"/>
                <a:ea typeface="+mj-ea"/>
              </a:rPr>
              <a:t> 프로젝트 소개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31553-4FB4-8362-951E-45E1F58A5543}"/>
              </a:ext>
            </a:extLst>
          </p:cNvPr>
          <p:cNvSpPr txBox="1"/>
          <p:nvPr/>
        </p:nvSpPr>
        <p:spPr>
          <a:xfrm>
            <a:off x="8204971" y="33301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+mj-ea"/>
                <a:ea typeface="+mj-ea"/>
              </a:rPr>
              <a:t>레시피추천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AI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CB28E9F-6BB9-80B3-589C-CF401B2D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182880"/>
            <a:ext cx="4426141" cy="32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287C6AD-714A-F979-F951-8718EB92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66" y="1759413"/>
            <a:ext cx="4089399" cy="42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삼각형 8">
            <a:extLst>
              <a:ext uri="{FF2B5EF4-FFF2-40B4-BE49-F238E27FC236}">
                <a16:creationId xmlns:a16="http://schemas.microsoft.com/office/drawing/2014/main" id="{94996174-0998-7253-D5F1-89B01362253A}"/>
              </a:ext>
            </a:extLst>
          </p:cNvPr>
          <p:cNvSpPr/>
          <p:nvPr/>
        </p:nvSpPr>
        <p:spPr>
          <a:xfrm rot="5400000">
            <a:off x="3924528" y="3575518"/>
            <a:ext cx="2492238" cy="175098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24056F-5C30-8BF6-BAA3-358BE9EDF80A}"/>
              </a:ext>
            </a:extLst>
          </p:cNvPr>
          <p:cNvSpPr/>
          <p:nvPr/>
        </p:nvSpPr>
        <p:spPr>
          <a:xfrm>
            <a:off x="638911" y="796411"/>
            <a:ext cx="1774400" cy="385185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bg2">
                    <a:lumMod val="25000"/>
                  </a:schemeClr>
                </a:solidFill>
              </a:rPr>
              <a:t>예상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구현 화면</a:t>
            </a:r>
            <a:endParaRPr kumimoji="1" lang="ko-Kore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5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722</TotalTime>
  <Words>1404</Words>
  <Application>Microsoft Macintosh PowerPoint</Application>
  <PresentationFormat>A4 용지(210x297mm)</PresentationFormat>
  <Paragraphs>324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맑은 고딕</vt:lpstr>
      <vt:lpstr>Arial</vt:lpstr>
      <vt:lpstr>Calibri</vt:lpstr>
      <vt:lpstr>Calibri Light</vt:lpstr>
      <vt:lpstr>Office 테마</vt:lpstr>
      <vt:lpstr>멘토링 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E.O.D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Eunyoung</dc:creator>
  <cp:lastModifiedBy>Ko Eunyoung</cp:lastModifiedBy>
  <cp:revision>6</cp:revision>
  <dcterms:created xsi:type="dcterms:W3CDTF">2023-04-27T00:29:47Z</dcterms:created>
  <dcterms:modified xsi:type="dcterms:W3CDTF">2023-04-28T04:42:41Z</dcterms:modified>
</cp:coreProperties>
</file>