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8" r:id="rId6"/>
    <p:sldId id="262" r:id="rId7"/>
    <p:sldId id="259" r:id="rId8"/>
    <p:sldId id="260" r:id="rId9"/>
    <p:sldId id="261" r:id="rId10"/>
    <p:sldId id="257" r:id="rId11"/>
    <p:sldId id="266" r:id="rId12"/>
    <p:sldId id="273" r:id="rId13"/>
    <p:sldId id="275" r:id="rId14"/>
    <p:sldId id="274" r:id="rId15"/>
    <p:sldId id="276" r:id="rId16"/>
    <p:sldId id="278" r:id="rId17"/>
    <p:sldId id="279" r:id="rId18"/>
    <p:sldId id="277"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EE145-9432-4335-B6BE-1CF754FA651C}" v="506" dt="2023-12-05T22:43:28.083"/>
    <p1510:client id="{94D981AA-A2D6-42DB-E7DC-6F12819E8871}" v="958" dt="2023-12-05T22:42:11.520"/>
    <p1510:client id="{A2668CD5-2571-BD41-BA70-3768745E59AC}" v="681" dt="2023-12-05T19:05:53.563"/>
    <p1510:client id="{D27E383F-406C-160C-9DA4-4EE43037DCE9}" v="54" dt="2023-12-05T18:46:45.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14" autoAdjust="0"/>
  </p:normalViewPr>
  <p:slideViewPr>
    <p:cSldViewPr snapToGrid="0">
      <p:cViewPr varScale="1">
        <p:scale>
          <a:sx n="90" d="100"/>
          <a:sy n="90" d="100"/>
        </p:scale>
        <p:origin x="13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1D65B-8A14-4FE1-A6C0-ED597F249B53}" type="datetimeFigureOut">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9A970-DA33-49B6-926A-1459E9C5384B}" type="slidenum">
              <a:t>‹#›</a:t>
            </a:fld>
            <a:endParaRPr lang="en-US"/>
          </a:p>
        </p:txBody>
      </p:sp>
    </p:spTree>
    <p:extLst>
      <p:ext uri="{BB962C8B-B14F-4D97-AF65-F5344CB8AC3E}">
        <p14:creationId xmlns:p14="http://schemas.microsoft.com/office/powerpoint/2010/main" val="411731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Before getting into the research question, here is the background for our dataset that we chose.</a:t>
            </a:r>
            <a:endParaRPr lang="en-US"/>
          </a:p>
          <a:p>
            <a:endParaRPr lang="en-US"/>
          </a:p>
          <a:p>
            <a:r>
              <a:rPr lang="en-US" dirty="0"/>
              <a:t>The Insurance dataset extracted from Kaggle.com describes the medical costs for over 1300 individuals based on their age, sex, BMI in the United States.</a:t>
            </a:r>
            <a:r>
              <a:rPr lang="en-US"/>
              <a:t> </a:t>
            </a:r>
            <a:endParaRPr lang="en-US">
              <a:cs typeface="Calibri" panose="020F0502020204030204"/>
            </a:endParaRPr>
          </a:p>
          <a:p>
            <a:endParaRPr lang="en-US" dirty="0"/>
          </a:p>
          <a:p>
            <a:r>
              <a:rPr lang="en-US" dirty="0"/>
              <a:t>D</a:t>
            </a:r>
            <a:endParaRPr lang="en-US">
              <a:cs typeface="Calibri"/>
            </a:endParaRPr>
          </a:p>
        </p:txBody>
      </p:sp>
      <p:sp>
        <p:nvSpPr>
          <p:cNvPr id="4" name="Slide Number Placeholder 3"/>
          <p:cNvSpPr>
            <a:spLocks noGrp="1"/>
          </p:cNvSpPr>
          <p:nvPr>
            <p:ph type="sldNum" sz="quarter" idx="5"/>
          </p:nvPr>
        </p:nvSpPr>
        <p:spPr/>
        <p:txBody>
          <a:bodyPr/>
          <a:lstStyle/>
          <a:p>
            <a:fld id="{C4A9A970-DA33-49B6-926A-1459E9C5384B}" type="slidenum">
              <a:t>2</a:t>
            </a:fld>
            <a:endParaRPr lang="en-US"/>
          </a:p>
        </p:txBody>
      </p:sp>
    </p:spTree>
    <p:extLst>
      <p:ext uri="{BB962C8B-B14F-4D97-AF65-F5344CB8AC3E}">
        <p14:creationId xmlns:p14="http://schemas.microsoft.com/office/powerpoint/2010/main" val="3468285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t>
            </a:r>
          </a:p>
          <a:p>
            <a:endParaRPr lang="en-US">
              <a:cs typeface="Calibri"/>
            </a:endParaRPr>
          </a:p>
          <a:p>
            <a:r>
              <a:rPr lang="en-US"/>
              <a:t>Based on the Shapiro-Wilk test, the data is not normally distributed. However, due to the fact our dataset is quite large, we can reasonably use the central limit theorem. This is because (n - p) &gt;= 30 where (1338 - 10) &gt;= 30.</a:t>
            </a:r>
            <a:endParaRPr lang="en-US">
              <a:cs typeface="Calibri"/>
            </a:endParaRPr>
          </a:p>
          <a:p>
            <a:endParaRPr lang="en-US">
              <a:cs typeface="Calibri"/>
            </a:endParaRPr>
          </a:p>
          <a:p>
            <a:r>
              <a:rPr lang="en-US">
                <a:cs typeface="Calibri"/>
              </a:rPr>
              <a:t>Based on the calculation of the VIF, there exists no multicollinearity between any of the predictors. </a:t>
            </a:r>
          </a:p>
          <a:p>
            <a:endParaRPr lang="en-US">
              <a:cs typeface="Calibri"/>
            </a:endParaRPr>
          </a:p>
        </p:txBody>
      </p:sp>
      <p:sp>
        <p:nvSpPr>
          <p:cNvPr id="4" name="Slide Number Placeholder 3"/>
          <p:cNvSpPr>
            <a:spLocks noGrp="1"/>
          </p:cNvSpPr>
          <p:nvPr>
            <p:ph type="sldNum" sz="quarter" idx="5"/>
          </p:nvPr>
        </p:nvSpPr>
        <p:spPr/>
        <p:txBody>
          <a:bodyPr/>
          <a:lstStyle/>
          <a:p>
            <a:fld id="{C4A9A970-DA33-49B6-926A-1459E9C5384B}" type="slidenum">
              <a:rPr lang="en-US" smtClean="0"/>
              <a:t>11</a:t>
            </a:fld>
            <a:endParaRPr lang="en-US"/>
          </a:p>
        </p:txBody>
      </p:sp>
    </p:spTree>
    <p:extLst>
      <p:ext uri="{BB962C8B-B14F-4D97-AF65-F5344CB8AC3E}">
        <p14:creationId xmlns:p14="http://schemas.microsoft.com/office/powerpoint/2010/main" val="2864749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e</a:t>
            </a:r>
          </a:p>
        </p:txBody>
      </p:sp>
      <p:sp>
        <p:nvSpPr>
          <p:cNvPr id="4" name="Slide Number Placeholder 3"/>
          <p:cNvSpPr>
            <a:spLocks noGrp="1"/>
          </p:cNvSpPr>
          <p:nvPr>
            <p:ph type="sldNum" sz="quarter" idx="5"/>
          </p:nvPr>
        </p:nvSpPr>
        <p:spPr/>
        <p:txBody>
          <a:bodyPr/>
          <a:lstStyle/>
          <a:p>
            <a:fld id="{C4A9A970-DA33-49B6-926A-1459E9C5384B}" type="slidenum">
              <a:rPr lang="en-US" smtClean="0"/>
              <a:t>12</a:t>
            </a:fld>
            <a:endParaRPr lang="en-US"/>
          </a:p>
        </p:txBody>
      </p:sp>
    </p:spTree>
    <p:extLst>
      <p:ext uri="{BB962C8B-B14F-4D97-AF65-F5344CB8AC3E}">
        <p14:creationId xmlns:p14="http://schemas.microsoft.com/office/powerpoint/2010/main" val="242496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e</a:t>
            </a:r>
          </a:p>
        </p:txBody>
      </p:sp>
      <p:sp>
        <p:nvSpPr>
          <p:cNvPr id="4" name="Slide Number Placeholder 3"/>
          <p:cNvSpPr>
            <a:spLocks noGrp="1"/>
          </p:cNvSpPr>
          <p:nvPr>
            <p:ph type="sldNum" sz="quarter" idx="5"/>
          </p:nvPr>
        </p:nvSpPr>
        <p:spPr/>
        <p:txBody>
          <a:bodyPr/>
          <a:lstStyle/>
          <a:p>
            <a:fld id="{C4A9A970-DA33-49B6-926A-1459E9C5384B}" type="slidenum">
              <a:rPr lang="en-US" smtClean="0"/>
              <a:t>13</a:t>
            </a:fld>
            <a:endParaRPr lang="en-US"/>
          </a:p>
        </p:txBody>
      </p:sp>
    </p:spTree>
    <p:extLst>
      <p:ext uri="{BB962C8B-B14F-4D97-AF65-F5344CB8AC3E}">
        <p14:creationId xmlns:p14="http://schemas.microsoft.com/office/powerpoint/2010/main" val="497978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e</a:t>
            </a:r>
          </a:p>
        </p:txBody>
      </p:sp>
      <p:sp>
        <p:nvSpPr>
          <p:cNvPr id="4" name="Slide Number Placeholder 3"/>
          <p:cNvSpPr>
            <a:spLocks noGrp="1"/>
          </p:cNvSpPr>
          <p:nvPr>
            <p:ph type="sldNum" sz="quarter" idx="5"/>
          </p:nvPr>
        </p:nvSpPr>
        <p:spPr/>
        <p:txBody>
          <a:bodyPr/>
          <a:lstStyle/>
          <a:p>
            <a:fld id="{C4A9A970-DA33-49B6-926A-1459E9C5384B}" type="slidenum">
              <a:rPr lang="en-US" smtClean="0"/>
              <a:t>14</a:t>
            </a:fld>
            <a:endParaRPr lang="en-US"/>
          </a:p>
        </p:txBody>
      </p:sp>
    </p:spTree>
    <p:extLst>
      <p:ext uri="{BB962C8B-B14F-4D97-AF65-F5344CB8AC3E}">
        <p14:creationId xmlns:p14="http://schemas.microsoft.com/office/powerpoint/2010/main" val="203940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t>
            </a:r>
            <a:endParaRPr lang="en-US"/>
          </a:p>
          <a:p>
            <a:endParaRPr lang="en-US"/>
          </a:p>
          <a:p>
            <a:r>
              <a:rPr lang="en-US"/>
              <a:t>In conclusion, this project demonstrated a completely data analysis pipeline, from data collection to model comparison.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4A9A970-DA33-49B6-926A-1459E9C5384B}" type="slidenum">
              <a:rPr lang="en-US" smtClean="0"/>
              <a:t>15</a:t>
            </a:fld>
            <a:endParaRPr lang="en-US"/>
          </a:p>
        </p:txBody>
      </p:sp>
    </p:spTree>
    <p:extLst>
      <p:ext uri="{BB962C8B-B14F-4D97-AF65-F5344CB8AC3E}">
        <p14:creationId xmlns:p14="http://schemas.microsoft.com/office/powerpoint/2010/main" val="2443190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4A9A970-DA33-49B6-926A-1459E9C5384B}" type="slidenum">
              <a:rPr lang="en-US" smtClean="0"/>
              <a:t>16</a:t>
            </a:fld>
            <a:endParaRPr lang="en-US"/>
          </a:p>
        </p:txBody>
      </p:sp>
    </p:spTree>
    <p:extLst>
      <p:ext uri="{BB962C8B-B14F-4D97-AF65-F5344CB8AC3E}">
        <p14:creationId xmlns:p14="http://schemas.microsoft.com/office/powerpoint/2010/main" val="260747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 of the project is to examine </a:t>
            </a:r>
            <a:r>
              <a:rPr lang="en-US" sz="1200" dirty="0">
                <a:ea typeface="Calibri"/>
                <a:cs typeface="Calibri"/>
              </a:rPr>
              <a:t>how the number of children, Smoker or not, and the regions in the U.S they lived influence the medical costs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methods of the project are using multiple linear regression to find the best model with the lowest MSE value and use LASSO regression to make the comparison. In addition, there will be a detail diagnostic on the linear regression model for the assumptions, outliers, and other possible issues.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t>
            </a:r>
          </a:p>
        </p:txBody>
      </p:sp>
      <p:sp>
        <p:nvSpPr>
          <p:cNvPr id="4" name="Slide Number Placeholder 3"/>
          <p:cNvSpPr>
            <a:spLocks noGrp="1"/>
          </p:cNvSpPr>
          <p:nvPr>
            <p:ph type="sldNum" sz="quarter" idx="5"/>
          </p:nvPr>
        </p:nvSpPr>
        <p:spPr/>
        <p:txBody>
          <a:bodyPr/>
          <a:lstStyle/>
          <a:p>
            <a:fld id="{C4A9A970-DA33-49B6-926A-1459E9C5384B}" type="slidenum">
              <a:t>3</a:t>
            </a:fld>
            <a:endParaRPr lang="en-US"/>
          </a:p>
        </p:txBody>
      </p:sp>
    </p:spTree>
    <p:extLst>
      <p:ext uri="{BB962C8B-B14F-4D97-AF65-F5344CB8AC3E}">
        <p14:creationId xmlns:p14="http://schemas.microsoft.com/office/powerpoint/2010/main" val="353487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C4A9A970-DA33-49B6-926A-1459E9C5384B}" type="slidenum">
              <a:rPr lang="en-US" smtClean="0"/>
              <a:t>4</a:t>
            </a:fld>
            <a:endParaRPr lang="en-US"/>
          </a:p>
        </p:txBody>
      </p:sp>
    </p:spTree>
    <p:extLst>
      <p:ext uri="{BB962C8B-B14F-4D97-AF65-F5344CB8AC3E}">
        <p14:creationId xmlns:p14="http://schemas.microsoft.com/office/powerpoint/2010/main" val="189347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C4A9A970-DA33-49B6-926A-1459E9C5384B}" type="slidenum">
              <a:rPr lang="en-US" smtClean="0"/>
              <a:t>5</a:t>
            </a:fld>
            <a:endParaRPr lang="en-US"/>
          </a:p>
        </p:txBody>
      </p:sp>
    </p:spTree>
    <p:extLst>
      <p:ext uri="{BB962C8B-B14F-4D97-AF65-F5344CB8AC3E}">
        <p14:creationId xmlns:p14="http://schemas.microsoft.com/office/powerpoint/2010/main" val="2572829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C4A9A970-DA33-49B6-926A-1459E9C5384B}" type="slidenum">
              <a:rPr lang="en-US" smtClean="0"/>
              <a:t>6</a:t>
            </a:fld>
            <a:endParaRPr lang="en-US"/>
          </a:p>
        </p:txBody>
      </p:sp>
    </p:spTree>
    <p:extLst>
      <p:ext uri="{BB962C8B-B14F-4D97-AF65-F5344CB8AC3E}">
        <p14:creationId xmlns:p14="http://schemas.microsoft.com/office/powerpoint/2010/main" val="417064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p>
        </p:txBody>
      </p:sp>
      <p:sp>
        <p:nvSpPr>
          <p:cNvPr id="4" name="Slide Number Placeholder 3"/>
          <p:cNvSpPr>
            <a:spLocks noGrp="1"/>
          </p:cNvSpPr>
          <p:nvPr>
            <p:ph type="sldNum" sz="quarter" idx="5"/>
          </p:nvPr>
        </p:nvSpPr>
        <p:spPr/>
        <p:txBody>
          <a:bodyPr/>
          <a:lstStyle/>
          <a:p>
            <a:fld id="{C4A9A970-DA33-49B6-926A-1459E9C5384B}" type="slidenum">
              <a:rPr lang="en-US" smtClean="0"/>
              <a:t>7</a:t>
            </a:fld>
            <a:endParaRPr lang="en-US"/>
          </a:p>
        </p:txBody>
      </p:sp>
    </p:spTree>
    <p:extLst>
      <p:ext uri="{BB962C8B-B14F-4D97-AF65-F5344CB8AC3E}">
        <p14:creationId xmlns:p14="http://schemas.microsoft.com/office/powerpoint/2010/main" val="35813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explains a significant amount of variance in the charges, with an R-squared value of 0.7533.    This indicates that approximately 75.33% of the variability in charges can be explained by the model.</a:t>
            </a:r>
          </a:p>
          <a:p>
            <a:r>
              <a:rPr lang="en-US" dirty="0"/>
              <a:t>The Adjusted R-squared value is 0.7514, which adjusts for the number of predictors in the model and suggests that the model fits the data well.</a:t>
            </a:r>
          </a:p>
          <a:p>
            <a:r>
              <a:rPr lang="en-US" dirty="0"/>
              <a:t>The F-statistic is highly significant (p &lt;    2.2e-16), indicating that the model as a whole is statistically significant.</a:t>
            </a:r>
          </a:p>
          <a:p>
            <a:endParaRPr lang="en-US" dirty="0"/>
          </a:p>
          <a:p>
            <a:r>
              <a:rPr lang="en-US" dirty="0"/>
              <a:t>Coefficients:</a:t>
            </a:r>
          </a:p>
          <a:p>
            <a:endParaRPr lang="en-US" dirty="0"/>
          </a:p>
          <a:p>
            <a:r>
              <a:rPr lang="en-US" dirty="0"/>
              <a:t>age, </a:t>
            </a:r>
            <a:r>
              <a:rPr lang="en-US" dirty="0" err="1"/>
              <a:t>bmi</a:t>
            </a:r>
            <a:r>
              <a:rPr lang="en-US" dirty="0"/>
              <a:t>, children, and </a:t>
            </a:r>
            <a:r>
              <a:rPr lang="en-US" dirty="0" err="1"/>
              <a:t>is_smoker</a:t>
            </a:r>
            <a:r>
              <a:rPr lang="en-US" dirty="0"/>
              <a:t> are significant predictors of charges, with p-values less than 0.05.</a:t>
            </a:r>
          </a:p>
          <a:p>
            <a:r>
              <a:rPr lang="en-US" dirty="0"/>
              <a:t>age, </a:t>
            </a:r>
            <a:r>
              <a:rPr lang="en-US" dirty="0" err="1"/>
              <a:t>bmi</a:t>
            </a:r>
            <a:r>
              <a:rPr lang="en-US" dirty="0"/>
              <a:t>, children has the positive coefficient with charges.   When age, </a:t>
            </a:r>
            <a:r>
              <a:rPr lang="en-US" dirty="0" err="1"/>
              <a:t>bmi</a:t>
            </a:r>
            <a:r>
              <a:rPr lang="en-US" dirty="0"/>
              <a:t>, and number of children is increasing, the cost of the medical insurance will also increase.</a:t>
            </a:r>
          </a:p>
          <a:p>
            <a:r>
              <a:rPr lang="en-US" dirty="0" err="1"/>
              <a:t>is_smoker</a:t>
            </a:r>
            <a:r>
              <a:rPr lang="en-US" dirty="0"/>
              <a:t> has the largest coefficient of 0.8058, which means being a smoker is associated with a substantial increase in charges.</a:t>
            </a:r>
          </a:p>
          <a:p>
            <a:r>
              <a:rPr lang="en-US" dirty="0" err="1"/>
              <a:t>is_southwest</a:t>
            </a:r>
            <a:r>
              <a:rPr lang="en-US" dirty="0"/>
              <a:t> has a p-value close to the significance level, which may warrant further investigation.</a:t>
            </a:r>
          </a:p>
          <a:p>
            <a:r>
              <a:rPr lang="en-US" dirty="0"/>
              <a:t>The </a:t>
            </a:r>
            <a:r>
              <a:rPr lang="en-US" dirty="0" err="1"/>
              <a:t>is_northeast</a:t>
            </a:r>
            <a:r>
              <a:rPr lang="en-US" dirty="0"/>
              <a:t> variable is not defined due to singularities, likely due to it being perfectly collinear with the other region variables.    This is often handled by omitting one category of a categorical variable to serve as a baseline.</a:t>
            </a:r>
          </a:p>
          <a:p>
            <a:endParaRPr lang="en-US" dirty="0"/>
          </a:p>
          <a:p>
            <a:r>
              <a:rPr lang="en-US" dirty="0"/>
              <a:t>Other Analysis:</a:t>
            </a:r>
          </a:p>
          <a:p>
            <a:endParaRPr lang="en-US" dirty="0"/>
          </a:p>
          <a:p>
            <a:r>
              <a:rPr lang="en-US" dirty="0"/>
              <a:t>Key variables like age and smoking status are strong predictors of charges.</a:t>
            </a:r>
          </a:p>
          <a:p>
            <a:r>
              <a:rPr lang="en-US" dirty="0"/>
              <a:t>The Mean Squared Error (MSE) for the model is 0.2265, which is relatively low and indicates good predictive performance.</a:t>
            </a:r>
          </a:p>
          <a:p>
            <a:endParaRPr lang="en-US" dirty="0"/>
          </a:p>
          <a:p>
            <a:r>
              <a:rPr lang="en-US" dirty="0"/>
              <a:t>X</a:t>
            </a:r>
          </a:p>
        </p:txBody>
      </p:sp>
      <p:sp>
        <p:nvSpPr>
          <p:cNvPr id="4" name="Slide Number Placeholder 3"/>
          <p:cNvSpPr>
            <a:spLocks noGrp="1"/>
          </p:cNvSpPr>
          <p:nvPr>
            <p:ph type="sldNum" sz="quarter" idx="5"/>
          </p:nvPr>
        </p:nvSpPr>
        <p:spPr/>
        <p:txBody>
          <a:bodyPr/>
          <a:lstStyle/>
          <a:p>
            <a:fld id="{C4A9A970-DA33-49B6-926A-1459E9C5384B}" type="slidenum">
              <a:rPr lang="en-US" smtClean="0"/>
              <a:t>8</a:t>
            </a:fld>
            <a:endParaRPr lang="en-US"/>
          </a:p>
        </p:txBody>
      </p:sp>
    </p:spTree>
    <p:extLst>
      <p:ext uri="{BB962C8B-B14F-4D97-AF65-F5344CB8AC3E}">
        <p14:creationId xmlns:p14="http://schemas.microsoft.com/office/powerpoint/2010/main" val="394233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the</a:t>
            </a:r>
            <a:r>
              <a:rPr lang="zh-CN" altLang="en-US"/>
              <a:t> </a:t>
            </a:r>
            <a:r>
              <a:rPr lang="en-US" altLang="zh-CN"/>
              <a:t>actual data, we get the RMSE, which is 5763.38</a:t>
            </a:r>
            <a:endParaRPr lang="en-US"/>
          </a:p>
          <a:p>
            <a:endParaRPr lang="en-US"/>
          </a:p>
          <a:p>
            <a:r>
              <a:rPr lang="en-US"/>
              <a:t>X</a:t>
            </a:r>
          </a:p>
        </p:txBody>
      </p:sp>
      <p:sp>
        <p:nvSpPr>
          <p:cNvPr id="4" name="Slide Number Placeholder 3"/>
          <p:cNvSpPr>
            <a:spLocks noGrp="1"/>
          </p:cNvSpPr>
          <p:nvPr>
            <p:ph type="sldNum" sz="quarter" idx="5"/>
          </p:nvPr>
        </p:nvSpPr>
        <p:spPr/>
        <p:txBody>
          <a:bodyPr/>
          <a:lstStyle/>
          <a:p>
            <a:fld id="{C4A9A970-DA33-49B6-926A-1459E9C5384B}" type="slidenum">
              <a:rPr lang="en-US" smtClean="0"/>
              <a:t>9</a:t>
            </a:fld>
            <a:endParaRPr lang="en-US"/>
          </a:p>
        </p:txBody>
      </p:sp>
    </p:spTree>
    <p:extLst>
      <p:ext uri="{BB962C8B-B14F-4D97-AF65-F5344CB8AC3E}">
        <p14:creationId xmlns:p14="http://schemas.microsoft.com/office/powerpoint/2010/main" val="3194511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t>
            </a:r>
          </a:p>
          <a:p>
            <a:endParaRPr lang="en-US">
              <a:cs typeface="Calibri"/>
            </a:endParaRPr>
          </a:p>
          <a:p>
            <a:r>
              <a:rPr lang="en-US"/>
              <a:t>The basic assumptions for a linear regression are: Linearity, Independence, Normality, and Equivariance. If any of these assumptions are violated, there are two concerns: incorrect conclusions and interpretations, or a lack of power for discovery.</a:t>
            </a:r>
            <a:endParaRPr lang="en-US">
              <a:cs typeface="Calibri"/>
            </a:endParaRPr>
          </a:p>
          <a:p>
            <a:endParaRPr lang="en-US">
              <a:cs typeface="Calibri"/>
            </a:endParaRPr>
          </a:p>
          <a:p>
            <a:r>
              <a:rPr lang="en-US"/>
              <a:t>By analyzing the residuals vs fitted values plot, it can be determined that there is relative equivariance between data points, given the line of best fit going through all these points has a slope of zero.</a:t>
            </a:r>
            <a:endParaRPr lang="en-US">
              <a:cs typeface="Calibri"/>
            </a:endParaRPr>
          </a:p>
          <a:p>
            <a:endParaRPr lang="en-US">
              <a:cs typeface="Calibri"/>
            </a:endParaRPr>
          </a:p>
          <a:p>
            <a:r>
              <a:rPr lang="en-US"/>
              <a:t>By doing a test to see if we have any points with large leverage, we received results that indicate some points have large leverage in the model that may need to be investigated.</a:t>
            </a:r>
            <a:endParaRPr lang="en-US">
              <a:cs typeface="Calibri"/>
            </a:endParaRPr>
          </a:p>
          <a:p>
            <a:endParaRPr lang="en-US">
              <a:cs typeface="Calibri"/>
            </a:endParaRPr>
          </a:p>
          <a:p>
            <a:r>
              <a:rPr lang="en-US"/>
              <a:t>Based on the results for the Cook's distance tests, there appears to be no data points that have a Cook's Distance greater than 1. Therefore, there are no outliers in the dataset.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4A9A970-DA33-49B6-926A-1459E9C5384B}" type="slidenum">
              <a:rPr lang="en-US" smtClean="0"/>
              <a:t>10</a:t>
            </a:fld>
            <a:endParaRPr lang="en-US"/>
          </a:p>
        </p:txBody>
      </p:sp>
    </p:spTree>
    <p:extLst>
      <p:ext uri="{BB962C8B-B14F-4D97-AF65-F5344CB8AC3E}">
        <p14:creationId xmlns:p14="http://schemas.microsoft.com/office/powerpoint/2010/main" val="333567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36EE-BDF6-193A-66E5-E7CEA6D21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D3AF7D-FCBA-7930-422C-4704D6CE1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E2C7BD-809F-E303-5EE1-EFB372217D16}"/>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5" name="Footer Placeholder 4">
            <a:extLst>
              <a:ext uri="{FF2B5EF4-FFF2-40B4-BE49-F238E27FC236}">
                <a16:creationId xmlns:a16="http://schemas.microsoft.com/office/drawing/2014/main" id="{2BE394A5-CD97-A12D-D8CB-FED8DD0E5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B27A5-9D67-D66D-F0DF-01DE1E214161}"/>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297394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FDC3-C86B-863B-F1D2-27E1C1D3EE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CAEDFA-9C2C-022F-C517-69B70EEAF1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AA905-44D7-B915-2D02-D08D86ED776F}"/>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5" name="Footer Placeholder 4">
            <a:extLst>
              <a:ext uri="{FF2B5EF4-FFF2-40B4-BE49-F238E27FC236}">
                <a16:creationId xmlns:a16="http://schemas.microsoft.com/office/drawing/2014/main" id="{A5CE56F9-3304-52DC-939D-054367A52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4534E-7144-5613-5106-A34E37A63652}"/>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152370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7DD574-707F-8CC5-8D81-DA90E227DC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9316BB-EFB4-9C77-EDC5-13C69EF3F0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D110C-C0A2-E442-E36D-2E8D661845E5}"/>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5" name="Footer Placeholder 4">
            <a:extLst>
              <a:ext uri="{FF2B5EF4-FFF2-40B4-BE49-F238E27FC236}">
                <a16:creationId xmlns:a16="http://schemas.microsoft.com/office/drawing/2014/main" id="{13135FB2-2397-BE1E-5507-33B1BBC39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E371D-7C49-88CE-9B3C-2BABE8E7B8D8}"/>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229056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C61B-3CEB-CC53-5AE6-F2F9ADD0C9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9935D-B460-7B23-0D24-F3C9FA8AF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87E83-13B9-AD20-41AE-B403F650B10D}"/>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5" name="Footer Placeholder 4">
            <a:extLst>
              <a:ext uri="{FF2B5EF4-FFF2-40B4-BE49-F238E27FC236}">
                <a16:creationId xmlns:a16="http://schemas.microsoft.com/office/drawing/2014/main" id="{11B15CFE-F663-1AAC-A96D-3CE43BC73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FD0D-B0B5-FCDD-C906-C22C0542B901}"/>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104675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0965B-6E2B-D18E-E9A9-61FCEA970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4B63CD-6401-7C76-3F70-21420CA88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63F192-78FD-692A-E411-1E8D214A06CE}"/>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5" name="Footer Placeholder 4">
            <a:extLst>
              <a:ext uri="{FF2B5EF4-FFF2-40B4-BE49-F238E27FC236}">
                <a16:creationId xmlns:a16="http://schemas.microsoft.com/office/drawing/2014/main" id="{93B75E92-0BF0-C137-4A5A-E4EEB628F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261E-9898-797B-F822-19B7089A6187}"/>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294792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E472-E196-A7CB-17F1-9FB67436E0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0BB91A-04FA-B39A-FE3F-711BE58CDA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CDEDA-D50B-8ED3-F1B8-C59D2A4897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7EAA5F-A0D8-B8D4-E55D-258F0B4FCD56}"/>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6" name="Footer Placeholder 5">
            <a:extLst>
              <a:ext uri="{FF2B5EF4-FFF2-40B4-BE49-F238E27FC236}">
                <a16:creationId xmlns:a16="http://schemas.microsoft.com/office/drawing/2014/main" id="{1DC453D3-3312-061D-4F64-BD0096D06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66218-4738-092D-09D0-CF69B3C86D78}"/>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61575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98E6-617E-0480-B115-13AF0B2A2B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6E428C-D2B4-495E-4383-248652DEB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5F03FA-CF4F-2547-7A05-A52CC1BE6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6DD5F4-5192-8741-90AA-17B2C1161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70262-48A7-246A-4E64-85BAD8272A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2B72E-9ECF-F0DB-845B-FE7CDD5103C6}"/>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8" name="Footer Placeholder 7">
            <a:extLst>
              <a:ext uri="{FF2B5EF4-FFF2-40B4-BE49-F238E27FC236}">
                <a16:creationId xmlns:a16="http://schemas.microsoft.com/office/drawing/2014/main" id="{E30A86C9-0CDE-D122-4B7F-A0F1D31A4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1BF652-AC4F-440C-2DA4-9460F099C819}"/>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74105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F141-CF89-A230-A4C3-6EAC0ECECD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8B5766-CE0E-4C0E-5613-2C97643A337C}"/>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4" name="Footer Placeholder 3">
            <a:extLst>
              <a:ext uri="{FF2B5EF4-FFF2-40B4-BE49-F238E27FC236}">
                <a16:creationId xmlns:a16="http://schemas.microsoft.com/office/drawing/2014/main" id="{B82E2428-6AAB-57BA-5B5F-821A53DA0D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7AF21F-3494-E88E-1766-A3C35F9D21A0}"/>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190537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AC89C-D164-AE95-1B60-AE484DEB890D}"/>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3" name="Footer Placeholder 2">
            <a:extLst>
              <a:ext uri="{FF2B5EF4-FFF2-40B4-BE49-F238E27FC236}">
                <a16:creationId xmlns:a16="http://schemas.microsoft.com/office/drawing/2014/main" id="{3F79D42E-8969-A927-6A3D-146218FD7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95963B-446F-AA2A-BD88-AD2C1B591981}"/>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127013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8899-0423-B2DD-0D55-FFDE5EA85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33D85-83F7-01F4-CC14-A26DC7E3D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527206-EC8C-AD28-FE96-8178D7756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18CFF-A712-C3C6-414C-D69C33DCB034}"/>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6" name="Footer Placeholder 5">
            <a:extLst>
              <a:ext uri="{FF2B5EF4-FFF2-40B4-BE49-F238E27FC236}">
                <a16:creationId xmlns:a16="http://schemas.microsoft.com/office/drawing/2014/main" id="{55A6EDDC-173D-F7A5-85A0-F6EBFDF2D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86584-4066-4913-23A6-085519A2E1DF}"/>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254643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439D-4A4B-0282-11B1-620104B1F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4A1E68-5B89-AFE2-17A3-A1AF09865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8B279E-28CB-68A7-6E9C-0D6A533ED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DAE14-C3A2-8961-32F3-0941AD77C91F}"/>
              </a:ext>
            </a:extLst>
          </p:cNvPr>
          <p:cNvSpPr>
            <a:spLocks noGrp="1"/>
          </p:cNvSpPr>
          <p:nvPr>
            <p:ph type="dt" sz="half" idx="10"/>
          </p:nvPr>
        </p:nvSpPr>
        <p:spPr/>
        <p:txBody>
          <a:bodyPr/>
          <a:lstStyle/>
          <a:p>
            <a:fld id="{498E61F5-499A-4C2C-8547-FE0DADB4BAE2}" type="datetimeFigureOut">
              <a:rPr lang="en-US" smtClean="0"/>
              <a:t>12/5/2023</a:t>
            </a:fld>
            <a:endParaRPr lang="en-US"/>
          </a:p>
        </p:txBody>
      </p:sp>
      <p:sp>
        <p:nvSpPr>
          <p:cNvPr id="6" name="Footer Placeholder 5">
            <a:extLst>
              <a:ext uri="{FF2B5EF4-FFF2-40B4-BE49-F238E27FC236}">
                <a16:creationId xmlns:a16="http://schemas.microsoft.com/office/drawing/2014/main" id="{6AB3AEE8-F187-C4C2-C060-0477C0B54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BA295-8C89-984F-003E-C517D3729114}"/>
              </a:ext>
            </a:extLst>
          </p:cNvPr>
          <p:cNvSpPr>
            <a:spLocks noGrp="1"/>
          </p:cNvSpPr>
          <p:nvPr>
            <p:ph type="sldNum" sz="quarter" idx="12"/>
          </p:nvPr>
        </p:nvSpPr>
        <p:spPr/>
        <p:txBody>
          <a:bodyPr/>
          <a:lstStyle/>
          <a:p>
            <a:fld id="{1B40028B-6DC5-46FF-B144-716D1ADB705F}" type="slidenum">
              <a:rPr lang="en-US" smtClean="0"/>
              <a:t>‹#›</a:t>
            </a:fld>
            <a:endParaRPr lang="en-US"/>
          </a:p>
        </p:txBody>
      </p:sp>
    </p:spTree>
    <p:extLst>
      <p:ext uri="{BB962C8B-B14F-4D97-AF65-F5344CB8AC3E}">
        <p14:creationId xmlns:p14="http://schemas.microsoft.com/office/powerpoint/2010/main" val="290460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B2171-7DBB-C87C-574A-EC3BCA75BC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CC5130-498F-2547-413D-C3CCD69DB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E095C-E88E-FC85-CC69-7C1B775362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E61F5-499A-4C2C-8547-FE0DADB4BAE2}" type="datetimeFigureOut">
              <a:rPr lang="en-US" smtClean="0"/>
              <a:t>12/5/2023</a:t>
            </a:fld>
            <a:endParaRPr lang="en-US"/>
          </a:p>
        </p:txBody>
      </p:sp>
      <p:sp>
        <p:nvSpPr>
          <p:cNvPr id="5" name="Footer Placeholder 4">
            <a:extLst>
              <a:ext uri="{FF2B5EF4-FFF2-40B4-BE49-F238E27FC236}">
                <a16:creationId xmlns:a16="http://schemas.microsoft.com/office/drawing/2014/main" id="{F2A33461-1AE5-6E11-EF6C-2C2169E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9AF85E-7B57-9060-F234-EAD43CEDA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0028B-6DC5-46FF-B144-716D1ADB705F}" type="slidenum">
              <a:rPr lang="en-US" smtClean="0"/>
              <a:t>‹#›</a:t>
            </a:fld>
            <a:endParaRPr lang="en-US"/>
          </a:p>
        </p:txBody>
      </p:sp>
    </p:spTree>
    <p:extLst>
      <p:ext uri="{BB962C8B-B14F-4D97-AF65-F5344CB8AC3E}">
        <p14:creationId xmlns:p14="http://schemas.microsoft.com/office/powerpoint/2010/main" val="307361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80BC6B-D765-E755-8C72-D8CA59D86959}"/>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Applied Linear Regression on The Insurance Dataset</a:t>
            </a:r>
          </a:p>
        </p:txBody>
      </p:sp>
      <p:sp>
        <p:nvSpPr>
          <p:cNvPr id="3" name="Subtitle 2">
            <a:extLst>
              <a:ext uri="{FF2B5EF4-FFF2-40B4-BE49-F238E27FC236}">
                <a16:creationId xmlns:a16="http://schemas.microsoft.com/office/drawing/2014/main" id="{1E266198-EEA0-CD20-2281-C8F23071E0AC}"/>
              </a:ext>
            </a:extLst>
          </p:cNvPr>
          <p:cNvSpPr>
            <a:spLocks noGrp="1"/>
          </p:cNvSpPr>
          <p:nvPr>
            <p:ph type="subTitle" idx="1"/>
          </p:nvPr>
        </p:nvSpPr>
        <p:spPr>
          <a:xfrm>
            <a:off x="1350682" y="4870824"/>
            <a:ext cx="10005951" cy="1458258"/>
          </a:xfrm>
        </p:spPr>
        <p:txBody>
          <a:bodyPr anchor="ctr">
            <a:normAutofit/>
          </a:bodyPr>
          <a:lstStyle/>
          <a:p>
            <a:pPr algn="l"/>
            <a:r>
              <a:rPr lang="en-US"/>
              <a:t>Eric Wu, Allison Schaedler, Xinyi Bao, Derek Avery</a:t>
            </a:r>
            <a:endParaRPr lang="en-US">
              <a:ea typeface="+mn-lt"/>
              <a:cs typeface="+mn-lt"/>
            </a:endParaRPr>
          </a:p>
        </p:txBody>
      </p:sp>
    </p:spTree>
    <p:extLst>
      <p:ext uri="{BB962C8B-B14F-4D97-AF65-F5344CB8AC3E}">
        <p14:creationId xmlns:p14="http://schemas.microsoft.com/office/powerpoint/2010/main" val="417379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DCB74-B207-E8B8-04FF-C3376CE2602E}"/>
              </a:ext>
            </a:extLst>
          </p:cNvPr>
          <p:cNvSpPr>
            <a:spLocks noGrp="1"/>
          </p:cNvSpPr>
          <p:nvPr>
            <p:ph type="title"/>
          </p:nvPr>
        </p:nvSpPr>
        <p:spPr>
          <a:xfrm>
            <a:off x="675024" y="-594102"/>
            <a:ext cx="5814240" cy="1556870"/>
          </a:xfrm>
        </p:spPr>
        <p:txBody>
          <a:bodyPr anchor="b">
            <a:normAutofit/>
          </a:bodyPr>
          <a:lstStyle/>
          <a:p>
            <a:r>
              <a:rPr lang="en-US"/>
              <a:t>LINE Assumption</a:t>
            </a:r>
          </a:p>
        </p:txBody>
      </p:sp>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black dots&#10;&#10;Description automatically generated">
            <a:extLst>
              <a:ext uri="{FF2B5EF4-FFF2-40B4-BE49-F238E27FC236}">
                <a16:creationId xmlns:a16="http://schemas.microsoft.com/office/drawing/2014/main" id="{7251816B-9E0A-D29D-908B-E401BE10B2D8}"/>
              </a:ext>
            </a:extLst>
          </p:cNvPr>
          <p:cNvPicPr>
            <a:picLocks noChangeAspect="1"/>
          </p:cNvPicPr>
          <p:nvPr/>
        </p:nvPicPr>
        <p:blipFill rotWithShape="1">
          <a:blip r:embed="rId3"/>
          <a:srcRect t="14191" r="3944" b="4478"/>
          <a:stretch/>
        </p:blipFill>
        <p:spPr>
          <a:xfrm>
            <a:off x="823994" y="1097691"/>
            <a:ext cx="4719541" cy="2482575"/>
          </a:xfrm>
          <a:prstGeom prst="rect">
            <a:avLst/>
          </a:prstGeom>
        </p:spPr>
      </p:pic>
      <p:pic>
        <p:nvPicPr>
          <p:cNvPr id="6" name="Picture 5">
            <a:extLst>
              <a:ext uri="{FF2B5EF4-FFF2-40B4-BE49-F238E27FC236}">
                <a16:creationId xmlns:a16="http://schemas.microsoft.com/office/drawing/2014/main" id="{7EE6E374-B35B-4906-91BE-AB6BEA47A990}"/>
              </a:ext>
            </a:extLst>
          </p:cNvPr>
          <p:cNvPicPr>
            <a:picLocks noChangeAspect="1"/>
          </p:cNvPicPr>
          <p:nvPr/>
        </p:nvPicPr>
        <p:blipFill rotWithShape="1">
          <a:blip r:embed="rId4"/>
          <a:srcRect t="11682" r="291" b="467"/>
          <a:stretch/>
        </p:blipFill>
        <p:spPr>
          <a:xfrm>
            <a:off x="6312976" y="3512425"/>
            <a:ext cx="5300447" cy="2895510"/>
          </a:xfrm>
          <a:prstGeom prst="rect">
            <a:avLst/>
          </a:prstGeom>
        </p:spPr>
      </p:pic>
      <p:pic>
        <p:nvPicPr>
          <p:cNvPr id="8" name="Picture 7" descr="A graph of a number of dots&#10;&#10;Description automatically generated">
            <a:extLst>
              <a:ext uri="{FF2B5EF4-FFF2-40B4-BE49-F238E27FC236}">
                <a16:creationId xmlns:a16="http://schemas.microsoft.com/office/drawing/2014/main" id="{90A60419-5637-7810-A7CF-BB6607511AC5}"/>
              </a:ext>
            </a:extLst>
          </p:cNvPr>
          <p:cNvPicPr>
            <a:picLocks noChangeAspect="1"/>
          </p:cNvPicPr>
          <p:nvPr/>
        </p:nvPicPr>
        <p:blipFill rotWithShape="1">
          <a:blip r:embed="rId5"/>
          <a:srcRect t="13636" r="282" b="585"/>
          <a:stretch/>
        </p:blipFill>
        <p:spPr>
          <a:xfrm>
            <a:off x="720671" y="3706155"/>
            <a:ext cx="5067971" cy="2698313"/>
          </a:xfrm>
          <a:prstGeom prst="rect">
            <a:avLst/>
          </a:prstGeom>
        </p:spPr>
      </p:pic>
      <p:pic>
        <p:nvPicPr>
          <p:cNvPr id="9" name="Picture 8" descr="A graph of a number of dots&#10;&#10;Description automatically generated">
            <a:extLst>
              <a:ext uri="{FF2B5EF4-FFF2-40B4-BE49-F238E27FC236}">
                <a16:creationId xmlns:a16="http://schemas.microsoft.com/office/drawing/2014/main" id="{9C69CB77-F93E-48A7-384F-A2815E79EADC}"/>
              </a:ext>
            </a:extLst>
          </p:cNvPr>
          <p:cNvPicPr>
            <a:picLocks noChangeAspect="1"/>
          </p:cNvPicPr>
          <p:nvPr/>
        </p:nvPicPr>
        <p:blipFill rotWithShape="1">
          <a:blip r:embed="rId6"/>
          <a:srcRect t="7075" r="3801" b="4717"/>
          <a:stretch/>
        </p:blipFill>
        <p:spPr>
          <a:xfrm>
            <a:off x="6093417" y="412764"/>
            <a:ext cx="5442784" cy="3102112"/>
          </a:xfrm>
          <a:prstGeom prst="rect">
            <a:avLst/>
          </a:prstGeom>
        </p:spPr>
      </p:pic>
    </p:spTree>
    <p:extLst>
      <p:ext uri="{BB962C8B-B14F-4D97-AF65-F5344CB8AC3E}">
        <p14:creationId xmlns:p14="http://schemas.microsoft.com/office/powerpoint/2010/main" val="227873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DCB74-B207-E8B8-04FF-C3376CE2602E}"/>
              </a:ext>
            </a:extLst>
          </p:cNvPr>
          <p:cNvSpPr>
            <a:spLocks noGrp="1"/>
          </p:cNvSpPr>
          <p:nvPr>
            <p:ph type="title"/>
          </p:nvPr>
        </p:nvSpPr>
        <p:spPr>
          <a:xfrm>
            <a:off x="339227" y="-322882"/>
            <a:ext cx="7338239" cy="1556870"/>
          </a:xfrm>
        </p:spPr>
        <p:txBody>
          <a:bodyPr anchor="b">
            <a:normAutofit/>
          </a:bodyPr>
          <a:lstStyle/>
          <a:p>
            <a:r>
              <a:rPr lang="en-US" dirty="0">
                <a:cs typeface="Calibri Light"/>
              </a:rPr>
              <a:t>LINE Assumption Continued...</a:t>
            </a:r>
            <a:endParaRPr lang="en-US" dirty="0"/>
          </a:p>
        </p:txBody>
      </p:sp>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ormal q-q plot&#10;&#10;Description automatically generated">
            <a:extLst>
              <a:ext uri="{FF2B5EF4-FFF2-40B4-BE49-F238E27FC236}">
                <a16:creationId xmlns:a16="http://schemas.microsoft.com/office/drawing/2014/main" id="{9590BAFA-49E0-54C6-3905-AB374EEBAD8C}"/>
              </a:ext>
            </a:extLst>
          </p:cNvPr>
          <p:cNvPicPr>
            <a:picLocks noChangeAspect="1"/>
          </p:cNvPicPr>
          <p:nvPr/>
        </p:nvPicPr>
        <p:blipFill>
          <a:blip r:embed="rId3"/>
          <a:stretch>
            <a:fillRect/>
          </a:stretch>
        </p:blipFill>
        <p:spPr>
          <a:xfrm>
            <a:off x="333214" y="1239341"/>
            <a:ext cx="5197098" cy="3216945"/>
          </a:xfrm>
          <a:prstGeom prst="rect">
            <a:avLst/>
          </a:prstGeom>
        </p:spPr>
      </p:pic>
      <p:pic>
        <p:nvPicPr>
          <p:cNvPr id="4" name="Picture 3" descr="A black screen with white text&#10;&#10;Description automatically generated">
            <a:extLst>
              <a:ext uri="{FF2B5EF4-FFF2-40B4-BE49-F238E27FC236}">
                <a16:creationId xmlns:a16="http://schemas.microsoft.com/office/drawing/2014/main" id="{994EE069-44AC-ED06-FCF0-A6A8B4164123}"/>
              </a:ext>
            </a:extLst>
          </p:cNvPr>
          <p:cNvPicPr>
            <a:picLocks noChangeAspect="1"/>
          </p:cNvPicPr>
          <p:nvPr/>
        </p:nvPicPr>
        <p:blipFill>
          <a:blip r:embed="rId4"/>
          <a:stretch>
            <a:fillRect/>
          </a:stretch>
        </p:blipFill>
        <p:spPr>
          <a:xfrm>
            <a:off x="6235484" y="1841787"/>
            <a:ext cx="4654657" cy="135337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3196989-61F9-66FB-48BA-23BB9BB554E2}"/>
              </a:ext>
            </a:extLst>
          </p:cNvPr>
          <p:cNvPicPr>
            <a:picLocks noChangeAspect="1"/>
          </p:cNvPicPr>
          <p:nvPr/>
        </p:nvPicPr>
        <p:blipFill>
          <a:blip r:embed="rId5"/>
          <a:stretch>
            <a:fillRect/>
          </a:stretch>
        </p:blipFill>
        <p:spPr>
          <a:xfrm>
            <a:off x="1495586" y="4449270"/>
            <a:ext cx="9407471" cy="1808205"/>
          </a:xfrm>
          <a:prstGeom prst="rect">
            <a:avLst/>
          </a:prstGeom>
        </p:spPr>
      </p:pic>
    </p:spTree>
    <p:extLst>
      <p:ext uri="{BB962C8B-B14F-4D97-AF65-F5344CB8AC3E}">
        <p14:creationId xmlns:p14="http://schemas.microsoft.com/office/powerpoint/2010/main" val="263100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DCB74-B207-E8B8-04FF-C3376CE2602E}"/>
              </a:ext>
            </a:extLst>
          </p:cNvPr>
          <p:cNvSpPr>
            <a:spLocks noGrp="1"/>
          </p:cNvSpPr>
          <p:nvPr>
            <p:ph type="title"/>
          </p:nvPr>
        </p:nvSpPr>
        <p:spPr>
          <a:xfrm>
            <a:off x="429634" y="-335797"/>
            <a:ext cx="5814240" cy="1556870"/>
          </a:xfrm>
        </p:spPr>
        <p:txBody>
          <a:bodyPr anchor="b">
            <a:normAutofit/>
          </a:bodyPr>
          <a:lstStyle/>
          <a:p>
            <a:r>
              <a:rPr lang="en-US" dirty="0"/>
              <a:t>LASSO Regression</a:t>
            </a:r>
          </a:p>
        </p:txBody>
      </p:sp>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B2B289-4AD3-6BD6-10CC-BC20C33F5B46}"/>
              </a:ext>
            </a:extLst>
          </p:cNvPr>
          <p:cNvSpPr txBox="1"/>
          <p:nvPr/>
        </p:nvSpPr>
        <p:spPr>
          <a:xfrm>
            <a:off x="542260" y="1587096"/>
            <a:ext cx="5295014" cy="1607491"/>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dirty="0"/>
              <a:t>Shrinkage Method</a:t>
            </a:r>
          </a:p>
          <a:p>
            <a:pPr marL="285750" indent="-285750">
              <a:lnSpc>
                <a:spcPct val="300000"/>
              </a:lnSpc>
              <a:buFont typeface="Arial" panose="020B0604020202020204" pitchFamily="34" charset="0"/>
              <a:buChar char="•"/>
            </a:pPr>
            <a:r>
              <a:rPr lang="en-US" dirty="0"/>
              <a:t>Feature Selection</a:t>
            </a:r>
          </a:p>
        </p:txBody>
      </p:sp>
      <p:pic>
        <p:nvPicPr>
          <p:cNvPr id="7" name="Picture 6" descr="A black and white text on a white background&#10;&#10;Description automatically generated">
            <a:extLst>
              <a:ext uri="{FF2B5EF4-FFF2-40B4-BE49-F238E27FC236}">
                <a16:creationId xmlns:a16="http://schemas.microsoft.com/office/drawing/2014/main" id="{CF0FB000-BBA6-05C1-FE1D-7326BA9C4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893" y="2192406"/>
            <a:ext cx="7105011" cy="2004361"/>
          </a:xfrm>
          <a:prstGeom prst="rect">
            <a:avLst/>
          </a:prstGeom>
        </p:spPr>
      </p:pic>
    </p:spTree>
    <p:extLst>
      <p:ext uri="{BB962C8B-B14F-4D97-AF65-F5344CB8AC3E}">
        <p14:creationId xmlns:p14="http://schemas.microsoft.com/office/powerpoint/2010/main" val="234060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DCB74-B207-E8B8-04FF-C3376CE2602E}"/>
              </a:ext>
            </a:extLst>
          </p:cNvPr>
          <p:cNvSpPr>
            <a:spLocks noGrp="1"/>
          </p:cNvSpPr>
          <p:nvPr>
            <p:ph type="title"/>
          </p:nvPr>
        </p:nvSpPr>
        <p:spPr>
          <a:xfrm>
            <a:off x="429634" y="-335797"/>
            <a:ext cx="5814240" cy="1556870"/>
          </a:xfrm>
        </p:spPr>
        <p:txBody>
          <a:bodyPr anchor="b">
            <a:normAutofit/>
          </a:bodyPr>
          <a:lstStyle/>
          <a:p>
            <a:r>
              <a:rPr lang="en-US" dirty="0">
                <a:ea typeface="+mj-lt"/>
                <a:cs typeface="+mj-lt"/>
              </a:rPr>
              <a:t>Lambda Versus MSE</a:t>
            </a:r>
            <a:endParaRPr lang="en-US" dirty="0"/>
          </a:p>
        </p:txBody>
      </p:sp>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numbers and a line&#10;&#10;Description automatically generated">
            <a:extLst>
              <a:ext uri="{FF2B5EF4-FFF2-40B4-BE49-F238E27FC236}">
                <a16:creationId xmlns:a16="http://schemas.microsoft.com/office/drawing/2014/main" id="{E185167B-14D4-EAC1-60D3-3AED92CB0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547" y="1344700"/>
            <a:ext cx="7382905" cy="4572638"/>
          </a:xfrm>
          <a:prstGeom prst="rect">
            <a:avLst/>
          </a:prstGeom>
        </p:spPr>
      </p:pic>
    </p:spTree>
    <p:extLst>
      <p:ext uri="{BB962C8B-B14F-4D97-AF65-F5344CB8AC3E}">
        <p14:creationId xmlns:p14="http://schemas.microsoft.com/office/powerpoint/2010/main" val="47063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DCB74-B207-E8B8-04FF-C3376CE2602E}"/>
              </a:ext>
            </a:extLst>
          </p:cNvPr>
          <p:cNvSpPr>
            <a:spLocks noGrp="1"/>
          </p:cNvSpPr>
          <p:nvPr>
            <p:ph type="title"/>
          </p:nvPr>
        </p:nvSpPr>
        <p:spPr>
          <a:xfrm>
            <a:off x="429634" y="-335797"/>
            <a:ext cx="5814240" cy="1556870"/>
          </a:xfrm>
        </p:spPr>
        <p:txBody>
          <a:bodyPr anchor="b">
            <a:normAutofit/>
          </a:bodyPr>
          <a:lstStyle/>
          <a:p>
            <a:r>
              <a:rPr lang="en-US" dirty="0">
                <a:ea typeface="+mj-lt"/>
                <a:cs typeface="+mj-lt"/>
              </a:rPr>
              <a:t>Model Comparison</a:t>
            </a:r>
            <a:endParaRPr lang="en-US" dirty="0"/>
          </a:p>
        </p:txBody>
      </p:sp>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575E07B-8D4A-53B6-3E4D-2DC4E7AA4D1C}"/>
              </a:ext>
            </a:extLst>
          </p:cNvPr>
          <p:cNvSpPr>
            <a:spLocks noGrp="1"/>
          </p:cNvSpPr>
          <p:nvPr>
            <p:ph idx="1"/>
          </p:nvPr>
        </p:nvSpPr>
        <p:spPr>
          <a:xfrm>
            <a:off x="838200" y="1556870"/>
            <a:ext cx="10515600" cy="4351338"/>
          </a:xfrm>
        </p:spPr>
        <p:txBody>
          <a:bodyPr/>
          <a:lstStyle/>
          <a:p>
            <a:pPr>
              <a:lnSpc>
                <a:spcPct val="300000"/>
              </a:lnSpc>
            </a:pPr>
            <a:r>
              <a:rPr lang="en-US" dirty="0"/>
              <a:t>RMSE of the full model:  5763.38</a:t>
            </a:r>
          </a:p>
          <a:p>
            <a:pPr>
              <a:lnSpc>
                <a:spcPct val="300000"/>
              </a:lnSpc>
            </a:pPr>
            <a:r>
              <a:rPr lang="en-US" dirty="0"/>
              <a:t>RMSE of the adjusted model: 5783.39</a:t>
            </a:r>
          </a:p>
          <a:p>
            <a:pPr>
              <a:lnSpc>
                <a:spcPct val="300000"/>
              </a:lnSpc>
            </a:pPr>
            <a:r>
              <a:rPr lang="en-US" dirty="0"/>
              <a:t>RMSE of the LASSO Regression Model: 5763.05</a:t>
            </a:r>
          </a:p>
        </p:txBody>
      </p:sp>
    </p:spTree>
    <p:extLst>
      <p:ext uri="{BB962C8B-B14F-4D97-AF65-F5344CB8AC3E}">
        <p14:creationId xmlns:p14="http://schemas.microsoft.com/office/powerpoint/2010/main" val="264225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DCB74-B207-E8B8-04FF-C3376CE2602E}"/>
              </a:ext>
            </a:extLst>
          </p:cNvPr>
          <p:cNvSpPr>
            <a:spLocks noGrp="1"/>
          </p:cNvSpPr>
          <p:nvPr>
            <p:ph type="title"/>
          </p:nvPr>
        </p:nvSpPr>
        <p:spPr>
          <a:xfrm>
            <a:off x="558786" y="-374543"/>
            <a:ext cx="5814240" cy="1556870"/>
          </a:xfrm>
        </p:spPr>
        <p:txBody>
          <a:bodyPr anchor="b">
            <a:normAutofit/>
          </a:bodyPr>
          <a:lstStyle/>
          <a:p>
            <a:r>
              <a:rPr lang="en-US"/>
              <a:t>Conclusion</a:t>
            </a:r>
          </a:p>
        </p:txBody>
      </p:sp>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FC6E3E-9D89-8902-235F-2B3698A3CB5C}"/>
              </a:ext>
            </a:extLst>
          </p:cNvPr>
          <p:cNvSpPr txBox="1"/>
          <p:nvPr/>
        </p:nvSpPr>
        <p:spPr>
          <a:xfrm>
            <a:off x="694195" y="1540143"/>
            <a:ext cx="1021919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cs typeface="Calibri" panose="020F0502020204030204"/>
              </a:rPr>
              <a:t>Improvements to the model could be made by using AIC or BIC and forward or backward selection. </a:t>
            </a:r>
            <a:endParaRPr lang="en-US" dirty="0">
              <a:cs typeface="Calibri" panose="020F0502020204030204"/>
            </a:endParaRPr>
          </a:p>
          <a:p>
            <a:pPr marL="457200" indent="-457200">
              <a:buFont typeface="Arial"/>
              <a:buChar char="•"/>
            </a:pPr>
            <a:r>
              <a:rPr lang="en-US" sz="2800" dirty="0">
                <a:cs typeface="Calibri" panose="020F0502020204030204"/>
              </a:rPr>
              <a:t>Anomalies in LINE assumptions could be improved.</a:t>
            </a:r>
          </a:p>
          <a:p>
            <a:pPr marL="457200" indent="-457200">
              <a:buFont typeface="Arial"/>
              <a:buChar char="•"/>
            </a:pPr>
            <a:r>
              <a:rPr lang="en-US" sz="2800" dirty="0">
                <a:cs typeface="Calibri" panose="020F0502020204030204"/>
              </a:rPr>
              <a:t>Utilizing an ANOVA table to examine insignificant predictors.</a:t>
            </a:r>
          </a:p>
          <a:p>
            <a:pPr marL="457200" indent="-457200">
              <a:buFont typeface="Arial"/>
              <a:buChar char="•"/>
            </a:pPr>
            <a:r>
              <a:rPr lang="en-US" sz="2800" dirty="0">
                <a:cs typeface="Calibri" panose="020F0502020204030204"/>
              </a:rPr>
              <a:t>Age, BMI, Children, and Smoking are all significant predictors in insurance charges.</a:t>
            </a:r>
            <a:endParaRPr lang="en-US" dirty="0"/>
          </a:p>
          <a:p>
            <a:pPr marL="457200" indent="-457200">
              <a:buFont typeface="Arial"/>
              <a:buChar char="•"/>
            </a:pPr>
            <a:r>
              <a:rPr lang="en-US" sz="2800" dirty="0">
                <a:cs typeface="Calibri" panose="020F0502020204030204"/>
              </a:rPr>
              <a:t>Full model is the best predictor, using results from the Lasso Regression.</a:t>
            </a:r>
          </a:p>
          <a:p>
            <a:pPr marL="285750" indent="-285750">
              <a:buFont typeface="Arial"/>
              <a:buChar char="•"/>
            </a:pPr>
            <a:endParaRPr lang="en-US" sz="2800" dirty="0">
              <a:cs typeface="Calibri" panose="020F0502020204030204"/>
            </a:endParaRPr>
          </a:p>
        </p:txBody>
      </p:sp>
    </p:spTree>
    <p:extLst>
      <p:ext uri="{BB962C8B-B14F-4D97-AF65-F5344CB8AC3E}">
        <p14:creationId xmlns:p14="http://schemas.microsoft.com/office/powerpoint/2010/main" val="343931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DCB74-B207-E8B8-04FF-C3376CE2602E}"/>
              </a:ext>
            </a:extLst>
          </p:cNvPr>
          <p:cNvSpPr>
            <a:spLocks noGrp="1"/>
          </p:cNvSpPr>
          <p:nvPr>
            <p:ph type="title"/>
          </p:nvPr>
        </p:nvSpPr>
        <p:spPr>
          <a:xfrm>
            <a:off x="558786" y="-374543"/>
            <a:ext cx="5814240" cy="1556870"/>
          </a:xfrm>
        </p:spPr>
        <p:txBody>
          <a:bodyPr anchor="b">
            <a:normAutofit/>
          </a:bodyPr>
          <a:lstStyle/>
          <a:p>
            <a:r>
              <a:rPr lang="en-US">
                <a:cs typeface="Calibri Light"/>
              </a:rPr>
              <a:t>Questions?</a:t>
            </a:r>
            <a:endParaRPr lang="en-US"/>
          </a:p>
        </p:txBody>
      </p:sp>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02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F9BBA-ABC7-8DB0-13B3-912B62D6BE03}"/>
              </a:ext>
            </a:extLst>
          </p:cNvPr>
          <p:cNvSpPr>
            <a:spLocks noGrp="1"/>
          </p:cNvSpPr>
          <p:nvPr>
            <p:ph type="title"/>
          </p:nvPr>
        </p:nvSpPr>
        <p:spPr>
          <a:xfrm>
            <a:off x="1136398" y="502020"/>
            <a:ext cx="4505278" cy="1642970"/>
          </a:xfrm>
        </p:spPr>
        <p:txBody>
          <a:bodyPr anchor="b">
            <a:normAutofit/>
          </a:bodyPr>
          <a:lstStyle/>
          <a:p>
            <a:r>
              <a:rPr lang="en-US" sz="4000"/>
              <a:t>Background </a:t>
            </a:r>
            <a:br>
              <a:rPr lang="en-US" sz="4000"/>
            </a:br>
            <a:r>
              <a:rPr lang="en-US" sz="4000"/>
              <a:t>- Insurance Dataset</a:t>
            </a:r>
          </a:p>
        </p:txBody>
      </p:sp>
      <p:sp>
        <p:nvSpPr>
          <p:cNvPr id="3" name="Content Placeholder 2">
            <a:extLst>
              <a:ext uri="{FF2B5EF4-FFF2-40B4-BE49-F238E27FC236}">
                <a16:creationId xmlns:a16="http://schemas.microsoft.com/office/drawing/2014/main" id="{39880880-E076-0A54-7F91-D5B0526B4DB6}"/>
              </a:ext>
            </a:extLst>
          </p:cNvPr>
          <p:cNvSpPr>
            <a:spLocks noGrp="1"/>
          </p:cNvSpPr>
          <p:nvPr>
            <p:ph idx="1"/>
          </p:nvPr>
        </p:nvSpPr>
        <p:spPr>
          <a:xfrm>
            <a:off x="1144923" y="2405894"/>
            <a:ext cx="5473844" cy="4452106"/>
          </a:xfrm>
        </p:spPr>
        <p:txBody>
          <a:bodyPr anchor="t">
            <a:normAutofit fontScale="92500"/>
          </a:bodyPr>
          <a:lstStyle/>
          <a:p>
            <a:pPr>
              <a:lnSpc>
                <a:spcPct val="200000"/>
              </a:lnSpc>
            </a:pPr>
            <a:r>
              <a:rPr lang="en-US" sz="2000" dirty="0"/>
              <a:t>Kaggle.com, the Medical costs for over 1300 individuals based on age, sex, BMI in the United Stated</a:t>
            </a:r>
          </a:p>
          <a:p>
            <a:pPr>
              <a:lnSpc>
                <a:spcPct val="200000"/>
              </a:lnSpc>
            </a:pPr>
            <a:r>
              <a:rPr lang="en-US" sz="2000" dirty="0"/>
              <a:t>Data Dimension: 1338 Observations and 7 variables</a:t>
            </a:r>
          </a:p>
          <a:p>
            <a:pPr>
              <a:lnSpc>
                <a:spcPct val="200000"/>
              </a:lnSpc>
            </a:pPr>
            <a:r>
              <a:rPr lang="en-US" sz="1600" dirty="0"/>
              <a:t>Reference: https://www.kaggle.com/datasets/joebeachcapital/medical-insurance-costs/data</a:t>
            </a:r>
          </a:p>
          <a:p>
            <a:pPr>
              <a:lnSpc>
                <a:spcPct val="200000"/>
              </a:lnSpc>
            </a:pPr>
            <a:endParaRPr lang="en-US" sz="2000" dirty="0">
              <a:ea typeface="Calibri"/>
              <a:cs typeface="Calibri"/>
            </a:endParaRPr>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of numbers and a number&#10;&#10;Description automatically generated with medium confidence">
            <a:extLst>
              <a:ext uri="{FF2B5EF4-FFF2-40B4-BE49-F238E27FC236}">
                <a16:creationId xmlns:a16="http://schemas.microsoft.com/office/drawing/2014/main" id="{6CE06A42-1423-F111-A7E1-939B45276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967" y="1159560"/>
            <a:ext cx="4170530" cy="4570772"/>
          </a:xfrm>
          <a:prstGeom prst="rect">
            <a:avLst/>
          </a:prstGeom>
        </p:spPr>
      </p:pic>
    </p:spTree>
    <p:extLst>
      <p:ext uri="{BB962C8B-B14F-4D97-AF65-F5344CB8AC3E}">
        <p14:creationId xmlns:p14="http://schemas.microsoft.com/office/powerpoint/2010/main" val="164821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CD900-8AA7-A44A-A159-01D143BA47C3}"/>
              </a:ext>
            </a:extLst>
          </p:cNvPr>
          <p:cNvSpPr>
            <a:spLocks noGrp="1"/>
          </p:cNvSpPr>
          <p:nvPr>
            <p:ph type="title"/>
          </p:nvPr>
        </p:nvSpPr>
        <p:spPr>
          <a:xfrm>
            <a:off x="761800" y="762001"/>
            <a:ext cx="5334197" cy="1708242"/>
          </a:xfrm>
        </p:spPr>
        <p:txBody>
          <a:bodyPr anchor="ctr">
            <a:normAutofit/>
          </a:bodyPr>
          <a:lstStyle/>
          <a:p>
            <a:r>
              <a:rPr lang="en-US" sz="4000">
                <a:ea typeface="Calibri Light"/>
                <a:cs typeface="Calibri Light"/>
              </a:rPr>
              <a:t>Research Question</a:t>
            </a:r>
            <a:endParaRPr lang="en-US" sz="4000"/>
          </a:p>
        </p:txBody>
      </p:sp>
      <p:sp>
        <p:nvSpPr>
          <p:cNvPr id="3" name="Content Placeholder 2">
            <a:extLst>
              <a:ext uri="{FF2B5EF4-FFF2-40B4-BE49-F238E27FC236}">
                <a16:creationId xmlns:a16="http://schemas.microsoft.com/office/drawing/2014/main" id="{00797DC8-2B69-89CC-77E9-13BD5A9397E9}"/>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2000" dirty="0">
                <a:ea typeface="Calibri"/>
                <a:cs typeface="Calibri"/>
              </a:rPr>
              <a:t>Goal: examine how the number of children, Smoker or not, and the regions in the U.S they lived influence the medical costs</a:t>
            </a:r>
          </a:p>
          <a:p>
            <a:r>
              <a:rPr lang="en-US" sz="2000" dirty="0">
                <a:ea typeface="Calibri"/>
                <a:cs typeface="Calibri"/>
              </a:rPr>
              <a:t>Method: multiple linear regression and LASSO regression.</a:t>
            </a:r>
          </a:p>
        </p:txBody>
      </p:sp>
      <p:pic>
        <p:nvPicPr>
          <p:cNvPr id="5" name="Picture 4" descr="Magnifying glass showing decling performance">
            <a:extLst>
              <a:ext uri="{FF2B5EF4-FFF2-40B4-BE49-F238E27FC236}">
                <a16:creationId xmlns:a16="http://schemas.microsoft.com/office/drawing/2014/main" id="{10709F58-09DC-322B-2151-C7BDDCFFF462}"/>
              </a:ext>
            </a:extLst>
          </p:cNvPr>
          <p:cNvPicPr>
            <a:picLocks noChangeAspect="1"/>
          </p:cNvPicPr>
          <p:nvPr/>
        </p:nvPicPr>
        <p:blipFill rotWithShape="1">
          <a:blip r:embed="rId3"/>
          <a:srcRect l="8800" r="3936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5780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F53CD-DFC4-7950-6FB4-4F85175348D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Basic Statistics of the Data</a:t>
            </a:r>
          </a:p>
        </p:txBody>
      </p:sp>
      <p:pic>
        <p:nvPicPr>
          <p:cNvPr id="5" name="Content Placeholder 4" descr="A screenshot of a receipt&#10;&#10;Description automatically generated">
            <a:extLst>
              <a:ext uri="{FF2B5EF4-FFF2-40B4-BE49-F238E27FC236}">
                <a16:creationId xmlns:a16="http://schemas.microsoft.com/office/drawing/2014/main" id="{49934693-E4FB-4716-E213-7194FE60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225" y="3017140"/>
            <a:ext cx="11327549" cy="2350465"/>
          </a:xfrm>
          <a:prstGeom prst="rect">
            <a:avLst/>
          </a:prstGeom>
        </p:spPr>
      </p:pic>
    </p:spTree>
    <p:extLst>
      <p:ext uri="{BB962C8B-B14F-4D97-AF65-F5344CB8AC3E}">
        <p14:creationId xmlns:p14="http://schemas.microsoft.com/office/powerpoint/2010/main" val="356002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D06B86-7A2C-1C78-9091-D3C231412F1A}"/>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Data Visualization: Smoker and Age</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E219E6EB-45E1-B927-C463-718B03D2840E}"/>
              </a:ext>
            </a:extLst>
          </p:cNvPr>
          <p:cNvPicPr>
            <a:picLocks noChangeAspect="1"/>
          </p:cNvPicPr>
          <p:nvPr/>
        </p:nvPicPr>
        <p:blipFill rotWithShape="1">
          <a:blip r:embed="rId3"/>
          <a:srcRect r="2" b="458"/>
          <a:stretch/>
        </p:blipFill>
        <p:spPr>
          <a:xfrm>
            <a:off x="908304" y="2478024"/>
            <a:ext cx="6009855" cy="3694176"/>
          </a:xfrm>
          <a:prstGeom prst="rect">
            <a:avLst/>
          </a:prstGeom>
        </p:spPr>
      </p:pic>
      <p:sp>
        <p:nvSpPr>
          <p:cNvPr id="6" name="TextBox 5">
            <a:extLst>
              <a:ext uri="{FF2B5EF4-FFF2-40B4-BE49-F238E27FC236}">
                <a16:creationId xmlns:a16="http://schemas.microsoft.com/office/drawing/2014/main" id="{AE3E2252-7BF1-112F-0E5F-2C9E5DD144F7}"/>
              </a:ext>
            </a:extLst>
          </p:cNvPr>
          <p:cNvSpPr txBox="1"/>
          <p:nvPr/>
        </p:nvSpPr>
        <p:spPr>
          <a:xfrm>
            <a:off x="7411453" y="2478024"/>
            <a:ext cx="3872243" cy="36941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a:t>These boxplots show the relationship between the variables age and smoker. </a:t>
            </a:r>
          </a:p>
          <a:p>
            <a:pPr marL="285750" indent="-228600">
              <a:lnSpc>
                <a:spcPct val="90000"/>
              </a:lnSpc>
              <a:spcAft>
                <a:spcPts val="600"/>
              </a:spcAft>
              <a:buFont typeface="Arial" panose="020B0604020202020204" pitchFamily="34" charset="0"/>
              <a:buChar char="•"/>
            </a:pPr>
            <a:r>
              <a:rPr lang="en-US"/>
              <a:t>The average age of smokers is slightly lower than the average age of non-smokers.</a:t>
            </a:r>
          </a:p>
          <a:p>
            <a:pPr marL="285750" indent="-228600">
              <a:lnSpc>
                <a:spcPct val="90000"/>
              </a:lnSpc>
              <a:spcAft>
                <a:spcPts val="600"/>
              </a:spcAft>
              <a:buFont typeface="Arial" panose="020B0604020202020204" pitchFamily="34" charset="0"/>
              <a:buChar char="•"/>
            </a:pPr>
            <a:r>
              <a:rPr lang="en-US"/>
              <a:t>There are no outliers visible on the plot.</a:t>
            </a:r>
          </a:p>
          <a:p>
            <a:pPr marL="285750" indent="-228600">
              <a:lnSpc>
                <a:spcPct val="90000"/>
              </a:lnSpc>
              <a:spcAft>
                <a:spcPts val="600"/>
              </a:spcAft>
              <a:buFont typeface="Arial" panose="020B0604020202020204" pitchFamily="34" charset="0"/>
              <a:buChar char="•"/>
            </a:pPr>
            <a:r>
              <a:rPr lang="en-US"/>
              <a:t>The strata are reasonably homogenous.</a:t>
            </a:r>
          </a:p>
        </p:txBody>
      </p:sp>
    </p:spTree>
    <p:extLst>
      <p:ext uri="{BB962C8B-B14F-4D97-AF65-F5344CB8AC3E}">
        <p14:creationId xmlns:p14="http://schemas.microsoft.com/office/powerpoint/2010/main" val="325042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4E0B0-DDC7-8993-0A10-EE0076533CD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Data Visualization: Age and Number of Children</a:t>
            </a:r>
          </a:p>
        </p:txBody>
      </p:sp>
      <p:sp>
        <p:nvSpPr>
          <p:cNvPr id="19" name="Rectangle 1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DE1E4D2F-CEDE-FE08-66FD-2958B0E5C86D}"/>
              </a:ext>
            </a:extLst>
          </p:cNvPr>
          <p:cNvPicPr>
            <a:picLocks noChangeAspect="1"/>
          </p:cNvPicPr>
          <p:nvPr/>
        </p:nvPicPr>
        <p:blipFill rotWithShape="1">
          <a:blip r:embed="rId3"/>
          <a:srcRect t="398" r="6" b="6"/>
          <a:stretch/>
        </p:blipFill>
        <p:spPr>
          <a:xfrm>
            <a:off x="908304" y="2478024"/>
            <a:ext cx="6009855" cy="3694176"/>
          </a:xfrm>
          <a:prstGeom prst="rect">
            <a:avLst/>
          </a:prstGeom>
        </p:spPr>
      </p:pic>
      <p:sp>
        <p:nvSpPr>
          <p:cNvPr id="5" name="TextBox 4">
            <a:extLst>
              <a:ext uri="{FF2B5EF4-FFF2-40B4-BE49-F238E27FC236}">
                <a16:creationId xmlns:a16="http://schemas.microsoft.com/office/drawing/2014/main" id="{C81B5199-5AAC-4271-70E1-D38F7DC54918}"/>
              </a:ext>
            </a:extLst>
          </p:cNvPr>
          <p:cNvSpPr txBox="1"/>
          <p:nvPr/>
        </p:nvSpPr>
        <p:spPr>
          <a:xfrm>
            <a:off x="7411453" y="2478024"/>
            <a:ext cx="3872243" cy="36941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a:t>This plot shows the relationship between age and number of children. </a:t>
            </a:r>
          </a:p>
          <a:p>
            <a:pPr marL="285750" indent="-228600">
              <a:lnSpc>
                <a:spcPct val="90000"/>
              </a:lnSpc>
              <a:spcAft>
                <a:spcPts val="600"/>
              </a:spcAft>
              <a:buFont typeface="Arial" panose="020B0604020202020204" pitchFamily="34" charset="0"/>
              <a:buChar char="•"/>
            </a:pPr>
            <a:r>
              <a:rPr lang="en-US"/>
              <a:t>Most of the data is concentrated between 0 to 3 children across the whole spectrum of ages.</a:t>
            </a:r>
          </a:p>
          <a:p>
            <a:pPr marL="285750" indent="-228600">
              <a:lnSpc>
                <a:spcPct val="90000"/>
              </a:lnSpc>
              <a:spcAft>
                <a:spcPts val="600"/>
              </a:spcAft>
              <a:buFont typeface="Arial" panose="020B0604020202020204" pitchFamily="34" charset="0"/>
              <a:buChar char="•"/>
            </a:pPr>
            <a:r>
              <a:rPr lang="en-US"/>
              <a:t>There is no obvious pattern in the data.</a:t>
            </a:r>
          </a:p>
          <a:p>
            <a:pPr marL="285750" indent="-228600">
              <a:lnSpc>
                <a:spcPct val="90000"/>
              </a:lnSpc>
              <a:spcAft>
                <a:spcPts val="600"/>
              </a:spcAft>
              <a:buFont typeface="Arial" panose="020B0604020202020204" pitchFamily="34" charset="0"/>
              <a:buChar char="•"/>
            </a:pPr>
            <a:r>
              <a:rPr lang="en-US"/>
              <a:t>There is no obvious correlation between the variables based on this plot.</a:t>
            </a:r>
          </a:p>
        </p:txBody>
      </p:sp>
    </p:spTree>
    <p:extLst>
      <p:ext uri="{BB962C8B-B14F-4D97-AF65-F5344CB8AC3E}">
        <p14:creationId xmlns:p14="http://schemas.microsoft.com/office/powerpoint/2010/main" val="138130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DCB74-B207-E8B8-04FF-C3376CE2602E}"/>
              </a:ext>
            </a:extLst>
          </p:cNvPr>
          <p:cNvSpPr>
            <a:spLocks noGrp="1"/>
          </p:cNvSpPr>
          <p:nvPr>
            <p:ph type="title"/>
          </p:nvPr>
        </p:nvSpPr>
        <p:spPr>
          <a:xfrm>
            <a:off x="1139973" y="0"/>
            <a:ext cx="5814240" cy="1556870"/>
          </a:xfrm>
        </p:spPr>
        <p:txBody>
          <a:bodyPr anchor="b">
            <a:normAutofit/>
          </a:bodyPr>
          <a:lstStyle/>
          <a:p>
            <a:r>
              <a:rPr lang="en-US" sz="4000"/>
              <a:t>Data Transformation</a:t>
            </a:r>
          </a:p>
        </p:txBody>
      </p:sp>
      <p:pic>
        <p:nvPicPr>
          <p:cNvPr id="7" name="Picture 6" descr="A computer code with text&#10;&#10;Description automatically generated">
            <a:extLst>
              <a:ext uri="{FF2B5EF4-FFF2-40B4-BE49-F238E27FC236}">
                <a16:creationId xmlns:a16="http://schemas.microsoft.com/office/drawing/2014/main" id="{E1C41875-3B24-4327-EEEA-77423F78B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198" y="4255562"/>
            <a:ext cx="6358401" cy="1629673"/>
          </a:xfrm>
          <a:prstGeom prst="rect">
            <a:avLst/>
          </a:prstGeom>
        </p:spPr>
      </p:pic>
      <p:pic>
        <p:nvPicPr>
          <p:cNvPr id="5" name="Content Placeholder 4" descr="A screenshot of a computer code&#10;&#10;Description automatically generated">
            <a:extLst>
              <a:ext uri="{FF2B5EF4-FFF2-40B4-BE49-F238E27FC236}">
                <a16:creationId xmlns:a16="http://schemas.microsoft.com/office/drawing/2014/main" id="{8E1B3001-87A7-3BEE-1E45-3DBB9CD97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973" y="1638325"/>
            <a:ext cx="5755026" cy="2358432"/>
          </a:xfrm>
          <a:prstGeom prst="rect">
            <a:avLst/>
          </a:prstGeom>
        </p:spPr>
      </p:pic>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67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26EBE-8D7B-D754-1532-59D05636048E}"/>
              </a:ext>
            </a:extLst>
          </p:cNvPr>
          <p:cNvSpPr>
            <a:spLocks noGrp="1"/>
          </p:cNvSpPr>
          <p:nvPr>
            <p:ph type="title"/>
          </p:nvPr>
        </p:nvSpPr>
        <p:spPr>
          <a:xfrm>
            <a:off x="841248" y="251312"/>
            <a:ext cx="10506456" cy="1010264"/>
          </a:xfrm>
        </p:spPr>
        <p:txBody>
          <a:bodyPr anchor="ctr">
            <a:normAutofit/>
          </a:bodyPr>
          <a:lstStyle/>
          <a:p>
            <a:r>
              <a:rPr lang="en-US">
                <a:ea typeface="Calibri Light"/>
                <a:cs typeface="Calibri Light"/>
              </a:rPr>
              <a:t>Multiple Linear Regression</a:t>
            </a:r>
            <a:endParaRPr lang="en-US"/>
          </a:p>
        </p:txBody>
      </p:sp>
      <p:sp>
        <p:nvSpPr>
          <p:cNvPr id="14" name="Rectangle 13">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5" descr="A close-up of a number&#10;&#10;Description automatically generated">
            <a:extLst>
              <a:ext uri="{FF2B5EF4-FFF2-40B4-BE49-F238E27FC236}">
                <a16:creationId xmlns:a16="http://schemas.microsoft.com/office/drawing/2014/main" id="{9A308185-E951-9B1E-9DF8-7C0B44501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022" y="5122054"/>
            <a:ext cx="7748671" cy="1160850"/>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62E53629-BF2D-E04A-6502-EB653B4B4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3135" y="1465354"/>
            <a:ext cx="3976840" cy="4155672"/>
          </a:xfrm>
          <a:prstGeom prst="rect">
            <a:avLst/>
          </a:prstGeom>
        </p:spPr>
      </p:pic>
      <p:sp>
        <p:nvSpPr>
          <p:cNvPr id="7" name="TextBox 6">
            <a:extLst>
              <a:ext uri="{FF2B5EF4-FFF2-40B4-BE49-F238E27FC236}">
                <a16:creationId xmlns:a16="http://schemas.microsoft.com/office/drawing/2014/main" id="{C58E2B6E-8006-DF7D-F551-EECC35BA8F06}"/>
              </a:ext>
            </a:extLst>
          </p:cNvPr>
          <p:cNvSpPr txBox="1"/>
          <p:nvPr/>
        </p:nvSpPr>
        <p:spPr>
          <a:xfrm>
            <a:off x="1259022" y="4813292"/>
            <a:ext cx="639407" cy="302840"/>
          </a:xfrm>
          <a:prstGeom prst="rect">
            <a:avLst/>
          </a:prstGeom>
          <a:noFill/>
        </p:spPr>
        <p:txBody>
          <a:bodyPr wrap="square" rtlCol="0">
            <a:spAutoFit/>
          </a:bodyPr>
          <a:lstStyle/>
          <a:p>
            <a:pPr defTabSz="694944">
              <a:spcAft>
                <a:spcPts val="600"/>
              </a:spcAft>
            </a:pPr>
            <a:r>
              <a:rPr lang="en-US" sz="1368" kern="1200">
                <a:solidFill>
                  <a:schemeClr val="tx1"/>
                </a:solidFill>
                <a:latin typeface="+mn-lt"/>
                <a:ea typeface="+mn-ea"/>
                <a:cs typeface="+mn-cs"/>
              </a:rPr>
              <a:t>VIF</a:t>
            </a:r>
            <a:endParaRPr lang="en-US"/>
          </a:p>
        </p:txBody>
      </p:sp>
      <p:sp>
        <p:nvSpPr>
          <p:cNvPr id="3" name="TextBox 2">
            <a:extLst>
              <a:ext uri="{FF2B5EF4-FFF2-40B4-BE49-F238E27FC236}">
                <a16:creationId xmlns:a16="http://schemas.microsoft.com/office/drawing/2014/main" id="{6917459B-28F9-893F-5FD9-C5D6C638CFD5}"/>
              </a:ext>
            </a:extLst>
          </p:cNvPr>
          <p:cNvSpPr txBox="1"/>
          <p:nvPr/>
        </p:nvSpPr>
        <p:spPr>
          <a:xfrm>
            <a:off x="1113074" y="1898199"/>
            <a:ext cx="5687776" cy="2416046"/>
          </a:xfrm>
          <a:prstGeom prst="rect">
            <a:avLst/>
          </a:prstGeom>
          <a:noFill/>
        </p:spPr>
        <p:txBody>
          <a:bodyPr wrap="square" rtlCol="0">
            <a:spAutoFit/>
          </a:bodyPr>
          <a:lstStyle/>
          <a:p>
            <a:pPr marL="217170" indent="-217170" defTabSz="694944">
              <a:spcAft>
                <a:spcPts val="600"/>
              </a:spcAft>
              <a:buFont typeface="Arial" panose="020B0604020202020204" pitchFamily="34" charset="0"/>
              <a:buChar char="•"/>
            </a:pPr>
            <a:r>
              <a:rPr lang="en-US" kern="1200">
                <a:solidFill>
                  <a:schemeClr val="tx1"/>
                </a:solidFill>
                <a:latin typeface="+mn-lt"/>
                <a:ea typeface="+mn-ea"/>
                <a:cs typeface="+mn-cs"/>
              </a:rPr>
              <a:t>R-squared = 0.7533</a:t>
            </a:r>
          </a:p>
          <a:p>
            <a:pPr marL="217170" indent="-217170" defTabSz="694944">
              <a:spcAft>
                <a:spcPts val="600"/>
              </a:spcAft>
              <a:buFont typeface="Arial" panose="020B0604020202020204" pitchFamily="34" charset="0"/>
              <a:buChar char="•"/>
            </a:pPr>
            <a:r>
              <a:rPr lang="en-US" kern="1200">
                <a:solidFill>
                  <a:schemeClr val="tx1"/>
                </a:solidFill>
                <a:latin typeface="+mn-lt"/>
                <a:ea typeface="+mn-ea"/>
                <a:cs typeface="+mn-cs"/>
              </a:rPr>
              <a:t>Adjusted R-squared = 0.7514</a:t>
            </a:r>
          </a:p>
          <a:p>
            <a:pPr marL="217170" indent="-217170" defTabSz="694944">
              <a:spcAft>
                <a:spcPts val="600"/>
              </a:spcAft>
              <a:buFont typeface="Arial" panose="020B0604020202020204" pitchFamily="34" charset="0"/>
              <a:buChar char="•"/>
            </a:pPr>
            <a:r>
              <a:rPr lang="en-US" kern="1200">
                <a:solidFill>
                  <a:schemeClr val="tx1"/>
                </a:solidFill>
                <a:latin typeface="+mn-lt"/>
                <a:ea typeface="+mn-ea"/>
                <a:cs typeface="+mn-cs"/>
              </a:rPr>
              <a:t>F-statistic is highly significant (p &lt; 2.2e-16)</a:t>
            </a:r>
          </a:p>
          <a:p>
            <a:pPr marL="217170" indent="-217170" defTabSz="694944">
              <a:spcAft>
                <a:spcPts val="600"/>
              </a:spcAft>
              <a:buFont typeface="Arial" panose="020B0604020202020204" pitchFamily="34" charset="0"/>
              <a:buChar char="•"/>
            </a:pPr>
            <a:r>
              <a:rPr lang="en-US" kern="1200">
                <a:solidFill>
                  <a:schemeClr val="tx1"/>
                </a:solidFill>
                <a:latin typeface="+mn-lt"/>
                <a:ea typeface="+mn-ea"/>
                <a:cs typeface="+mn-cs"/>
              </a:rPr>
              <a:t>age, </a:t>
            </a:r>
            <a:r>
              <a:rPr lang="en-US" kern="1200" err="1">
                <a:solidFill>
                  <a:schemeClr val="tx1"/>
                </a:solidFill>
                <a:latin typeface="+mn-lt"/>
                <a:ea typeface="+mn-ea"/>
                <a:cs typeface="+mn-cs"/>
              </a:rPr>
              <a:t>bmi</a:t>
            </a:r>
            <a:r>
              <a:rPr lang="en-US" kern="1200">
                <a:solidFill>
                  <a:schemeClr val="tx1"/>
                </a:solidFill>
                <a:latin typeface="+mn-lt"/>
                <a:ea typeface="+mn-ea"/>
                <a:cs typeface="+mn-cs"/>
              </a:rPr>
              <a:t>, children, and </a:t>
            </a:r>
            <a:r>
              <a:rPr lang="en-US" kern="1200" err="1">
                <a:solidFill>
                  <a:schemeClr val="tx1"/>
                </a:solidFill>
                <a:latin typeface="+mn-lt"/>
                <a:ea typeface="+mn-ea"/>
                <a:cs typeface="+mn-cs"/>
              </a:rPr>
              <a:t>is_smoker</a:t>
            </a:r>
            <a:r>
              <a:rPr lang="en-US" kern="1200">
                <a:solidFill>
                  <a:schemeClr val="tx1"/>
                </a:solidFill>
                <a:latin typeface="+mn-lt"/>
                <a:ea typeface="+mn-ea"/>
                <a:cs typeface="+mn-cs"/>
              </a:rPr>
              <a:t> are significant predictors of charges, with p-values less than 0.05.</a:t>
            </a:r>
          </a:p>
          <a:p>
            <a:pPr marL="217170" indent="-217170" defTabSz="694944">
              <a:spcAft>
                <a:spcPts val="600"/>
              </a:spcAft>
              <a:buFont typeface="Arial" panose="020B0604020202020204" pitchFamily="34" charset="0"/>
              <a:buChar char="•"/>
            </a:pPr>
            <a:r>
              <a:rPr lang="en-US" kern="1200">
                <a:solidFill>
                  <a:schemeClr val="tx1"/>
                </a:solidFill>
                <a:latin typeface="+mn-lt"/>
                <a:ea typeface="+mn-ea"/>
                <a:cs typeface="+mn-cs"/>
              </a:rPr>
              <a:t>They has the positive coefficient with charges.  </a:t>
            </a:r>
          </a:p>
          <a:p>
            <a:pPr marL="217170" indent="-217170" defTabSz="694944">
              <a:spcAft>
                <a:spcPts val="600"/>
              </a:spcAft>
              <a:buFont typeface="Arial" panose="020B0604020202020204" pitchFamily="34" charset="0"/>
              <a:buChar char="•"/>
            </a:pPr>
            <a:r>
              <a:rPr lang="en-US" kern="1200">
                <a:solidFill>
                  <a:schemeClr val="tx1"/>
                </a:solidFill>
                <a:latin typeface="+mn-lt"/>
                <a:ea typeface="+mn-ea"/>
                <a:cs typeface="+mn-cs"/>
              </a:rPr>
              <a:t>MSE = 0.2265</a:t>
            </a:r>
            <a:endParaRPr lang="en-US" sz="2800"/>
          </a:p>
        </p:txBody>
      </p:sp>
    </p:spTree>
    <p:extLst>
      <p:ext uri="{BB962C8B-B14F-4D97-AF65-F5344CB8AC3E}">
        <p14:creationId xmlns:p14="http://schemas.microsoft.com/office/powerpoint/2010/main" val="163277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6EBE-8D7B-D754-1532-59D05636048E}"/>
              </a:ext>
            </a:extLst>
          </p:cNvPr>
          <p:cNvSpPr>
            <a:spLocks noGrp="1"/>
          </p:cNvSpPr>
          <p:nvPr>
            <p:ph type="title"/>
          </p:nvPr>
        </p:nvSpPr>
        <p:spPr>
          <a:xfrm>
            <a:off x="761840" y="1138265"/>
            <a:ext cx="4544762" cy="1401183"/>
          </a:xfrm>
        </p:spPr>
        <p:txBody>
          <a:bodyPr vert="horz" lIns="91440" tIns="45720" rIns="91440" bIns="45720" rtlCol="0" anchor="t">
            <a:normAutofit/>
          </a:bodyPr>
          <a:lstStyle/>
          <a:p>
            <a:r>
              <a:rPr lang="en-US" sz="3200" kern="1200">
                <a:solidFill>
                  <a:schemeClr val="tx1"/>
                </a:solidFill>
                <a:latin typeface="+mj-lt"/>
                <a:ea typeface="+mj-ea"/>
                <a:cs typeface="+mj-cs"/>
              </a:rPr>
              <a:t>Multiple Linear Regression</a:t>
            </a:r>
          </a:p>
        </p:txBody>
      </p:sp>
      <p:cxnSp>
        <p:nvCxnSpPr>
          <p:cNvPr id="18" name="Straight Connector 1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917459B-28F9-893F-5FD9-C5D6C638CFD5}"/>
              </a:ext>
            </a:extLst>
          </p:cNvPr>
          <p:cNvSpPr txBox="1"/>
          <p:nvPr/>
        </p:nvSpPr>
        <p:spPr>
          <a:xfrm>
            <a:off x="761840" y="2551176"/>
            <a:ext cx="4544762" cy="3602935"/>
          </a:xfrm>
          <a:prstGeom prst="rect">
            <a:avLst/>
          </a:prstGeom>
        </p:spPr>
        <p:txBody>
          <a:bodyPr vert="horz" lIns="91440" tIns="45720" rIns="91440" bIns="45720" rtlCol="0">
            <a:normAutofit/>
          </a:bodyPr>
          <a:lstStyle/>
          <a:p>
            <a:pPr marL="217170" indent="-228600">
              <a:lnSpc>
                <a:spcPct val="90000"/>
              </a:lnSpc>
              <a:spcAft>
                <a:spcPts val="600"/>
              </a:spcAft>
              <a:buFont typeface="Arial" panose="020B0604020202020204" pitchFamily="34" charset="0"/>
              <a:buChar char="•"/>
            </a:pPr>
            <a:r>
              <a:rPr lang="en-US" sz="2000"/>
              <a:t>RMSE = </a:t>
            </a:r>
            <a:r>
              <a:rPr lang="en-US" altLang="zh-CN" sz="2000"/>
              <a:t>5763.38</a:t>
            </a:r>
            <a:endParaRPr lang="en-US" sz="2000"/>
          </a:p>
        </p:txBody>
      </p:sp>
      <p:pic>
        <p:nvPicPr>
          <p:cNvPr id="13" name="Picture 12" descr="A screenshot of a computer&#10;&#10;Description automatically generated">
            <a:extLst>
              <a:ext uri="{FF2B5EF4-FFF2-40B4-BE49-F238E27FC236}">
                <a16:creationId xmlns:a16="http://schemas.microsoft.com/office/drawing/2014/main" id="{8306D87A-5BD7-5D23-FD13-4C9EA5AA0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1522" y="771753"/>
            <a:ext cx="5156612" cy="5316095"/>
          </a:xfrm>
          <a:prstGeom prst="rect">
            <a:avLst/>
          </a:prstGeom>
        </p:spPr>
      </p:pic>
    </p:spTree>
    <p:extLst>
      <p:ext uri="{BB962C8B-B14F-4D97-AF65-F5344CB8AC3E}">
        <p14:creationId xmlns:p14="http://schemas.microsoft.com/office/powerpoint/2010/main" val="4182991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4B5D9EA6B2C944EB0B5408329551BDC" ma:contentTypeVersion="9" ma:contentTypeDescription="Create a new document." ma:contentTypeScope="" ma:versionID="715e6d888b4de1af3abab87d41545714">
  <xsd:schema xmlns:xsd="http://www.w3.org/2001/XMLSchema" xmlns:xs="http://www.w3.org/2001/XMLSchema" xmlns:p="http://schemas.microsoft.com/office/2006/metadata/properties" xmlns:ns3="d5352c20-af13-477a-af97-ebeda7668952" xmlns:ns4="abfaed3f-aea3-4edf-bbc4-ea4673709bd5" targetNamespace="http://schemas.microsoft.com/office/2006/metadata/properties" ma:root="true" ma:fieldsID="ceb1efd91fed87afe0f3a4b6566c81f3" ns3:_="" ns4:_="">
    <xsd:import namespace="d5352c20-af13-477a-af97-ebeda7668952"/>
    <xsd:import namespace="abfaed3f-aea3-4edf-bbc4-ea4673709bd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352c20-af13-477a-af97-ebeda76689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faed3f-aea3-4edf-bbc4-ea4673709bd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5352c20-af13-477a-af97-ebeda7668952" xsi:nil="true"/>
  </documentManagement>
</p:properties>
</file>

<file path=customXml/itemProps1.xml><?xml version="1.0" encoding="utf-8"?>
<ds:datastoreItem xmlns:ds="http://schemas.openxmlformats.org/officeDocument/2006/customXml" ds:itemID="{D27CE9D3-1B51-45E3-921F-887252C3C641}">
  <ds:schemaRefs>
    <ds:schemaRef ds:uri="http://schemas.microsoft.com/sharepoint/v3/contenttype/forms"/>
  </ds:schemaRefs>
</ds:datastoreItem>
</file>

<file path=customXml/itemProps2.xml><?xml version="1.0" encoding="utf-8"?>
<ds:datastoreItem xmlns:ds="http://schemas.openxmlformats.org/officeDocument/2006/customXml" ds:itemID="{8AE35F86-4BF9-46C9-AB43-51BFA6FDD5D3}">
  <ds:schemaRefs>
    <ds:schemaRef ds:uri="abfaed3f-aea3-4edf-bbc4-ea4673709bd5"/>
    <ds:schemaRef ds:uri="d5352c20-af13-477a-af97-ebeda76689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0AD3548-3FBC-4E14-9269-D124736F0FD5}">
  <ds:schemaRefs>
    <ds:schemaRef ds:uri="abfaed3f-aea3-4edf-bbc4-ea4673709bd5"/>
    <ds:schemaRef ds:uri="d5352c20-af13-477a-af97-ebeda76689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7cf48d45-3ddb-4389-a9c1-c115526eb52e}" enabled="0" method="" siteId="{7cf48d45-3ddb-4389-a9c1-c115526eb52e}" removed="1"/>
</clbl:labelList>
</file>

<file path=docProps/app.xml><?xml version="1.0" encoding="utf-8"?>
<Properties xmlns="http://schemas.openxmlformats.org/officeDocument/2006/extended-properties" xmlns:vt="http://schemas.openxmlformats.org/officeDocument/2006/docPropsVTypes">
  <TotalTime>0</TotalTime>
  <Words>1076</Words>
  <Application>Microsoft Office PowerPoint</Application>
  <PresentationFormat>Widescreen</PresentationFormat>
  <Paragraphs>121</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Applied Linear Regression on The Insurance Dataset</vt:lpstr>
      <vt:lpstr>Background  - Insurance Dataset</vt:lpstr>
      <vt:lpstr>Research Question</vt:lpstr>
      <vt:lpstr>Basic Statistics of the Data</vt:lpstr>
      <vt:lpstr>Data Visualization: Smoker and Age</vt:lpstr>
      <vt:lpstr>Data Visualization: Age and Number of Children</vt:lpstr>
      <vt:lpstr>Data Transformation</vt:lpstr>
      <vt:lpstr>Multiple Linear Regression</vt:lpstr>
      <vt:lpstr>Multiple Linear Regression</vt:lpstr>
      <vt:lpstr>LINE Assumption</vt:lpstr>
      <vt:lpstr>LINE Assumption Continued...</vt:lpstr>
      <vt:lpstr>LASSO Regression</vt:lpstr>
      <vt:lpstr>Lambda Versus MSE</vt:lpstr>
      <vt:lpstr>Model Comparison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Eric</dc:creator>
  <cp:lastModifiedBy>Wu, Eric</cp:lastModifiedBy>
  <cp:revision>1</cp:revision>
  <dcterms:created xsi:type="dcterms:W3CDTF">2023-12-01T16:51:49Z</dcterms:created>
  <dcterms:modified xsi:type="dcterms:W3CDTF">2023-12-05T22:43:28Z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0x01010034B5D9EA6B2C944EB0B5408329551BDC</vt:lpwstr>
  </property>
</Properties>
</file>