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100" d="100"/>
          <a:sy n="100" d="100"/>
        </p:scale>
        <p:origin x="87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C0C24-BB1D-4662-AEF5-B46562FF7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静安魔镜安防平台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901D97-ECF9-445A-9FBA-3781292E2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910913"/>
            <a:ext cx="8676222" cy="1905000"/>
          </a:xfrm>
        </p:spPr>
        <p:txBody>
          <a:bodyPr/>
          <a:lstStyle/>
          <a:p>
            <a:r>
              <a:rPr lang="en-US" altLang="zh-CN" dirty="0"/>
              <a:t>2017.09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843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C0C24-BB1D-4662-AEF5-B46562FF7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962149"/>
            <a:ext cx="8676222" cy="4100899"/>
          </a:xfrm>
        </p:spPr>
        <p:txBody>
          <a:bodyPr anchor="t">
            <a:normAutofit/>
          </a:bodyPr>
          <a:lstStyle/>
          <a:p>
            <a:pPr algn="l"/>
            <a:r>
              <a:rPr lang="en-US" altLang="zh-CN" sz="2800" dirty="0"/>
              <a:t>1. </a:t>
            </a:r>
            <a:r>
              <a:rPr lang="zh-CN" altLang="en-US" sz="2800" dirty="0"/>
              <a:t>什么是“魔镜防护平台”？</a:t>
            </a:r>
            <a:br>
              <a:rPr lang="en-US" altLang="zh-CN" sz="2800" dirty="0"/>
            </a:br>
            <a:br>
              <a:rPr lang="en-US" altLang="zh-CN" sz="2800" dirty="0"/>
            </a:br>
            <a:r>
              <a:rPr lang="en-US" altLang="zh-CN" sz="2800" dirty="0"/>
              <a:t>2. </a:t>
            </a:r>
            <a:r>
              <a:rPr lang="zh-CN" altLang="en-US" sz="2800" dirty="0"/>
              <a:t>魔镜的价值及解决的问题？</a:t>
            </a:r>
            <a:br>
              <a:rPr lang="en-US" altLang="zh-CN" sz="2800" dirty="0"/>
            </a:br>
            <a:br>
              <a:rPr lang="en-US" altLang="zh-CN" sz="2800" dirty="0"/>
            </a:br>
            <a:r>
              <a:rPr lang="en-US" altLang="zh-CN" sz="2800" dirty="0"/>
              <a:t>3. </a:t>
            </a:r>
            <a:r>
              <a:rPr lang="zh-CN" altLang="en-US" sz="2800" dirty="0"/>
              <a:t>魔镜的实现与能够发挥的作用及潜力？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F23840-7365-4126-ADF3-73A3438F738E}"/>
              </a:ext>
            </a:extLst>
          </p:cNvPr>
          <p:cNvSpPr txBox="1"/>
          <p:nvPr/>
        </p:nvSpPr>
        <p:spPr>
          <a:xfrm>
            <a:off x="1247775" y="438150"/>
            <a:ext cx="900112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3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静安魔镜安防平台</a:t>
            </a:r>
          </a:p>
        </p:txBody>
      </p:sp>
    </p:spTree>
    <p:extLst>
      <p:ext uri="{BB962C8B-B14F-4D97-AF65-F5344CB8AC3E}">
        <p14:creationId xmlns:p14="http://schemas.microsoft.com/office/powerpoint/2010/main" val="298442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C0C24-BB1D-4662-AEF5-B46562FF7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996777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什么是“魔镜防护平台”？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C4EC03-4773-4F4A-9A32-E5E56D6757DB}"/>
              </a:ext>
            </a:extLst>
          </p:cNvPr>
          <p:cNvSpPr txBox="1"/>
          <p:nvPr/>
        </p:nvSpPr>
        <p:spPr>
          <a:xfrm>
            <a:off x="1853514" y="2084173"/>
            <a:ext cx="90863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zh-CN" altLang="en-US" dirty="0"/>
              <a:t>基于真实场景</a:t>
            </a:r>
            <a:r>
              <a:rPr lang="en-US" altLang="zh-CN" dirty="0"/>
              <a:t>1:1</a:t>
            </a:r>
            <a:r>
              <a:rPr lang="zh-CN" altLang="en-US" dirty="0"/>
              <a:t>还原静安区</a:t>
            </a:r>
            <a:r>
              <a:rPr lang="en-US" altLang="zh-CN" dirty="0"/>
              <a:t>3D</a:t>
            </a:r>
            <a:r>
              <a:rPr lang="zh-CN" altLang="en-US" dirty="0"/>
              <a:t>数字地图，快速创建城区数字沙盘</a:t>
            </a:r>
            <a:endParaRPr lang="en-US" altLang="zh-CN" dirty="0"/>
          </a:p>
          <a:p>
            <a:pPr marL="342900" indent="-342900">
              <a:buAutoNum type="alphaLcPeriod"/>
            </a:pPr>
            <a:r>
              <a:rPr lang="en-US" altLang="zh-CN" dirty="0"/>
              <a:t>1:1</a:t>
            </a:r>
            <a:r>
              <a:rPr lang="zh-CN" altLang="en-US" dirty="0"/>
              <a:t>真实还原重点防护区域</a:t>
            </a:r>
            <a:endParaRPr lang="en-US" altLang="zh-CN" dirty="0"/>
          </a:p>
          <a:p>
            <a:pPr marL="342900" indent="-342900">
              <a:buAutoNum type="alphaLcPeriod"/>
            </a:pPr>
            <a:r>
              <a:rPr lang="zh-CN" altLang="en-US" dirty="0"/>
              <a:t>可接入任意数据源，数据集成图形化</a:t>
            </a:r>
            <a:endParaRPr lang="en-US" altLang="zh-CN" dirty="0"/>
          </a:p>
          <a:p>
            <a:pPr marL="342900" indent="-342900">
              <a:buAutoNum type="alphaLcPeriod"/>
            </a:pPr>
            <a:r>
              <a:rPr lang="zh-CN" altLang="en-US" dirty="0"/>
              <a:t>实时交互性</a:t>
            </a:r>
            <a:endParaRPr lang="en-US" altLang="zh-CN" dirty="0"/>
          </a:p>
          <a:p>
            <a:pPr marL="342900" indent="-342900">
              <a:buAutoNum type="alphaLcPeriod"/>
            </a:pPr>
            <a:endParaRPr lang="en-US" altLang="zh-CN" dirty="0"/>
          </a:p>
          <a:p>
            <a:pPr marL="342900" indent="-342900">
              <a:buAutoNum type="alphaLcPeriod"/>
            </a:pPr>
            <a:endParaRPr lang="en-US" altLang="zh-CN" dirty="0"/>
          </a:p>
          <a:p>
            <a:r>
              <a:rPr lang="zh-CN" altLang="en-US" dirty="0"/>
              <a:t>！高度还原现实的</a:t>
            </a:r>
            <a:r>
              <a:rPr lang="en-US" altLang="zh-CN" dirty="0"/>
              <a:t>3D</a:t>
            </a:r>
            <a:r>
              <a:rPr lang="zh-CN" altLang="en-US" dirty="0"/>
              <a:t>数字沙盘（沙盘：集推演，分析，信息展示与一体）</a:t>
            </a:r>
          </a:p>
        </p:txBody>
      </p:sp>
    </p:spTree>
    <p:extLst>
      <p:ext uri="{BB962C8B-B14F-4D97-AF65-F5344CB8AC3E}">
        <p14:creationId xmlns:p14="http://schemas.microsoft.com/office/powerpoint/2010/main" val="173009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C0C24-BB1D-4662-AEF5-B46562FF7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996777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zh-CN" dirty="0"/>
              <a:t>2.</a:t>
            </a:r>
            <a:r>
              <a:rPr lang="zh-CN" altLang="en-US" dirty="0"/>
              <a:t>魔镜的价值及解决的问题？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C4EC03-4773-4F4A-9A32-E5E56D6757DB}"/>
              </a:ext>
            </a:extLst>
          </p:cNvPr>
          <p:cNvSpPr txBox="1"/>
          <p:nvPr/>
        </p:nvSpPr>
        <p:spPr>
          <a:xfrm>
            <a:off x="1853514" y="2084173"/>
            <a:ext cx="90863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zh-CN" altLang="en-US" dirty="0"/>
              <a:t>将（冰冷的数字，表单，文本）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图形化，通过数据连接，状态逻辑动画等手段，即时实现交互性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342900" indent="-342900">
              <a:buAutoNum type="alphaLcPeriod"/>
            </a:pPr>
            <a:r>
              <a:rPr lang="zh-CN" altLang="en-US" dirty="0">
                <a:sym typeface="Wingdings" panose="05000000000000000000" pitchFamily="2" charset="2"/>
              </a:rPr>
              <a:t>接入（哪些）数据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呈现（什么）现状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取得（哪些）成就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342900" indent="-342900">
              <a:buAutoNum type="alphaLcPeriod"/>
            </a:pPr>
            <a:r>
              <a:rPr lang="zh-CN" altLang="en-US" dirty="0">
                <a:sym typeface="Wingdings" panose="05000000000000000000" pitchFamily="2" charset="2"/>
              </a:rPr>
              <a:t>支持按空间、时间、统计类别等不同维度与数据进行交互，帮助综合监管，辅助决策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342900" indent="-342900">
              <a:buAutoNum type="alphaLcPeriod"/>
            </a:pP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/>
              <a:t>基于真实场景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还原呈现街区、地标、建筑、机动目标、管线设施，集成视频监控，警力警情系统为一体，了解警情、警力信息，合理布局警力分布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案例图片：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1. 50</a:t>
            </a:r>
            <a:r>
              <a:rPr lang="zh-CN" altLang="en-US" dirty="0">
                <a:sym typeface="Wingdings" panose="05000000000000000000" pitchFamily="2" charset="2"/>
              </a:rPr>
              <a:t>条警情信息</a:t>
            </a:r>
            <a:r>
              <a:rPr lang="en-US" altLang="zh-CN" dirty="0">
                <a:sym typeface="Wingdings" panose="05000000000000000000" pitchFamily="2" charset="2"/>
              </a:rPr>
              <a:t>Excel</a:t>
            </a:r>
            <a:r>
              <a:rPr lang="zh-CN" altLang="en-US" dirty="0">
                <a:sym typeface="Wingdings" panose="05000000000000000000" pitchFamily="2" charset="2"/>
              </a:rPr>
              <a:t>的表格</a:t>
            </a:r>
            <a:r>
              <a:rPr lang="en-US" altLang="zh-CN" dirty="0">
                <a:sym typeface="Wingdings" panose="05000000000000000000" pitchFamily="2" charset="2"/>
              </a:rPr>
              <a:t>  </a:t>
            </a:r>
            <a:r>
              <a:rPr lang="zh-CN" altLang="en-US" dirty="0">
                <a:sym typeface="Wingdings" panose="05000000000000000000" pitchFamily="2" charset="2"/>
              </a:rPr>
              <a:t>通过</a:t>
            </a:r>
            <a:r>
              <a:rPr lang="en-US" altLang="zh-CN" dirty="0">
                <a:sym typeface="Wingdings" panose="05000000000000000000" pitchFamily="2" charset="2"/>
              </a:rPr>
              <a:t>Icon</a:t>
            </a:r>
            <a:r>
              <a:rPr lang="zh-CN" altLang="en-US" dirty="0">
                <a:sym typeface="Wingdings" panose="05000000000000000000" pitchFamily="2" charset="2"/>
              </a:rPr>
              <a:t>模型展示在城市地图中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2. </a:t>
            </a:r>
            <a:r>
              <a:rPr lang="zh-CN" altLang="en-US" dirty="0">
                <a:sym typeface="Wingdings" panose="05000000000000000000" pitchFamily="2" charset="2"/>
              </a:rPr>
              <a:t>重点区域：区域人流分析，预测，报警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80867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C0C24-BB1D-4662-AEF5-B46562FF7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996777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zh-CN" dirty="0"/>
              <a:t>2.</a:t>
            </a:r>
            <a:r>
              <a:rPr lang="zh-CN" altLang="en-US" dirty="0"/>
              <a:t>魔镜的价值及解决的问题？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102478-FCE8-4435-8E84-32BA5BF02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607" y="1908657"/>
            <a:ext cx="7514832" cy="415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9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C0C24-BB1D-4662-AEF5-B46562FF7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996777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zh-CN" dirty="0"/>
              <a:t>2.</a:t>
            </a:r>
            <a:r>
              <a:rPr lang="zh-CN" altLang="en-US" dirty="0"/>
              <a:t>魔镜的价值及解决的问题？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C4EC03-4773-4F4A-9A32-E5E56D6757DB}"/>
              </a:ext>
            </a:extLst>
          </p:cNvPr>
          <p:cNvSpPr txBox="1"/>
          <p:nvPr/>
        </p:nvSpPr>
        <p:spPr>
          <a:xfrm>
            <a:off x="1853514" y="2084173"/>
            <a:ext cx="90863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技术手段：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广范围定位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监控视频实时分析人流密度，走向，人流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视频融合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多相机特定目标追踪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zh-CN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86064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C0C24-BB1D-4662-AEF5-B46562FF7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408669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zh-CN" dirty="0"/>
              <a:t>3.</a:t>
            </a:r>
            <a:r>
              <a:rPr lang="zh-CN" altLang="en-US" dirty="0"/>
              <a:t>魔镜的实现与能够发挥的作用及潜力？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C4EC03-4773-4F4A-9A32-E5E56D6757DB}"/>
              </a:ext>
            </a:extLst>
          </p:cNvPr>
          <p:cNvSpPr txBox="1"/>
          <p:nvPr/>
        </p:nvSpPr>
        <p:spPr>
          <a:xfrm>
            <a:off x="1853514" y="2084173"/>
            <a:ext cx="90863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实现步骤：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第一阶段：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zh-CN" altLang="en-US" dirty="0">
                <a:sym typeface="Wingdings" panose="05000000000000000000" pitchFamily="2" charset="2"/>
              </a:rPr>
              <a:t>还原静安区数字</a:t>
            </a:r>
            <a:r>
              <a:rPr lang="en-US" altLang="zh-CN" dirty="0">
                <a:sym typeface="Wingdings" panose="05000000000000000000" pitchFamily="2" charset="2"/>
              </a:rPr>
              <a:t>3D</a:t>
            </a:r>
            <a:r>
              <a:rPr lang="zh-CN" altLang="en-US" dirty="0">
                <a:sym typeface="Wingdings" panose="05000000000000000000" pitchFamily="2" charset="2"/>
              </a:rPr>
              <a:t>沙盘，选取几个标志性地区做重点区域</a:t>
            </a:r>
            <a:r>
              <a:rPr lang="en-US" altLang="zh-CN" dirty="0">
                <a:sym typeface="Wingdings" panose="05000000000000000000" pitchFamily="2" charset="2"/>
              </a:rPr>
              <a:t>1:1</a:t>
            </a:r>
            <a:r>
              <a:rPr lang="zh-CN" altLang="en-US" dirty="0">
                <a:sym typeface="Wingdings" panose="05000000000000000000" pitchFamily="2" charset="2"/>
              </a:rPr>
              <a:t>还原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第二阶段：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zh-CN" altLang="en-US" dirty="0">
                <a:sym typeface="Wingdings" panose="05000000000000000000" pitchFamily="2" charset="2"/>
              </a:rPr>
              <a:t>接入多方数据源，进行数据图形化呈现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第三阶段：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对海量的数据进行分析整理，推演未来可能情况，进行预警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65065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C0C24-BB1D-4662-AEF5-B46562FF7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408669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zh-CN" dirty="0"/>
              <a:t>3.</a:t>
            </a:r>
            <a:r>
              <a:rPr lang="zh-CN" altLang="en-US" dirty="0"/>
              <a:t>魔镜的实现与能够发挥的作用及潜力？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B9B201-A27C-42E0-BFE2-9EF832911FAD}"/>
              </a:ext>
            </a:extLst>
          </p:cNvPr>
          <p:cNvSpPr txBox="1"/>
          <p:nvPr/>
        </p:nvSpPr>
        <p:spPr>
          <a:xfrm>
            <a:off x="1751012" y="2447925"/>
            <a:ext cx="9545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弹性架构设计：硬件部署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BBAA76-8618-4BAD-974F-CF88A971B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8" y="3275231"/>
            <a:ext cx="4281488" cy="299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51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C0C24-BB1D-4662-AEF5-B46562FF7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408669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zh-CN" dirty="0"/>
              <a:t>3.</a:t>
            </a:r>
            <a:r>
              <a:rPr lang="zh-CN" altLang="en-US" dirty="0"/>
              <a:t>魔镜的实现与能够发挥的作用及潜力？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B9B201-A27C-42E0-BFE2-9EF832911FAD}"/>
              </a:ext>
            </a:extLst>
          </p:cNvPr>
          <p:cNvSpPr txBox="1"/>
          <p:nvPr/>
        </p:nvSpPr>
        <p:spPr>
          <a:xfrm>
            <a:off x="1751012" y="2305050"/>
            <a:ext cx="95456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弹性架构设计：软件框架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b="1" dirty="0"/>
              <a:t>“魔镜是一个高度可定制化的可成长的平台容器”</a:t>
            </a:r>
            <a:endParaRPr lang="en-US" altLang="zh-CN" sz="2000" b="1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功能基于模块化集成，动态插拔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人工智能</a:t>
            </a:r>
            <a:r>
              <a:rPr lang="en-US" altLang="zh-CN" dirty="0"/>
              <a:t>AI</a:t>
            </a:r>
            <a:r>
              <a:rPr lang="zh-CN" altLang="en-US" dirty="0"/>
              <a:t>参与数据分析与数据推演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可接入任意数据源，快速进行功能定制，同步展现在数字沙盘中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例子：</a:t>
            </a:r>
            <a:endParaRPr lang="en-US" altLang="zh-CN" dirty="0"/>
          </a:p>
          <a:p>
            <a:r>
              <a:rPr lang="zh-CN" altLang="en-US" dirty="0"/>
              <a:t>比如能接入静安区区内的</a:t>
            </a:r>
            <a:r>
              <a:rPr lang="en-US" altLang="zh-CN" dirty="0"/>
              <a:t>pm2.5</a:t>
            </a:r>
            <a:r>
              <a:rPr lang="zh-CN" altLang="en-US" dirty="0"/>
              <a:t>检测器数据，就可以实时展现静安区各地的空气质量，提供辅助决策信息，是不是做</a:t>
            </a:r>
            <a:r>
              <a:rPr lang="en-US" altLang="zh-CN" dirty="0"/>
              <a:t>….</a:t>
            </a:r>
            <a:r>
              <a:rPr lang="zh-CN" altLang="en-US" dirty="0"/>
              <a:t>开控制空气质量等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611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32</TotalTime>
  <Words>437</Words>
  <Application>Microsoft Office PowerPoint</Application>
  <PresentationFormat>宽屏</PresentationFormat>
  <Paragraphs>54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Century Gothic</vt:lpstr>
      <vt:lpstr>Wingdings</vt:lpstr>
      <vt:lpstr>网状</vt:lpstr>
      <vt:lpstr>静安魔镜安防平台</vt:lpstr>
      <vt:lpstr>1. 什么是“魔镜防护平台”？  2. 魔镜的价值及解决的问题？  3. 魔镜的实现与能够发挥的作用及潜力？</vt:lpstr>
      <vt:lpstr>1.什么是“魔镜防护平台”？ </vt:lpstr>
      <vt:lpstr>2.魔镜的价值及解决的问题？ </vt:lpstr>
      <vt:lpstr>2.魔镜的价值及解决的问题？ </vt:lpstr>
      <vt:lpstr>2.魔镜的价值及解决的问题？ </vt:lpstr>
      <vt:lpstr>3.魔镜的实现与能够发挥的作用及潜力？</vt:lpstr>
      <vt:lpstr>3.魔镜的实现与能够发挥的作用及潜力？</vt:lpstr>
      <vt:lpstr>3.魔镜的实现与能够发挥的作用及潜力？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静安魔镜安防平台</dc:title>
  <dc:creator>彭磊</dc:creator>
  <cp:lastModifiedBy>彭磊</cp:lastModifiedBy>
  <cp:revision>4</cp:revision>
  <dcterms:created xsi:type="dcterms:W3CDTF">2017-09-07T00:53:02Z</dcterms:created>
  <dcterms:modified xsi:type="dcterms:W3CDTF">2017-09-07T01:25:46Z</dcterms:modified>
</cp:coreProperties>
</file>