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7" r:id="rId2"/>
    <p:sldId id="302" r:id="rId3"/>
    <p:sldId id="258" r:id="rId4"/>
    <p:sldId id="293" r:id="rId5"/>
    <p:sldId id="296" r:id="rId6"/>
    <p:sldId id="301" r:id="rId7"/>
  </p:sldIdLst>
  <p:sldSz cx="9144000" cy="6858000" type="screen4x3"/>
  <p:notesSz cx="6858000" cy="9083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5F18D-A7B4-4AFE-975B-322D0067A9BF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681038"/>
            <a:ext cx="4543425" cy="3406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99008-FFCB-41C6-B0D0-CA4C3F1D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8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9008-FFCB-41C6-B0D0-CA4C3F1D7C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9008-FFCB-41C6-B0D0-CA4C3F1D7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9008-FFCB-41C6-B0D0-CA4C3F1D7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5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9008-FFCB-41C6-B0D0-CA4C3F1D7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9008-FFCB-41C6-B0D0-CA4C3F1D7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99008-FFCB-41C6-B0D0-CA4C3F1D7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B8FC-6607-4F13-A816-253CB0C1A93E}" type="datetime1">
              <a:rPr lang="en-US" smtClean="0"/>
              <a:t>8/18/2019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36F7-24F0-4519-8EBD-5C217B199007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13C-961E-469A-85A8-6FA309C699DB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F02268B-D5A9-4476-B085-938E080597E2}" type="datetime1">
              <a:rPr lang="en-US" smtClean="0"/>
              <a:t>8/18/2019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4E8F-5290-4356-B411-0A40B9FB40D5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96B8-248E-4B86-846A-651DCEADBBFC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2FEF-E998-41BF-B98D-FC5FBFEDE6B9}" type="datetime1">
              <a:rPr lang="en-US" smtClean="0"/>
              <a:t>8/18/2019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96D7-7D49-447B-B932-E7CC534406D5}" type="datetime1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9688-8AC0-447B-A86D-B82477F98E10}" type="datetime1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26978A-EA0E-4049-9D97-46965DBE08B4}" type="datetime1">
              <a:rPr lang="en-US" smtClean="0"/>
              <a:t>8/18/2019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FA1D-CD75-4292-B6CB-6CE13C40417E}" type="datetime1">
              <a:rPr lang="en-US" smtClean="0"/>
              <a:t>8/18/2019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10163C-5B6A-4F27-9FEF-1648AC561100}" type="datetime1">
              <a:rPr lang="en-US" smtClean="0"/>
              <a:t>8/18/2019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462D0DC-7EFB-488D-A188-FC38E3BCB7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wboypoetry.com/badger.htm#Western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ato.org/cato-university/home-study-course" TargetMode="External"/><Relationship Id="rId4" Type="http://schemas.openxmlformats.org/officeDocument/2006/relationships/hyperlink" Target="http://www.johnderbyshire.com/Readings/go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914400"/>
            <a:endParaRPr lang="en-US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Ethics</a:t>
            </a:r>
          </a:p>
          <a:p>
            <a:pPr marL="64008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Why is it important in this class?</a:t>
            </a:r>
          </a:p>
          <a:p>
            <a:pPr marL="64008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Ethical norms affect businesses and financial markets directly and through legal system.</a:t>
            </a:r>
          </a:p>
          <a:p>
            <a:pPr marL="64008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Bad ethics can destroy economy.</a:t>
            </a: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For economy to function well we need:</a:t>
            </a:r>
          </a:p>
          <a:p>
            <a:pPr marL="109728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Rule of law</a:t>
            </a:r>
          </a:p>
          <a:p>
            <a:pPr marL="109728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Economic freedom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4800600" y="152400"/>
            <a:ext cx="1332156" cy="365125"/>
          </a:xfrm>
        </p:spPr>
        <p:txBody>
          <a:bodyPr/>
          <a:lstStyle/>
          <a:p>
            <a:fld id="{6462D0DC-7EFB-488D-A188-FC38E3BCB71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479" y="6246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F46120-3E44-4138-BE6C-3BA52341B9AC}" type="slidenum">
              <a:rPr lang="en-US" b="1" smtClean="0"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800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Ethics</a:t>
            </a:r>
          </a:p>
          <a:p>
            <a:pPr marL="640080" indent="0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Basic rules/principles for living</a:t>
            </a:r>
          </a:p>
          <a:p>
            <a:pPr marL="640080" indent="0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We need to use principles because we need to simplify our decision making – we cannot estimate all consequences of our actions.</a:t>
            </a:r>
          </a:p>
          <a:p>
            <a:pPr marL="640080" indent="0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4800600" y="152400"/>
            <a:ext cx="1332156" cy="365125"/>
          </a:xfrm>
        </p:spPr>
        <p:txBody>
          <a:bodyPr/>
          <a:lstStyle/>
          <a:p>
            <a:fld id="{6462D0DC-7EFB-488D-A188-FC38E3BCB71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479" y="6246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F46120-3E44-4138-BE6C-3BA52341B9AC}" type="slidenum">
              <a:rPr lang="en-US" b="1" smtClean="0"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82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640080" indent="0">
              <a:buNone/>
            </a:pP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64008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Enlightenment Period Ethics</a:t>
            </a:r>
          </a:p>
          <a:p>
            <a:pPr marL="914400"/>
            <a:endParaRPr lang="en-US" sz="1800" dirty="0">
              <a:solidFill>
                <a:schemeClr val="bg1"/>
              </a:solidFill>
            </a:endParaRPr>
          </a:p>
          <a:p>
            <a:pPr marL="1280160" lvl="1"/>
            <a:r>
              <a:rPr lang="en-US" sz="2600" b="1" dirty="0">
                <a:solidFill>
                  <a:schemeClr val="bg1"/>
                </a:solidFill>
              </a:rPr>
              <a:t>The Declaration of Independence: “… unalienable Rights, that among these are Life, Liberty, and the Pursuit of Happiness.” (1776) </a:t>
            </a:r>
          </a:p>
          <a:p>
            <a:pPr marL="1280160" lvl="1"/>
            <a:endParaRPr lang="en-US" sz="2600" b="1" dirty="0">
              <a:solidFill>
                <a:schemeClr val="bg1"/>
              </a:solidFill>
            </a:endParaRPr>
          </a:p>
          <a:p>
            <a:pPr marL="1280160" lvl="1"/>
            <a:r>
              <a:rPr lang="en-US" sz="2600" b="1" dirty="0">
                <a:solidFill>
                  <a:schemeClr val="bg1"/>
                </a:solidFill>
              </a:rPr>
              <a:t>Though, you are yourself responsible for achieving what you want in your life.  You can do it yourself or through voluntary interactions with other people.</a:t>
            </a:r>
          </a:p>
          <a:p>
            <a:pPr marL="1280160" lvl="1"/>
            <a:endParaRPr lang="en-US" sz="2600" b="1" dirty="0">
              <a:solidFill>
                <a:schemeClr val="bg1"/>
              </a:solidFill>
            </a:endParaRPr>
          </a:p>
          <a:p>
            <a:pPr marL="1005840" lvl="1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Similarities with Epicurus (341bc-270bc) (and Lucretius (99bc-55bc)) teachings (easier to read: The Swerve by Greenblatt)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4800600" y="152400"/>
            <a:ext cx="1332156" cy="365125"/>
          </a:xfrm>
        </p:spPr>
        <p:txBody>
          <a:bodyPr/>
          <a:lstStyle/>
          <a:p>
            <a:fld id="{6462D0DC-7EFB-488D-A188-FC38E3BCB71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3479" y="6246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F46120-3E44-4138-BE6C-3BA52341B9AC}" type="slidenum">
              <a:rPr lang="en-US" b="1" smtClean="0"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479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640080" indent="0">
              <a:buNone/>
            </a:pP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64008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Enlightenment Period Ethics</a:t>
            </a:r>
          </a:p>
          <a:p>
            <a:pPr marL="914400"/>
            <a:endParaRPr lang="en-US" sz="1400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The fundamental right is the right to one’s own life; the other rights are derived from it</a:t>
            </a:r>
          </a:p>
          <a:p>
            <a:pPr marL="1348740" lvl="1" indent="-342900"/>
            <a:endParaRPr lang="en-US" sz="2800" b="1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Expanded list of rights includes the right to property one earns. </a:t>
            </a:r>
          </a:p>
          <a:p>
            <a:pPr marL="1348740" lvl="1" indent="-342900"/>
            <a:endParaRPr lang="en-US" sz="2800" b="1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Property rights are essential for economic development.  They provide an incentive for people to succeed economically.</a:t>
            </a:r>
          </a:p>
          <a:p>
            <a:pPr marL="1348740" lvl="1" indent="-342900"/>
            <a:endParaRPr lang="en-US" sz="2800" b="1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This was a period of an enormous economic growth.</a:t>
            </a:r>
          </a:p>
          <a:p>
            <a:pPr marL="1348740" lvl="1" indent="-342900"/>
            <a:endParaRPr lang="en-US" sz="2800" b="1" dirty="0">
              <a:solidFill>
                <a:schemeClr val="bg1"/>
              </a:solidFill>
            </a:endParaRPr>
          </a:p>
          <a:p>
            <a:pPr marL="64008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4800600" y="152400"/>
            <a:ext cx="1332156" cy="365125"/>
          </a:xfrm>
        </p:spPr>
        <p:txBody>
          <a:bodyPr/>
          <a:lstStyle/>
          <a:p>
            <a:fld id="{6462D0DC-7EFB-488D-A188-FC38E3BCB71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3479" y="6246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F46120-3E44-4138-BE6C-3BA52341B9AC}" type="slidenum">
              <a:rPr lang="en-US" b="1" smtClean="0"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771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640080" indent="0">
              <a:buNone/>
            </a:pP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64008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Enlightenment Period Ethics</a:t>
            </a:r>
          </a:p>
          <a:p>
            <a:pPr marL="914400"/>
            <a:endParaRPr lang="en-US" sz="1400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This ethics is not against your life, it is meant to make your life better.</a:t>
            </a:r>
          </a:p>
          <a:p>
            <a:pPr marL="1348740" lvl="1" indent="-342900"/>
            <a:endParaRPr lang="en-US" sz="2800" b="1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Virtues: productivity, integrity, rationality, justice, benevolence (not altruism) should make your life better.</a:t>
            </a:r>
          </a:p>
          <a:p>
            <a:pPr marL="1348740" lvl="1" indent="-342900"/>
            <a:endParaRPr lang="en-US" sz="2800" b="1" dirty="0">
              <a:solidFill>
                <a:schemeClr val="bg1"/>
              </a:solidFill>
            </a:endParaRPr>
          </a:p>
          <a:p>
            <a:pPr marL="1348740" lvl="1" indent="-342900"/>
            <a:r>
              <a:rPr lang="en-US" sz="2800" b="1" dirty="0">
                <a:solidFill>
                  <a:schemeClr val="bg1"/>
                </a:solidFill>
              </a:rPr>
              <a:t>Be successful, create wealth, and be proud (not vain) of your achievements.</a:t>
            </a:r>
          </a:p>
          <a:p>
            <a:pPr marL="64008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4800600" y="152400"/>
            <a:ext cx="1332156" cy="365125"/>
          </a:xfrm>
        </p:spPr>
        <p:txBody>
          <a:bodyPr/>
          <a:lstStyle/>
          <a:p>
            <a:fld id="{6462D0DC-7EFB-488D-A188-FC38E3BCB71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3479" y="6246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F46120-3E44-4138-BE6C-3BA52341B9AC}" type="slidenum">
              <a:rPr lang="en-US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9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400800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640080" indent="0">
              <a:buNone/>
            </a:pP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64008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Recommended Reading:</a:t>
            </a:r>
          </a:p>
          <a:p>
            <a:pPr marL="1005840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1005840" lvl="1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The Westerner, Badger Clark</a:t>
            </a:r>
          </a:p>
          <a:p>
            <a:pPr marL="1005840" lvl="1" indent="0">
              <a:buNone/>
            </a:pPr>
            <a:r>
              <a:rPr lang="en-US" sz="1900" b="1" dirty="0">
                <a:solidFill>
                  <a:schemeClr val="bg1"/>
                </a:solidFill>
                <a:hlinkClick r:id="rId3"/>
              </a:rPr>
              <a:t>http://www.cowboypoetry.com/badger.htm#Westerner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</a:p>
          <a:p>
            <a:pPr marL="1005840" lvl="1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The Gods of the Copybook Headings, Rudyard Kipling (poem, facing reality vs. engaging in wishful thinking, 1919) </a:t>
            </a:r>
            <a:r>
              <a:rPr lang="en-US" sz="1900" b="1" dirty="0">
                <a:solidFill>
                  <a:schemeClr val="bg1"/>
                </a:solidFill>
                <a:hlinkClick r:id="rId4"/>
              </a:rPr>
              <a:t>http://www.johnderbyshire.com/Readings/gods.html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</a:p>
          <a:p>
            <a:pPr marL="1005840" lvl="1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1005840" lvl="1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Cato University Home Study Course (start with the topic you are the most familiar with or 2. John Locke’s Two Treatises of Government) </a:t>
            </a:r>
            <a:r>
              <a:rPr lang="en-US" sz="2000" u="sng" dirty="0">
                <a:hlinkClick r:id="rId5"/>
              </a:rPr>
              <a:t>http://www.cato.org/cato-university/home-study-course</a:t>
            </a:r>
            <a:endParaRPr lang="en-US" sz="1900" b="1" dirty="0">
              <a:solidFill>
                <a:schemeClr val="bg1"/>
              </a:solidFill>
            </a:endParaRPr>
          </a:p>
          <a:p>
            <a:pPr marL="1005840" lvl="1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On Liberty, John Stuart Mill (first published in 1859).  (Easy to read; some earlier writings that are more relevant (e.g., John Locke) are hard to read)</a:t>
            </a:r>
          </a:p>
          <a:p>
            <a:pPr marL="1005840" lvl="1" indent="0">
              <a:buNone/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4800600" y="152400"/>
            <a:ext cx="1332156" cy="365125"/>
          </a:xfrm>
        </p:spPr>
        <p:txBody>
          <a:bodyPr/>
          <a:lstStyle/>
          <a:p>
            <a:fld id="{6462D0DC-7EFB-488D-A188-FC38E3BCB71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3479" y="6246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F46120-3E44-4138-BE6C-3BA52341B9AC}" type="slidenum">
              <a:rPr lang="en-US" b="1" smtClean="0"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52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5733</TotalTime>
  <Words>419</Words>
  <Application>Microsoft Office PowerPoint</Application>
  <PresentationFormat>On-screen Show (4:3)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Constantia</vt:lpstr>
      <vt:lpstr>Wingdings 2</vt:lpstr>
      <vt:lpstr>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Financial  System</dc:title>
  <dc:creator>Dalia</dc:creator>
  <cp:lastModifiedBy>Marciukaityte, Dalia</cp:lastModifiedBy>
  <cp:revision>179</cp:revision>
  <cp:lastPrinted>2011-08-31T19:39:50Z</cp:lastPrinted>
  <dcterms:created xsi:type="dcterms:W3CDTF">2011-06-12T18:41:35Z</dcterms:created>
  <dcterms:modified xsi:type="dcterms:W3CDTF">2019-08-18T18:44:22Z</dcterms:modified>
</cp:coreProperties>
</file>