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74" r:id="rId7"/>
    <p:sldId id="261" r:id="rId8"/>
    <p:sldId id="287" r:id="rId9"/>
    <p:sldId id="262" r:id="rId10"/>
    <p:sldId id="263" r:id="rId11"/>
    <p:sldId id="264" r:id="rId12"/>
    <p:sldId id="288" r:id="rId13"/>
    <p:sldId id="269" r:id="rId14"/>
    <p:sldId id="270" r:id="rId15"/>
    <p:sldId id="266" r:id="rId16"/>
    <p:sldId id="271" r:id="rId17"/>
    <p:sldId id="272" r:id="rId18"/>
    <p:sldId id="304" r:id="rId19"/>
    <p:sldId id="275" r:id="rId20"/>
    <p:sldId id="273" r:id="rId21"/>
    <p:sldId id="289" r:id="rId22"/>
    <p:sldId id="290" r:id="rId23"/>
    <p:sldId id="291" r:id="rId24"/>
    <p:sldId id="293" r:id="rId25"/>
    <p:sldId id="292" r:id="rId26"/>
    <p:sldId id="294" r:id="rId27"/>
    <p:sldId id="305" r:id="rId28"/>
    <p:sldId id="295" r:id="rId29"/>
    <p:sldId id="296" r:id="rId30"/>
    <p:sldId id="297" r:id="rId31"/>
    <p:sldId id="307" r:id="rId32"/>
    <p:sldId id="298" r:id="rId33"/>
    <p:sldId id="299" r:id="rId34"/>
    <p:sldId id="300" r:id="rId35"/>
    <p:sldId id="301" r:id="rId36"/>
    <p:sldId id="302" r:id="rId37"/>
    <p:sldId id="303" r:id="rId38"/>
    <p:sldId id="27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 Saripalle" userId="9527fcb6-9658-41e4-ba79-6c7d094e33e3" providerId="ADAL" clId="{3EC9CEDF-6450-4F2F-9550-3AA45A52B430}"/>
    <pc:docChg chg="custSel modSld">
      <pc:chgData name="Rishi Saripalle" userId="9527fcb6-9658-41e4-ba79-6c7d094e33e3" providerId="ADAL" clId="{3EC9CEDF-6450-4F2F-9550-3AA45A52B430}" dt="2019-09-24T17:02:59.928" v="0" actId="478"/>
      <pc:docMkLst>
        <pc:docMk/>
      </pc:docMkLst>
      <pc:sldChg chg="delSp">
        <pc:chgData name="Rishi Saripalle" userId="9527fcb6-9658-41e4-ba79-6c7d094e33e3" providerId="ADAL" clId="{3EC9CEDF-6450-4F2F-9550-3AA45A52B430}" dt="2019-09-24T17:02:59.928" v="0" actId="478"/>
        <pc:sldMkLst>
          <pc:docMk/>
          <pc:sldMk cId="242104575" sldId="261"/>
        </pc:sldMkLst>
        <pc:inkChg chg="del">
          <ac:chgData name="Rishi Saripalle" userId="9527fcb6-9658-41e4-ba79-6c7d094e33e3" providerId="ADAL" clId="{3EC9CEDF-6450-4F2F-9550-3AA45A52B430}" dt="2019-09-24T17:02:59.928" v="0" actId="478"/>
          <ac:inkMkLst>
            <pc:docMk/>
            <pc:sldMk cId="242104575" sldId="261"/>
            <ac:inkMk id="4" creationId="{A02C6B67-606B-4FB5-97F4-1B123D30D82C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72228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5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 anchor="b">
            <a:noAutofit/>
          </a:bodyPr>
          <a:lstStyle>
            <a:lvl1pPr marL="0" indent="0" algn="l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4343400"/>
            <a:ext cx="9985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04813" indent="-404813">
              <a:defRPr/>
            </a:lvl1pPr>
            <a:lvl2pPr marL="692150" indent="-287338">
              <a:defRPr/>
            </a:lvl2pPr>
            <a:lvl3pPr marL="862013" indent="-169863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ctr" anchorCtr="0">
            <a:normAutofit/>
          </a:bodyPr>
          <a:lstStyle>
            <a:lvl1pPr>
              <a:lnSpc>
                <a:spcPct val="85000"/>
              </a:lnSpc>
              <a:defRPr sz="45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b" anchorCtr="0">
            <a:noAutofit/>
          </a:bodyPr>
          <a:lstStyle>
            <a:lvl1pPr marL="0" indent="0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1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6400" y="286605"/>
            <a:ext cx="10363200" cy="1084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76400"/>
            <a:ext cx="5181600" cy="4495800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200" y="1676400"/>
            <a:ext cx="5181600" cy="4495800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06400" y="286605"/>
            <a:ext cx="10363200" cy="1084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443" y="1594152"/>
            <a:ext cx="526715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443" y="2330434"/>
            <a:ext cx="5267157" cy="3765566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3120" y="1594152"/>
            <a:ext cx="495808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3120" y="2330434"/>
            <a:ext cx="4937760" cy="3765566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4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1" y="228601"/>
            <a:ext cx="7025639" cy="5999425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43B4431-2FFA-4D82-A5A8-2D6B9E0E23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 flipH="1">
            <a:off x="7671789" y="2749526"/>
            <a:ext cx="53340" cy="7188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1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043B4431-2FFA-4D82-A5A8-2D6B9E0E23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"/>
            <a:ext cx="10363200" cy="1385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00200"/>
            <a:ext cx="107188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1442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</a:defRPr>
            </a:lvl1pPr>
          </a:lstStyle>
          <a:p>
            <a:fld id="{043B4431-2FFA-4D82-A5A8-2D6B9E0E23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1600" y="6459787"/>
            <a:ext cx="782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none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1" y="6459787"/>
            <a:ext cx="54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06400" y="1418153"/>
            <a:ext cx="10363200" cy="19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upload.wikimedia.org/wikipedia/en/f/f9/Illinois_State_University_Sea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224" y="242931"/>
            <a:ext cx="1069624" cy="103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1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SzPct val="100000"/>
        <a:buFont typeface="Calibri" panose="020F0502020204030204" pitchFamily="34" charset="0"/>
        <a:buChar char="—"/>
        <a:defRPr sz="2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2588" indent="22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SzPct val="120000"/>
        <a:buFont typeface="Calibri" panose="020F0502020204030204" pitchFamily="34" charset="0"/>
        <a:buChar char="»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2929"/>
        </a:buClr>
        <a:buSzPct val="110000"/>
        <a:buFont typeface="Calibri" panose="020F0502020204030204" pitchFamily="34" charset="0"/>
        <a:buChar char="›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9350" indent="-2349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716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5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Identifier or Variables</a:t>
            </a:r>
          </a:p>
          <a:p>
            <a:pPr lvl="1"/>
            <a:r>
              <a:rPr lang="en-US" dirty="0"/>
              <a:t>Starts with a letter</a:t>
            </a:r>
          </a:p>
          <a:p>
            <a:pPr lvl="1"/>
            <a:r>
              <a:rPr lang="en-US" dirty="0"/>
              <a:t>“_” can be first	</a:t>
            </a:r>
          </a:p>
          <a:p>
            <a:pPr lvl="2"/>
            <a:r>
              <a:rPr lang="en-US" dirty="0"/>
              <a:t>Reserved for compiler-specific keywords or external identifiers</a:t>
            </a:r>
          </a:p>
          <a:p>
            <a:pPr lvl="1"/>
            <a:r>
              <a:rPr lang="en-US" dirty="0"/>
              <a:t>Sequence of one or more letters, digits, or underscore characters (_)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Spaces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punctuation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symbols</a:t>
            </a:r>
            <a:r>
              <a:rPr lang="en-US" dirty="0"/>
              <a:t> cannot be part of an identifier</a:t>
            </a:r>
          </a:p>
          <a:p>
            <a:pPr lvl="1"/>
            <a:r>
              <a:rPr lang="en-US" dirty="0"/>
              <a:t>Avoid </a:t>
            </a:r>
            <a:r>
              <a:rPr lang="en-US" dirty="0">
                <a:solidFill>
                  <a:srgbClr val="FF0000"/>
                </a:solidFill>
              </a:rPr>
              <a:t>Keywords</a:t>
            </a:r>
          </a:p>
          <a:p>
            <a:pPr lvl="2"/>
            <a:r>
              <a:rPr lang="en-US" dirty="0"/>
              <a:t>Specific compilers may also have additional specific reserved keywords.</a:t>
            </a:r>
          </a:p>
          <a:p>
            <a:pPr lvl="1"/>
            <a:r>
              <a:rPr lang="en-US" dirty="0"/>
              <a:t>C++ language is a "</a:t>
            </a:r>
            <a:r>
              <a:rPr lang="en-US" u="sng" dirty="0"/>
              <a:t>case sensitive</a:t>
            </a:r>
            <a:r>
              <a:rPr lang="en-US" dirty="0"/>
              <a:t>" language. </a:t>
            </a:r>
          </a:p>
          <a:p>
            <a:pPr lvl="2"/>
            <a:r>
              <a:rPr lang="en-US" b="1" dirty="0"/>
              <a:t>RESULT</a:t>
            </a:r>
            <a:r>
              <a:rPr lang="en-US" dirty="0"/>
              <a:t> different from </a:t>
            </a:r>
            <a:r>
              <a:rPr lang="en-US" b="1" dirty="0"/>
              <a:t>result</a:t>
            </a:r>
            <a:r>
              <a:rPr lang="en-US" dirty="0"/>
              <a:t> from </a:t>
            </a:r>
            <a:r>
              <a:rPr lang="en-US" b="1" dirty="0"/>
              <a:t>Result</a:t>
            </a:r>
            <a:r>
              <a:rPr lang="en-US" dirty="0"/>
              <a:t> from </a:t>
            </a:r>
            <a:r>
              <a:rPr lang="en-US" b="1" dirty="0" err="1"/>
              <a:t>reSult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042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Datatypes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802191"/>
              </p:ext>
            </p:extLst>
          </p:nvPr>
        </p:nvGraphicFramePr>
        <p:xfrm>
          <a:off x="164879" y="1653991"/>
          <a:ext cx="5715969" cy="4215208"/>
        </p:xfrm>
        <a:graphic>
          <a:graphicData uri="http://schemas.openxmlformats.org/drawingml/2006/table">
            <a:tbl>
              <a:tblPr firstRow="1"/>
              <a:tblGrid>
                <a:gridCol w="190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3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Group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Type names*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Notes on size / precision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98">
                <a:tc rowSpan="4"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Character types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char</a:t>
                      </a:r>
                      <a:endParaRPr lang="en-US" sz="1200" dirty="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Exactly one byte in size. At least 8 bits.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char16_t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smaller than char. At least 16 bits.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char32_t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smaller than char16_t. At least 32 bits.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wchar_t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Can represent the largest supported character set.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456">
                <a:tc rowSpan="5"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Integer types (signed)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signed char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Same size as char. At least 8 bits.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signed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b="1">
                          <a:effectLst/>
                        </a:rPr>
                        <a:t>short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i="1">
                          <a:effectLst/>
                        </a:rPr>
                        <a:t>int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smaller than char. At least 16 bits.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signed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b="1">
                          <a:effectLst/>
                        </a:rPr>
                        <a:t>int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smaller than short. At least 16 bits.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signed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b="1">
                          <a:effectLst/>
                        </a:rPr>
                        <a:t>long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i="1">
                          <a:effectLst/>
                        </a:rPr>
                        <a:t>int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smaller than int. At least 32 bits.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signed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b="1">
                          <a:effectLst/>
                        </a:rPr>
                        <a:t>long long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i="1">
                          <a:effectLst/>
                        </a:rPr>
                        <a:t>int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Not smaller than long. At least 64 bits.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986312"/>
              </p:ext>
            </p:extLst>
          </p:nvPr>
        </p:nvGraphicFramePr>
        <p:xfrm>
          <a:off x="6063655" y="1896038"/>
          <a:ext cx="5715969" cy="3301208"/>
        </p:xfrm>
        <a:graphic>
          <a:graphicData uri="http://schemas.openxmlformats.org/drawingml/2006/table">
            <a:tbl>
              <a:tblPr/>
              <a:tblGrid>
                <a:gridCol w="190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Type names*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Notes on size / precision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6">
                <a:tc rowSpan="5"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Integer types (unsigned)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unsigned char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(same size as their signed counterparts)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4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unsigned short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i="1">
                          <a:effectLst/>
                        </a:rPr>
                        <a:t>int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4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unsigned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i="1">
                          <a:effectLst/>
                        </a:rPr>
                        <a:t>int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4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unsigned long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i="1">
                          <a:effectLst/>
                        </a:rPr>
                        <a:t>int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4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unsigned long long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i="1">
                          <a:effectLst/>
                        </a:rPr>
                        <a:t>int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456">
                <a:tc rowSpan="3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Floating-point types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float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4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double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Precision not less than float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4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long double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Precision not less than double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45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Boolean type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bool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45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Void type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void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 storage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45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Null pointer</a:t>
                      </a: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decltype(nullptr)</a:t>
                      </a:r>
                      <a:endParaRPr lang="en-US" sz="120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42333" marR="42333" marT="21167" marB="2116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96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Declaring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it done ?</a:t>
            </a:r>
          </a:p>
          <a:p>
            <a:pPr marL="692150" lvl="2" indent="0">
              <a:buNone/>
            </a:pPr>
            <a:r>
              <a:rPr lang="en-US" dirty="0">
                <a:solidFill>
                  <a:srgbClr val="7030A0"/>
                </a:solidFill>
              </a:rPr>
              <a:t>int </a:t>
            </a:r>
            <a:r>
              <a:rPr lang="en-US" dirty="0"/>
              <a:t>count; </a:t>
            </a:r>
            <a:r>
              <a:rPr lang="en-US" dirty="0">
                <a:solidFill>
                  <a:srgbClr val="7030A0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general,</a:t>
            </a:r>
          </a:p>
          <a:p>
            <a:pPr lvl="2"/>
            <a:r>
              <a:rPr lang="en-US" b="1" i="1" dirty="0">
                <a:solidFill>
                  <a:srgbClr val="7030A0"/>
                </a:solidFill>
              </a:rPr>
              <a:t>Type </a:t>
            </a:r>
            <a:r>
              <a:rPr lang="en-US" i="1" dirty="0" err="1">
                <a:solidFill>
                  <a:schemeClr val="tx1"/>
                </a:solidFill>
              </a:rPr>
              <a:t>variable_name</a:t>
            </a:r>
            <a:r>
              <a:rPr lang="en-US" i="1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Good Practice: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Always initialize the variables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2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Arithmetic Operations</a:t>
            </a:r>
          </a:p>
          <a:p>
            <a:pPr lvl="2"/>
            <a:r>
              <a:rPr lang="en-US" dirty="0"/>
              <a:t>+, -, *, /, %, =,</a:t>
            </a:r>
          </a:p>
          <a:p>
            <a:pPr lvl="2"/>
            <a:r>
              <a:rPr lang="en-US" dirty="0"/>
              <a:t>+= , </a:t>
            </a:r>
            <a:r>
              <a:rPr lang="en-US" dirty="0">
                <a:solidFill>
                  <a:srgbClr val="0070C0"/>
                </a:solidFill>
              </a:rPr>
              <a:t>x+=y </a:t>
            </a:r>
            <a:r>
              <a:rPr lang="en-US" dirty="0">
                <a:solidFill>
                  <a:schemeClr val="tx1"/>
                </a:solidFill>
              </a:rPr>
              <a:t>same as </a:t>
            </a:r>
            <a:r>
              <a:rPr lang="en-US" dirty="0">
                <a:solidFill>
                  <a:srgbClr val="0070C0"/>
                </a:solidFill>
              </a:rPr>
              <a:t>x = </a:t>
            </a:r>
            <a:r>
              <a:rPr lang="en-US" dirty="0" err="1">
                <a:solidFill>
                  <a:srgbClr val="0070C0"/>
                </a:solidFill>
              </a:rPr>
              <a:t>x+y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-=, *=, /=, %=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Increment &amp; Decrement Operators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++, --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Prefix = ++x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rgbClr val="0070C0"/>
                </a:solidFill>
              </a:rPr>
              <a:t>x = 5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sz="2400" dirty="0">
                <a:solidFill>
                  <a:srgbClr val="0070C0"/>
                </a:solidFill>
              </a:rPr>
              <a:t>y = ++x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Postfix = x++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rgbClr val="0070C0"/>
                </a:solidFill>
              </a:rPr>
              <a:t>x =5</a:t>
            </a:r>
            <a:r>
              <a:rPr lang="en-US" dirty="0">
                <a:solidFill>
                  <a:schemeClr val="tx1"/>
                </a:solidFill>
              </a:rPr>
              <a:t> and y = </a:t>
            </a:r>
            <a:r>
              <a:rPr lang="en-US" sz="2400" dirty="0">
                <a:solidFill>
                  <a:srgbClr val="0070C0"/>
                </a:solidFill>
              </a:rPr>
              <a:t>x++;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Relational Operators</a:t>
            </a:r>
          </a:p>
          <a:p>
            <a:pPr lvl="2"/>
            <a:r>
              <a:rPr lang="en-US" dirty="0"/>
              <a:t>&gt;,&gt;=,&lt;,&lt;=, ==, !=</a:t>
            </a:r>
          </a:p>
          <a:p>
            <a:pPr lvl="1"/>
            <a:r>
              <a:rPr lang="en-US" dirty="0"/>
              <a:t>Logical Operators</a:t>
            </a:r>
          </a:p>
          <a:p>
            <a:pPr lvl="2"/>
            <a:r>
              <a:rPr lang="en-US" dirty="0"/>
              <a:t>!, &amp;&amp;, ||</a:t>
            </a:r>
          </a:p>
        </p:txBody>
      </p:sp>
    </p:spTree>
    <p:extLst>
      <p:ext uri="{BB962C8B-B14F-4D97-AF65-F5344CB8AC3E}">
        <p14:creationId xmlns:p14="http://schemas.microsoft.com/office/powerpoint/2010/main" val="182171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Bitwise Operators</a:t>
            </a:r>
          </a:p>
          <a:p>
            <a:pPr marL="692150" lvl="2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59550"/>
              </p:ext>
            </p:extLst>
          </p:nvPr>
        </p:nvGraphicFramePr>
        <p:xfrm>
          <a:off x="1181876" y="2898709"/>
          <a:ext cx="9531739" cy="2666316"/>
        </p:xfrm>
        <a:graphic>
          <a:graphicData uri="http://schemas.openxmlformats.org/drawingml/2006/table">
            <a:tbl>
              <a:tblPr firstRow="1"/>
              <a:tblGrid>
                <a:gridCol w="119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6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Symbol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Form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Explanation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Example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6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left shift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&lt;&lt;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x &lt;&lt; y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all bits in x shifted left y bits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 2&lt;&lt;1 = 4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66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right shift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&gt;&gt;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x &gt;&gt; y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all bits in x shifted right y bits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2&gt;&gt;1 = 1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6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bitwise NOT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~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~x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all bits in x flipped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~2 = -3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66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bitwise AND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&amp;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x &amp; y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each bit in x AND each bit in y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2 &amp; 1 = 0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66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bitwise OR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|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x | y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each bit in x OR each bit in y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2 | 1 = 3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6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bitwise XOR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^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x ^ y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each bit in x XOR each bit in y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2^</a:t>
                      </a:r>
                      <a:r>
                        <a:rPr lang="en-US" sz="1400" baseline="0" dirty="0">
                          <a:effectLst/>
                        </a:rPr>
                        <a:t> 1 = 3</a:t>
                      </a:r>
                      <a:endParaRPr lang="en-US" sz="1400" dirty="0"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54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Basic Input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6624595" cy="4572000"/>
          </a:xfrm>
        </p:spPr>
        <p:txBody>
          <a:bodyPr/>
          <a:lstStyle/>
          <a:p>
            <a:r>
              <a:rPr lang="en-US" dirty="0" err="1"/>
              <a:t>iostream</a:t>
            </a:r>
            <a:endParaRPr lang="en-US" dirty="0"/>
          </a:p>
          <a:p>
            <a:pPr lvl="1"/>
            <a:r>
              <a:rPr lang="en-US" dirty="0"/>
              <a:t>“&gt;&gt;” – the input operator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– standard input stream</a:t>
            </a:r>
          </a:p>
          <a:p>
            <a:pPr lvl="2"/>
            <a:r>
              <a:rPr lang="en-US" dirty="0"/>
              <a:t>Ignores any character(s) after a whitespace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“&lt;&lt;“ – the output operator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– standard output stream</a:t>
            </a:r>
          </a:p>
          <a:p>
            <a:pPr lvl="1"/>
            <a:r>
              <a:rPr lang="en-US" dirty="0" err="1"/>
              <a:t>cerr</a:t>
            </a:r>
            <a:r>
              <a:rPr lang="en-US" dirty="0"/>
              <a:t> – standard error reporting stream</a:t>
            </a:r>
          </a:p>
        </p:txBody>
      </p:sp>
      <p:sp>
        <p:nvSpPr>
          <p:cNvPr id="4" name="Rectangle 3"/>
          <p:cNvSpPr/>
          <p:nvPr/>
        </p:nvSpPr>
        <p:spPr>
          <a:xfrm>
            <a:off x="7012459" y="1802170"/>
            <a:ext cx="51795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namespace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"Enter a value: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&gt;&gt;value;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"Entered value is: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&lt;&lt;value&lt;&lt;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36991" y="1108065"/>
            <a:ext cx="133260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</a:t>
            </a:r>
            <a:r>
              <a:rPr lang="en-US" sz="1200" b="1" dirty="0" err="1">
                <a:solidFill>
                  <a:schemeClr val="accent2"/>
                </a:solidFill>
              </a:rPr>
              <a:t>iostream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2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Variable Scope</a:t>
            </a:r>
          </a:p>
          <a:p>
            <a:pPr lvl="1"/>
            <a:r>
              <a:rPr lang="en-US" dirty="0"/>
              <a:t>Local</a:t>
            </a:r>
          </a:p>
          <a:p>
            <a:pPr lvl="2"/>
            <a:r>
              <a:rPr lang="en-US" dirty="0"/>
              <a:t>Only accessible in the defined block</a:t>
            </a:r>
          </a:p>
          <a:p>
            <a:pPr lvl="2"/>
            <a:r>
              <a:rPr lang="en-US" dirty="0"/>
              <a:t>Expires when the block is executed</a:t>
            </a:r>
          </a:p>
          <a:p>
            <a:pPr lvl="1"/>
            <a:r>
              <a:rPr lang="en-US" dirty="0"/>
              <a:t>Global</a:t>
            </a:r>
          </a:p>
          <a:p>
            <a:pPr lvl="2"/>
            <a:r>
              <a:rPr lang="en-US" dirty="0"/>
              <a:t>Internal</a:t>
            </a:r>
          </a:p>
          <a:p>
            <a:pPr lvl="3"/>
            <a:r>
              <a:rPr lang="en-US" dirty="0"/>
              <a:t>Only accessible in a given file</a:t>
            </a:r>
          </a:p>
          <a:p>
            <a:pPr lvl="2"/>
            <a:r>
              <a:rPr lang="en-US" dirty="0"/>
              <a:t>External</a:t>
            </a:r>
          </a:p>
          <a:p>
            <a:pPr lvl="3"/>
            <a:r>
              <a:rPr lang="en-US" dirty="0"/>
              <a:t>Accessible anywhere in the project workspace</a:t>
            </a:r>
          </a:p>
          <a:p>
            <a:pPr lvl="3"/>
            <a:r>
              <a:rPr lang="en-US" dirty="0"/>
              <a:t>Achieved using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extern</a:t>
            </a:r>
            <a:r>
              <a:rPr lang="en-US" dirty="0"/>
              <a:t> keyword</a:t>
            </a:r>
          </a:p>
          <a:p>
            <a:pPr lvl="3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8634" y="1600200"/>
            <a:ext cx="142096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identifiers</a:t>
            </a:r>
          </a:p>
        </p:txBody>
      </p:sp>
    </p:spTree>
    <p:extLst>
      <p:ext uri="{BB962C8B-B14F-4D97-AF65-F5344CB8AC3E}">
        <p14:creationId xmlns:p14="http://schemas.microsoft.com/office/powerpoint/2010/main" val="320680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0718800" cy="4572000"/>
          </a:xfrm>
        </p:spPr>
        <p:txBody>
          <a:bodyPr/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Global Variables</a:t>
            </a:r>
          </a:p>
          <a:p>
            <a:pPr lvl="2"/>
            <a:r>
              <a:rPr lang="en-US" dirty="0"/>
              <a:t>They are not thread safe</a:t>
            </a:r>
          </a:p>
          <a:p>
            <a:pPr lvl="3"/>
            <a:r>
              <a:rPr lang="en-US" dirty="0"/>
              <a:t>i.e. they are not synchronized</a:t>
            </a:r>
          </a:p>
          <a:p>
            <a:pPr lvl="1"/>
            <a:r>
              <a:rPr lang="en-US" dirty="0"/>
              <a:t>Constant Variables</a:t>
            </a:r>
          </a:p>
          <a:p>
            <a:pPr lvl="2"/>
            <a:r>
              <a:rPr lang="en-US" dirty="0"/>
              <a:t>Variables whose value cannot be changed</a:t>
            </a:r>
          </a:p>
          <a:p>
            <a:pPr lvl="2"/>
            <a:r>
              <a:rPr lang="en-US" dirty="0"/>
              <a:t>Achieved using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const</a:t>
            </a:r>
            <a:r>
              <a:rPr lang="en-US" dirty="0"/>
              <a:t> keyword</a:t>
            </a:r>
          </a:p>
          <a:p>
            <a:pPr marL="692150" lvl="2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const</a:t>
            </a:r>
            <a:r>
              <a:rPr lang="en-US" dirty="0"/>
              <a:t> PI = 3.141;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10162" y="1108065"/>
            <a:ext cx="145943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identifiers</a:t>
            </a:r>
          </a:p>
        </p:txBody>
      </p:sp>
    </p:spTree>
    <p:extLst>
      <p:ext uri="{BB962C8B-B14F-4D97-AF65-F5344CB8AC3E}">
        <p14:creationId xmlns:p14="http://schemas.microsoft.com/office/powerpoint/2010/main" val="215602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</a:t>
            </a:r>
            <a:r>
              <a:rPr lang="en-US" dirty="0" err="1"/>
              <a:t>sizeof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sizeof</a:t>
            </a:r>
            <a:endParaRPr lang="en-US" dirty="0"/>
          </a:p>
          <a:p>
            <a:pPr lvl="1"/>
            <a:r>
              <a:rPr lang="en-US" b="0" dirty="0"/>
              <a:t>Obtains the number of bytes occupied by a </a:t>
            </a:r>
            <a:r>
              <a:rPr lang="en-US" b="0" i="1" dirty="0"/>
              <a:t>type</a:t>
            </a:r>
            <a:r>
              <a:rPr lang="en-US" b="0" dirty="0"/>
              <a:t>, or by a </a:t>
            </a:r>
            <a:r>
              <a:rPr lang="en-US" b="0" i="1" dirty="0"/>
              <a:t>variable</a:t>
            </a:r>
            <a:endParaRPr lang="en-US" i="1" dirty="0"/>
          </a:p>
          <a:p>
            <a:pPr lvl="1"/>
            <a:r>
              <a:rPr lang="en-US" b="0" dirty="0"/>
              <a:t>Example</a:t>
            </a:r>
          </a:p>
          <a:p>
            <a:pPr lvl="1"/>
            <a:endParaRPr lang="en-US" b="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92145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308" y="3660292"/>
            <a:ext cx="10852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height = 74;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"The height variable occupies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(height) &lt;&lt;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 bytes."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"Type \"long long\" occupies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&lt;&lt;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 bytes."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"The expression height*height/2 occupies -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(height*height/2) &lt;&lt;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 bytes."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3501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String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dirty="0"/>
              <a:t>Library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#include</a:t>
            </a:r>
            <a:r>
              <a:rPr lang="en-US" b="1" dirty="0"/>
              <a:t> &lt;string&gt;</a:t>
            </a:r>
          </a:p>
          <a:p>
            <a:pPr lvl="1"/>
            <a:r>
              <a:rPr lang="en-US" altLang="en-US" dirty="0"/>
              <a:t>Declaration</a:t>
            </a:r>
          </a:p>
          <a:p>
            <a:pPr lvl="2"/>
            <a:r>
              <a:rPr lang="en-US" altLang="en-US" b="0" dirty="0">
                <a:solidFill>
                  <a:srgbClr val="7030A0"/>
                </a:solidFill>
              </a:rPr>
              <a:t>string </a:t>
            </a:r>
            <a:r>
              <a:rPr lang="en-US" altLang="en-US" b="0" dirty="0"/>
              <a:t>name;</a:t>
            </a:r>
            <a:endParaRPr lang="en-US" altLang="en-US" dirty="0"/>
          </a:p>
          <a:p>
            <a:pPr lvl="2"/>
            <a:r>
              <a:rPr lang="en-US" altLang="en-US" dirty="0">
                <a:solidFill>
                  <a:srgbClr val="7030A0"/>
                </a:solidFill>
              </a:rPr>
              <a:t>string </a:t>
            </a:r>
            <a:r>
              <a:rPr lang="en-US" altLang="en-US" dirty="0"/>
              <a:t>name </a:t>
            </a:r>
            <a:r>
              <a:rPr lang="en-US" altLang="en-US" b="0" dirty="0"/>
              <a:t>(“Rishi")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52234" y="1108065"/>
            <a:ext cx="114371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String</a:t>
            </a:r>
          </a:p>
        </p:txBody>
      </p:sp>
    </p:spTree>
    <p:extLst>
      <p:ext uri="{BB962C8B-B14F-4D97-AF65-F5344CB8AC3E}">
        <p14:creationId xmlns:p14="http://schemas.microsoft.com/office/powerpoint/2010/main" val="343384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What is C++ &amp; Why ?</a:t>
            </a:r>
          </a:p>
          <a:p>
            <a:pPr lvl="1"/>
            <a:r>
              <a:rPr lang="en-US" dirty="0"/>
              <a:t>History &amp; Standards</a:t>
            </a:r>
          </a:p>
          <a:p>
            <a:pPr lvl="1"/>
            <a:r>
              <a:rPr lang="en-US" dirty="0"/>
              <a:t>Fundamentals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Input &amp; Output</a:t>
            </a:r>
          </a:p>
          <a:p>
            <a:pPr lvl="2"/>
            <a:r>
              <a:rPr lang="en-US" dirty="0"/>
              <a:t>Function</a:t>
            </a:r>
          </a:p>
          <a:p>
            <a:pPr lvl="3"/>
            <a:r>
              <a:rPr lang="en-US" dirty="0"/>
              <a:t>Overloading</a:t>
            </a:r>
          </a:p>
          <a:p>
            <a:pPr lvl="3"/>
            <a:r>
              <a:rPr lang="en-US" dirty="0"/>
              <a:t>Inline</a:t>
            </a:r>
          </a:p>
          <a:p>
            <a:pPr lvl="2"/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52057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</a:t>
            </a:r>
          </a:p>
          <a:p>
            <a:pPr lvl="1"/>
            <a:r>
              <a:rPr lang="en-US" dirty="0"/>
              <a:t>C-string – character array terminated by </a:t>
            </a:r>
            <a:r>
              <a:rPr lang="en-US" b="1" dirty="0">
                <a:solidFill>
                  <a:srgbClr val="00B050"/>
                </a:solidFill>
              </a:rPr>
              <a:t>‘\0’</a:t>
            </a:r>
          </a:p>
          <a:p>
            <a:pPr marL="692150" lvl="2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 char</a:t>
            </a:r>
            <a:r>
              <a:rPr lang="en-US" dirty="0"/>
              <a:t> </a:t>
            </a:r>
            <a:r>
              <a:rPr lang="en-US" dirty="0" err="1"/>
              <a:t>nameChar</a:t>
            </a:r>
            <a:r>
              <a:rPr lang="en-US" dirty="0"/>
              <a:t>[] ="C++";  </a:t>
            </a:r>
          </a:p>
          <a:p>
            <a:pPr marL="692150" lvl="2" indent="0">
              <a:buNone/>
            </a:pPr>
            <a:r>
              <a:rPr lang="en-US" dirty="0"/>
              <a:t>	  </a:t>
            </a:r>
            <a:r>
              <a:rPr lang="en-US" dirty="0" err="1"/>
              <a:t>nameChar</a:t>
            </a:r>
            <a:r>
              <a:rPr lang="en-US" dirty="0"/>
              <a:t>[0] = ‘c’</a:t>
            </a:r>
          </a:p>
          <a:p>
            <a:pPr marL="692150" lvl="2" indent="0">
              <a:buNone/>
            </a:pPr>
            <a:r>
              <a:rPr lang="en-US" dirty="0"/>
              <a:t>	  </a:t>
            </a:r>
            <a:r>
              <a:rPr lang="en-US" dirty="0" err="1"/>
              <a:t>nameChar</a:t>
            </a:r>
            <a:r>
              <a:rPr lang="en-US" dirty="0"/>
              <a:t>[2] = ‘+’</a:t>
            </a:r>
          </a:p>
          <a:p>
            <a:pPr marL="69215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     </a:t>
            </a:r>
          </a:p>
          <a:p>
            <a:pPr marL="69215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   char</a:t>
            </a:r>
            <a:r>
              <a:rPr lang="en-US" dirty="0"/>
              <a:t> </a:t>
            </a:r>
            <a:r>
              <a:rPr lang="en-US" dirty="0" err="1"/>
              <a:t>nameChar</a:t>
            </a:r>
            <a:r>
              <a:rPr lang="en-US" dirty="0"/>
              <a:t>[] ="C++";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String &amp; Chars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55524"/>
              </p:ext>
            </p:extLst>
          </p:nvPr>
        </p:nvGraphicFramePr>
        <p:xfrm>
          <a:off x="5045352" y="2811162"/>
          <a:ext cx="353508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06776" y="1108065"/>
            <a:ext cx="122546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</a:t>
            </a:r>
            <a:r>
              <a:rPr lang="en-US" sz="1200" b="1" dirty="0" err="1">
                <a:solidFill>
                  <a:schemeClr val="accent2"/>
                </a:solidFill>
              </a:rPr>
              <a:t>CString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2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Captures and Performs a small unit of work</a:t>
            </a:r>
          </a:p>
          <a:p>
            <a:pPr lvl="1"/>
            <a:r>
              <a:rPr lang="en-US" dirty="0"/>
              <a:t>How to write the function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sz="2000" dirty="0" err="1">
                <a:solidFill>
                  <a:srgbClr val="00B0F0"/>
                </a:solidFill>
              </a:rPr>
              <a:t>return_type</a:t>
            </a:r>
            <a:r>
              <a:rPr lang="en-US" sz="2000" dirty="0"/>
              <a:t> </a:t>
            </a:r>
            <a:r>
              <a:rPr lang="en-US" sz="2000" dirty="0" err="1"/>
              <a:t>functionName</a:t>
            </a:r>
            <a:r>
              <a:rPr lang="en-US" sz="2000" dirty="0"/>
              <a:t> (</a:t>
            </a:r>
            <a:r>
              <a:rPr lang="en-US" sz="2000" i="1" dirty="0">
                <a:solidFill>
                  <a:srgbClr val="7030A0"/>
                </a:solidFill>
              </a:rPr>
              <a:t>parameters</a:t>
            </a:r>
            <a:r>
              <a:rPr lang="en-US" sz="2000" dirty="0"/>
              <a:t>){</a:t>
            </a:r>
          </a:p>
          <a:p>
            <a:pPr marL="404812" lvl="1" indent="0">
              <a:buNone/>
            </a:pPr>
            <a:r>
              <a:rPr lang="en-US" sz="2000" dirty="0"/>
              <a:t>		…..</a:t>
            </a:r>
          </a:p>
          <a:p>
            <a:pPr marL="404812" lvl="1" indent="0">
              <a:buNone/>
            </a:pPr>
            <a:r>
              <a:rPr lang="en-US" sz="2000" dirty="0"/>
              <a:t>		…….	</a:t>
            </a:r>
          </a:p>
          <a:p>
            <a:pPr marL="404812" lvl="1" indent="0">
              <a:buNone/>
            </a:pPr>
            <a:r>
              <a:rPr lang="en-US" sz="2000" dirty="0"/>
              <a:t>	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Example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sz="2000" dirty="0" err="1">
                <a:solidFill>
                  <a:srgbClr val="00B0F0"/>
                </a:solidFill>
              </a:rPr>
              <a:t>int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multiply (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x</a:t>
            </a:r>
            <a:r>
              <a:rPr lang="en-US" sz="2000" dirty="0">
                <a:solidFill>
                  <a:srgbClr val="7030A0"/>
                </a:solidFill>
              </a:rPr>
              <a:t>,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y){</a:t>
            </a:r>
          </a:p>
          <a:p>
            <a:pPr marL="404812" lvl="1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7030A0"/>
                </a:solidFill>
              </a:rPr>
              <a:t>return</a:t>
            </a:r>
            <a:r>
              <a:rPr lang="en-US" sz="2000" dirty="0"/>
              <a:t> x*y;</a:t>
            </a:r>
          </a:p>
          <a:p>
            <a:pPr marL="404812" lvl="1" indent="0">
              <a:buNone/>
            </a:pPr>
            <a:r>
              <a:rPr lang="en-US" sz="2000" dirty="0"/>
              <a:t>	}</a:t>
            </a:r>
          </a:p>
          <a:p>
            <a:pPr lvl="1"/>
            <a:r>
              <a:rPr lang="en-US" dirty="0"/>
              <a:t>How to use the function</a:t>
            </a:r>
          </a:p>
          <a:p>
            <a:pPr marL="404812" lvl="1" indent="0">
              <a:buNone/>
            </a:pPr>
            <a:r>
              <a:rPr lang="en-US" sz="2000" dirty="0"/>
              <a:t>	 multiply(10,20) </a:t>
            </a:r>
          </a:p>
        </p:txBody>
      </p:sp>
    </p:spTree>
    <p:extLst>
      <p:ext uri="{BB962C8B-B14F-4D97-AF65-F5344CB8AC3E}">
        <p14:creationId xmlns:p14="http://schemas.microsoft.com/office/powerpoint/2010/main" val="1697162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Using the function</a:t>
            </a:r>
          </a:p>
          <a:p>
            <a:pPr lvl="2"/>
            <a:r>
              <a:rPr lang="en-US" dirty="0"/>
              <a:t>Two Options</a:t>
            </a:r>
          </a:p>
          <a:p>
            <a:pPr lvl="3"/>
            <a:r>
              <a:rPr lang="en-US" dirty="0"/>
              <a:t>Option 1 – define the function before using it</a:t>
            </a:r>
          </a:p>
          <a:p>
            <a:pPr lvl="3"/>
            <a:r>
              <a:rPr lang="en-US" dirty="0"/>
              <a:t>Option 2 - Forward Declaration </a:t>
            </a:r>
          </a:p>
          <a:p>
            <a:pPr lvl="4"/>
            <a:r>
              <a:rPr lang="en-US" b="1" dirty="0"/>
              <a:t>Declare</a:t>
            </a:r>
            <a:r>
              <a:rPr lang="en-US" dirty="0"/>
              <a:t> the function before you can use it, but not its definition</a:t>
            </a:r>
          </a:p>
          <a:p>
            <a:pPr lvl="4"/>
            <a:r>
              <a:rPr lang="en-US" dirty="0"/>
              <a:t>Notifies the complier that the function exists with </a:t>
            </a:r>
          </a:p>
          <a:p>
            <a:pPr lvl="3"/>
            <a:r>
              <a:rPr lang="en-US" dirty="0"/>
              <a:t>How to write a declaration</a:t>
            </a:r>
          </a:p>
          <a:p>
            <a:pPr lvl="4"/>
            <a:r>
              <a:rPr lang="en-US" dirty="0"/>
              <a:t>Just the first line of the function without its body.</a:t>
            </a:r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25448" y="5895201"/>
            <a:ext cx="132805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Function</a:t>
            </a:r>
          </a:p>
        </p:txBody>
      </p:sp>
    </p:spTree>
    <p:extLst>
      <p:ext uri="{BB962C8B-B14F-4D97-AF65-F5344CB8AC3E}">
        <p14:creationId xmlns:p14="http://schemas.microsoft.com/office/powerpoint/2010/main" val="1900029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Pass by value</a:t>
            </a:r>
          </a:p>
          <a:p>
            <a:pPr lvl="1"/>
            <a:r>
              <a:rPr lang="en-US" dirty="0"/>
              <a:t>The argument’s value is copied into the function’s parameter</a:t>
            </a:r>
          </a:p>
          <a:p>
            <a:pPr lvl="2"/>
            <a:r>
              <a:rPr lang="en-US" dirty="0"/>
              <a:t>Pros</a:t>
            </a:r>
          </a:p>
          <a:p>
            <a:pPr lvl="3"/>
            <a:r>
              <a:rPr lang="en-US" dirty="0"/>
              <a:t>Arguments are never changed by the function being called</a:t>
            </a:r>
          </a:p>
          <a:p>
            <a:pPr lvl="3"/>
            <a:r>
              <a:rPr lang="en-US" dirty="0"/>
              <a:t>Can be variables (e.g. x), literals (e.g. 6), expressions (e.g. x+1), </a:t>
            </a:r>
            <a:r>
              <a:rPr lang="en-US" dirty="0" err="1"/>
              <a:t>structs</a:t>
            </a:r>
            <a:r>
              <a:rPr lang="en-US" dirty="0"/>
              <a:t> &amp; classes, and enumerators</a:t>
            </a:r>
          </a:p>
          <a:p>
            <a:pPr lvl="2"/>
            <a:r>
              <a:rPr lang="en-US" dirty="0"/>
              <a:t>Cons</a:t>
            </a:r>
          </a:p>
          <a:p>
            <a:pPr lvl="3"/>
            <a:r>
              <a:rPr lang="en-US" dirty="0"/>
              <a:t>Copying large data entities (structs and classes) can incur a significant performance penalty</a:t>
            </a:r>
          </a:p>
          <a:p>
            <a:pPr lvl="4"/>
            <a:r>
              <a:rPr lang="en-US" dirty="0"/>
              <a:t>Also, bad programming practice.</a:t>
            </a:r>
          </a:p>
        </p:txBody>
      </p:sp>
    </p:spTree>
    <p:extLst>
      <p:ext uri="{BB962C8B-B14F-4D97-AF65-F5344CB8AC3E}">
        <p14:creationId xmlns:p14="http://schemas.microsoft.com/office/powerpoint/2010/main" val="400060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value</a:t>
            </a:r>
          </a:p>
          <a:p>
            <a:pPr lvl="1"/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811427" y="3624290"/>
            <a:ext cx="43784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 = 10;</a:t>
            </a: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var2 = 20;</a:t>
            </a:r>
          </a:p>
          <a:p>
            <a:pPr lvl="1"/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(var1,var2);</a:t>
            </a:r>
          </a:p>
          <a:p>
            <a:pPr lvl="1"/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1622" y="358104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a,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b){</a:t>
            </a: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temp = a;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a= b;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 = temp;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"Inside the swapping function, a: 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&lt;&lt;a&lt;&lt;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", b:"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&lt;&lt;b&lt;&lt;</a:t>
            </a:r>
            <a:r>
              <a:rPr lang="en-US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	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19" name="Freeform: Shape 18"/>
          <p:cNvSpPr/>
          <p:nvPr/>
        </p:nvSpPr>
        <p:spPr>
          <a:xfrm>
            <a:off x="2613454" y="2980774"/>
            <a:ext cx="4553465" cy="1628296"/>
          </a:xfrm>
          <a:custGeom>
            <a:avLst/>
            <a:gdLst>
              <a:gd name="connsiteX0" fmla="*/ 0 w 4553465"/>
              <a:gd name="connsiteY0" fmla="*/ 1628296 h 1628296"/>
              <a:gd name="connsiteX1" fmla="*/ 617838 w 4553465"/>
              <a:gd name="connsiteY1" fmla="*/ 318480 h 1628296"/>
              <a:gd name="connsiteX2" fmla="*/ 2755557 w 4553465"/>
              <a:gd name="connsiteY2" fmla="*/ 15740 h 1628296"/>
              <a:gd name="connsiteX3" fmla="*/ 4553465 w 4553465"/>
              <a:gd name="connsiteY3" fmla="*/ 652112 h 162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465" h="1628296">
                <a:moveTo>
                  <a:pt x="0" y="1628296"/>
                </a:moveTo>
                <a:cubicBezTo>
                  <a:pt x="79289" y="1107767"/>
                  <a:pt x="158579" y="587239"/>
                  <a:pt x="617838" y="318480"/>
                </a:cubicBezTo>
                <a:cubicBezTo>
                  <a:pt x="1077097" y="49721"/>
                  <a:pt x="2099619" y="-39865"/>
                  <a:pt x="2755557" y="15740"/>
                </a:cubicBezTo>
                <a:cubicBezTo>
                  <a:pt x="3411495" y="71345"/>
                  <a:pt x="3982480" y="361728"/>
                  <a:pt x="4553465" y="6521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/>
          <p:cNvSpPr/>
          <p:nvPr/>
        </p:nvSpPr>
        <p:spPr>
          <a:xfrm>
            <a:off x="3000632" y="2954256"/>
            <a:ext cx="4827374" cy="1628296"/>
          </a:xfrm>
          <a:custGeom>
            <a:avLst/>
            <a:gdLst>
              <a:gd name="connsiteX0" fmla="*/ 0 w 4553465"/>
              <a:gd name="connsiteY0" fmla="*/ 1628296 h 1628296"/>
              <a:gd name="connsiteX1" fmla="*/ 617838 w 4553465"/>
              <a:gd name="connsiteY1" fmla="*/ 318480 h 1628296"/>
              <a:gd name="connsiteX2" fmla="*/ 2755557 w 4553465"/>
              <a:gd name="connsiteY2" fmla="*/ 15740 h 1628296"/>
              <a:gd name="connsiteX3" fmla="*/ 4553465 w 4553465"/>
              <a:gd name="connsiteY3" fmla="*/ 652112 h 162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465" h="1628296">
                <a:moveTo>
                  <a:pt x="0" y="1628296"/>
                </a:moveTo>
                <a:cubicBezTo>
                  <a:pt x="79289" y="1107767"/>
                  <a:pt x="158579" y="587239"/>
                  <a:pt x="617838" y="318480"/>
                </a:cubicBezTo>
                <a:cubicBezTo>
                  <a:pt x="1077097" y="49721"/>
                  <a:pt x="2099619" y="-39865"/>
                  <a:pt x="2755557" y="15740"/>
                </a:cubicBezTo>
                <a:cubicBezTo>
                  <a:pt x="3411495" y="71345"/>
                  <a:pt x="3982480" y="361728"/>
                  <a:pt x="4553465" y="65211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94671" y="2246584"/>
            <a:ext cx="478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value of var1 (10) is assigned/copied to </a:t>
            </a:r>
            <a:r>
              <a:rPr lang="en-US" i="1" dirty="0">
                <a:solidFill>
                  <a:schemeClr val="accent2"/>
                </a:solidFill>
              </a:rPr>
              <a:t>a</a:t>
            </a:r>
          </a:p>
          <a:p>
            <a:r>
              <a:rPr lang="en-US" dirty="0">
                <a:solidFill>
                  <a:schemeClr val="accent2"/>
                </a:solidFill>
              </a:rPr>
              <a:t>and </a:t>
            </a:r>
            <a:r>
              <a:rPr lang="en-US" dirty="0"/>
              <a:t>the value of var2 (20) is assigned/copied to 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59498" y="1117638"/>
            <a:ext cx="201010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FunctionExample2</a:t>
            </a:r>
          </a:p>
        </p:txBody>
      </p:sp>
    </p:spTree>
    <p:extLst>
      <p:ext uri="{BB962C8B-B14F-4D97-AF65-F5344CB8AC3E}">
        <p14:creationId xmlns:p14="http://schemas.microsoft.com/office/powerpoint/2010/main" val="1006276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  <a:p>
            <a:pPr lvl="1"/>
            <a:r>
              <a:rPr lang="en-US" dirty="0"/>
              <a:t>Pass by reference</a:t>
            </a:r>
          </a:p>
          <a:p>
            <a:pPr lvl="2"/>
            <a:r>
              <a:rPr lang="en-US" dirty="0"/>
              <a:t>The argument’s </a:t>
            </a:r>
            <a:r>
              <a:rPr lang="en-US" b="1" u="sng" dirty="0"/>
              <a:t>reference</a:t>
            </a:r>
            <a:r>
              <a:rPr lang="en-US" dirty="0"/>
              <a:t> is passed into the function’s parameter</a:t>
            </a:r>
          </a:p>
          <a:p>
            <a:pPr lvl="3"/>
            <a:r>
              <a:rPr lang="en-US" sz="2800" b="1" dirty="0">
                <a:solidFill>
                  <a:srgbClr val="7030A0"/>
                </a:solidFill>
              </a:rPr>
              <a:t>&amp;</a:t>
            </a:r>
            <a:r>
              <a:rPr lang="en-US" dirty="0"/>
              <a:t> argument -&gt; reference to argument variable</a:t>
            </a:r>
          </a:p>
          <a:p>
            <a:pPr lvl="2"/>
            <a:r>
              <a:rPr lang="en-US" dirty="0"/>
              <a:t>Pros</a:t>
            </a:r>
          </a:p>
          <a:p>
            <a:pPr lvl="3"/>
            <a:r>
              <a:rPr lang="en-US" dirty="0"/>
              <a:t>Performance improvement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235090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  <a:p>
            <a:pPr marL="404812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650789" y="2400972"/>
            <a:ext cx="43784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 = 10;</a:t>
            </a: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var2 = 20;</a:t>
            </a:r>
          </a:p>
          <a:p>
            <a:pPr lvl="1"/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swapValuesByReference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(var1,var2);</a:t>
            </a:r>
          </a:p>
          <a:p>
            <a:pPr lvl="1"/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1114" y="369843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swapValuesByReference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a,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b){</a:t>
            </a: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temp = a;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a= b;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 = temp;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"Inside the swapping function, a: 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&lt;&lt;a&lt;&lt;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", b:"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&lt;&lt;b&lt;&lt;</a:t>
            </a:r>
            <a:r>
              <a:rPr lang="en-US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	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013885" y="1101487"/>
            <a:ext cx="146751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Functions2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3417455" y="2578767"/>
            <a:ext cx="5089236" cy="1161960"/>
          </a:xfrm>
          <a:custGeom>
            <a:avLst/>
            <a:gdLst>
              <a:gd name="connsiteX0" fmla="*/ 5089236 w 5089236"/>
              <a:gd name="connsiteY0" fmla="*/ 1161960 h 1161960"/>
              <a:gd name="connsiteX1" fmla="*/ 1357745 w 5089236"/>
              <a:gd name="connsiteY1" fmla="*/ 7415 h 1161960"/>
              <a:gd name="connsiteX2" fmla="*/ 0 w 5089236"/>
              <a:gd name="connsiteY2" fmla="*/ 755560 h 116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9236" h="1161960">
                <a:moveTo>
                  <a:pt x="5089236" y="1161960"/>
                </a:moveTo>
                <a:cubicBezTo>
                  <a:pt x="3647593" y="618554"/>
                  <a:pt x="2205951" y="75148"/>
                  <a:pt x="1357745" y="7415"/>
                </a:cubicBezTo>
                <a:cubicBezTo>
                  <a:pt x="509539" y="-60318"/>
                  <a:pt x="254769" y="347621"/>
                  <a:pt x="0" y="75556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/>
          <p:nvPr/>
        </p:nvSpPr>
        <p:spPr>
          <a:xfrm>
            <a:off x="3916218" y="2339693"/>
            <a:ext cx="5357091" cy="1428743"/>
          </a:xfrm>
          <a:custGeom>
            <a:avLst/>
            <a:gdLst>
              <a:gd name="connsiteX0" fmla="*/ 5357091 w 5357091"/>
              <a:gd name="connsiteY0" fmla="*/ 1428743 h 1428743"/>
              <a:gd name="connsiteX1" fmla="*/ 1293091 w 5357091"/>
              <a:gd name="connsiteY1" fmla="*/ 6343 h 1428743"/>
              <a:gd name="connsiteX2" fmla="*/ 0 w 5357091"/>
              <a:gd name="connsiteY2" fmla="*/ 1003871 h 142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7091" h="1428743">
                <a:moveTo>
                  <a:pt x="5357091" y="1428743"/>
                </a:moveTo>
                <a:cubicBezTo>
                  <a:pt x="3771515" y="752949"/>
                  <a:pt x="2185939" y="77155"/>
                  <a:pt x="1293091" y="6343"/>
                </a:cubicBezTo>
                <a:cubicBezTo>
                  <a:pt x="400243" y="-64469"/>
                  <a:pt x="200121" y="469701"/>
                  <a:pt x="0" y="1003871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0672" y="2975081"/>
            <a:ext cx="128990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“a” an alias </a:t>
            </a:r>
          </a:p>
          <a:p>
            <a:r>
              <a:rPr lang="en-US" dirty="0"/>
              <a:t>for </a:t>
            </a:r>
            <a:r>
              <a:rPr lang="en-US" i="1" dirty="0"/>
              <a:t>var1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60501" y="2609397"/>
            <a:ext cx="130676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“b” an alias </a:t>
            </a:r>
          </a:p>
          <a:p>
            <a:r>
              <a:rPr lang="en-US" dirty="0"/>
              <a:t>for </a:t>
            </a:r>
            <a:r>
              <a:rPr lang="en-US" i="1" dirty="0"/>
              <a:t>var2</a:t>
            </a:r>
          </a:p>
        </p:txBody>
      </p:sp>
    </p:spTree>
    <p:extLst>
      <p:ext uri="{BB962C8B-B14F-4D97-AF65-F5344CB8AC3E}">
        <p14:creationId xmlns:p14="http://schemas.microsoft.com/office/powerpoint/2010/main" val="2396223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0718800" cy="1133764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17044" y="2530282"/>
            <a:ext cx="99525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 = 10;</a:t>
            </a: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var2 = 20;</a:t>
            </a:r>
          </a:p>
          <a:p>
            <a:pPr lvl="1"/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/*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 * Reference always needs to initialized to a variable. Otherwise, you will see error – 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		error: ‘var2Ref’ declared as reference but not initialized 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&amp; var2Ref;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 */</a:t>
            </a: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var2Ref;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// Not valid</a:t>
            </a: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var2Ref = var2;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// valid</a:t>
            </a:r>
            <a:endParaRPr lang="en-US" sz="1200" dirty="0">
              <a:latin typeface="Courier New" panose="02070309020205020404" pitchFamily="49" charset="0"/>
            </a:endParaRPr>
          </a:p>
          <a:p>
            <a:pPr lvl="1"/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448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  <a:p>
            <a:pPr lvl="1"/>
            <a:r>
              <a:rPr lang="en-US" dirty="0"/>
              <a:t>Having multiple function definition with the same </a:t>
            </a:r>
            <a:r>
              <a:rPr lang="en-US" b="1" i="1" dirty="0"/>
              <a:t>name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Provided</a:t>
            </a:r>
            <a:r>
              <a:rPr lang="en-US" dirty="0"/>
              <a:t>, you have different </a:t>
            </a:r>
            <a:r>
              <a:rPr lang="en-US" i="1" dirty="0"/>
              <a:t>number</a:t>
            </a:r>
            <a:r>
              <a:rPr lang="en-US" dirty="0"/>
              <a:t> or </a:t>
            </a:r>
            <a:r>
              <a:rPr lang="en-US" i="1" dirty="0"/>
              <a:t>types </a:t>
            </a:r>
            <a:r>
              <a:rPr lang="en-US" dirty="0"/>
              <a:t>of parameters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130643" y="346983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a,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…….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…..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Different set of types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a,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…….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…..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Different number of parameters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a,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b,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c){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…….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…..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8000" y="3362262"/>
            <a:ext cx="6096000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// NOT a valid overloading. Return type doesn’t matter when overloading functions 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a,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…..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a,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…..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&amp;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a,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…….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…..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1600200"/>
            <a:ext cx="4740189" cy="84025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Inline Function</a:t>
            </a:r>
          </a:p>
          <a:p>
            <a:pPr lvl="1"/>
            <a:r>
              <a:rPr lang="en-US" dirty="0"/>
              <a:t>What happens when a function is called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1632" y="1600200"/>
            <a:ext cx="3008870" cy="46626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96482" y="1600200"/>
            <a:ext cx="110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Memory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785" y="4368512"/>
            <a:ext cx="2728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 = 10;</a:t>
            </a: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var2 = 20;</a:t>
            </a:r>
          </a:p>
          <a:p>
            <a:pPr lvl="1"/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(var1,var2);</a:t>
            </a:r>
          </a:p>
          <a:p>
            <a:pPr lvl="1"/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23785" y="247855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inline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a,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b){</a:t>
            </a: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temp = a;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a= b;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 = temp;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"Inside the swapping function, a: 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&lt;&lt;a&lt;&lt;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", b:"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&lt;&lt;b&lt;&lt;</a:t>
            </a:r>
            <a:r>
              <a:rPr lang="en-US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	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179276" y="5381368"/>
            <a:ext cx="3021226" cy="420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  <a:stCxn id="6" idx="3"/>
            <a:endCxn id="8" idx="1"/>
          </p:cNvCxnSpPr>
          <p:nvPr/>
        </p:nvCxnSpPr>
        <p:spPr>
          <a:xfrm>
            <a:off x="3552569" y="5153342"/>
            <a:ext cx="3626707" cy="43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0405" y="5502807"/>
            <a:ext cx="140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1.</a:t>
            </a:r>
            <a:r>
              <a:rPr lang="en-US" sz="1200" dirty="0"/>
              <a:t> Memory is allocated for </a:t>
            </a:r>
          </a:p>
          <a:p>
            <a:r>
              <a:rPr lang="en-US" sz="1200" dirty="0"/>
              <a:t>Main method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91632" y="3159673"/>
            <a:ext cx="3021226" cy="420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/>
          <p:cNvCxnSpPr>
            <a:stCxn id="8" idx="3"/>
            <a:endCxn id="13" idx="3"/>
          </p:cNvCxnSpPr>
          <p:nvPr/>
        </p:nvCxnSpPr>
        <p:spPr>
          <a:xfrm flipV="1">
            <a:off x="10200502" y="3369738"/>
            <a:ext cx="12356" cy="2221695"/>
          </a:xfrm>
          <a:prstGeom prst="curvedConnector3">
            <a:avLst>
              <a:gd name="adj1" fmla="val 8300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2239" y="5245675"/>
            <a:ext cx="168735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Step 2.</a:t>
            </a:r>
            <a:r>
              <a:rPr lang="en-US" sz="1200" dirty="0"/>
              <a:t> 0xFF909 state is saved. </a:t>
            </a:r>
          </a:p>
          <a:p>
            <a:r>
              <a:rPr lang="en-US" sz="1200" b="1" dirty="0"/>
              <a:t>Step 2a.</a:t>
            </a:r>
            <a:r>
              <a:rPr lang="en-US" sz="1200" dirty="0"/>
              <a:t> A new Memory is allocated for </a:t>
            </a:r>
          </a:p>
          <a:p>
            <a:r>
              <a:rPr lang="en-US" sz="1200" dirty="0" err="1"/>
              <a:t>swapValues</a:t>
            </a:r>
            <a:r>
              <a:rPr lang="en-US" sz="1200" dirty="0"/>
              <a:t> method and execution jumps to that location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77700" y="5629530"/>
            <a:ext cx="1007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0xFF909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7700" y="3074014"/>
            <a:ext cx="1007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0xCEF91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52239" y="2928840"/>
            <a:ext cx="1553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Step 3.</a:t>
            </a:r>
            <a:r>
              <a:rPr lang="en-US" sz="1200" dirty="0"/>
              <a:t> </a:t>
            </a:r>
            <a:r>
              <a:rPr lang="en-US" sz="1200" dirty="0" err="1"/>
              <a:t>swapValues</a:t>
            </a:r>
            <a:r>
              <a:rPr lang="en-US" sz="1200" dirty="0"/>
              <a:t> is </a:t>
            </a:r>
          </a:p>
          <a:p>
            <a:r>
              <a:rPr lang="en-US" sz="1200" dirty="0"/>
              <a:t>executed at 0xCEF91</a:t>
            </a:r>
          </a:p>
        </p:txBody>
      </p:sp>
      <p:cxnSp>
        <p:nvCxnSpPr>
          <p:cNvPr id="29" name="Connector: Curved 28"/>
          <p:cNvCxnSpPr>
            <a:cxnSpLocks/>
            <a:stCxn id="13" idx="1"/>
            <a:endCxn id="8" idx="1"/>
          </p:cNvCxnSpPr>
          <p:nvPr/>
        </p:nvCxnSpPr>
        <p:spPr>
          <a:xfrm rot="10800000" flipV="1">
            <a:off x="7179276" y="3369737"/>
            <a:ext cx="12356" cy="2221695"/>
          </a:xfrm>
          <a:prstGeom prst="curvedConnector3">
            <a:avLst>
              <a:gd name="adj1" fmla="val 6900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38130" y="4071647"/>
            <a:ext cx="22535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Step 4.</a:t>
            </a:r>
            <a:r>
              <a:rPr lang="en-US" sz="1200" dirty="0"/>
              <a:t> Execution return to Main </a:t>
            </a:r>
          </a:p>
          <a:p>
            <a:r>
              <a:rPr lang="en-US" sz="12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96875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 of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 Language</a:t>
            </a:r>
          </a:p>
          <a:p>
            <a:pPr lvl="1"/>
            <a:r>
              <a:rPr lang="en-US" dirty="0"/>
              <a:t>Developed by Dennis Ritchie</a:t>
            </a:r>
          </a:p>
          <a:p>
            <a:pPr lvl="2"/>
            <a:r>
              <a:rPr lang="en-US" dirty="0"/>
              <a:t>Started in 1972, first published in 1978 and approved in 1983</a:t>
            </a:r>
          </a:p>
          <a:p>
            <a:pPr lvl="2"/>
            <a:r>
              <a:rPr lang="en-US" dirty="0"/>
              <a:t>For developing operating systems</a:t>
            </a:r>
          </a:p>
          <a:p>
            <a:pPr lvl="3"/>
            <a:r>
              <a:rPr lang="en-US" dirty="0"/>
              <a:t>Unix OS</a:t>
            </a:r>
          </a:p>
          <a:p>
            <a:pPr lvl="1"/>
            <a:r>
              <a:rPr lang="en-US" dirty="0"/>
              <a:t>Flexible and Concise</a:t>
            </a:r>
          </a:p>
          <a:p>
            <a:pPr lvl="1"/>
            <a:r>
              <a:rPr lang="en-US" dirty="0"/>
              <a:t>Extremely powerful</a:t>
            </a:r>
          </a:p>
          <a:p>
            <a:pPr lvl="2"/>
            <a:r>
              <a:rPr lang="en-US" dirty="0"/>
              <a:t>Works efficiently for low-level interactions</a:t>
            </a:r>
          </a:p>
          <a:p>
            <a:pPr lvl="3"/>
            <a:r>
              <a:rPr lang="en-US" dirty="0"/>
              <a:t>Ex. OS, drivers, memory, etc.</a:t>
            </a:r>
          </a:p>
          <a:p>
            <a:pPr lvl="1"/>
            <a:r>
              <a:rPr lang="en-US" dirty="0"/>
              <a:t>High performance</a:t>
            </a:r>
          </a:p>
          <a:p>
            <a:pPr lvl="1"/>
            <a:r>
              <a:rPr lang="en-US" dirty="0"/>
              <a:t>Adopted by the ISO as ISO/IEC 9899:1990 aka C90 in 1990</a:t>
            </a:r>
          </a:p>
          <a:p>
            <a:pPr lvl="2"/>
            <a:r>
              <a:rPr lang="en-US" dirty="0"/>
              <a:t>C99 in 1999 and C11 in 2011 </a:t>
            </a:r>
          </a:p>
        </p:txBody>
      </p:sp>
    </p:spTree>
    <p:extLst>
      <p:ext uri="{BB962C8B-B14F-4D97-AF65-F5344CB8AC3E}">
        <p14:creationId xmlns:p14="http://schemas.microsoft.com/office/powerpoint/2010/main" val="3952936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uble Bracket 9"/>
          <p:cNvSpPr/>
          <p:nvPr/>
        </p:nvSpPr>
        <p:spPr>
          <a:xfrm>
            <a:off x="7692081" y="4573717"/>
            <a:ext cx="1729946" cy="870579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1600200"/>
            <a:ext cx="10363201" cy="17185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Inline Function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Compiler executes the function code at the point of invocation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Instead of going to the function for execution, the code defined in the function is executed at the point of invocation.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0216" y="4659466"/>
            <a:ext cx="35537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 = 10;</a:t>
            </a: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var2 = 20;</a:t>
            </a:r>
          </a:p>
          <a:p>
            <a:pPr lvl="1"/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(var1,var2);</a:t>
            </a:r>
          </a:p>
          <a:p>
            <a:pPr lvl="1"/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217" y="3374421"/>
            <a:ext cx="3884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swapValues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a,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b){</a:t>
            </a: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temp = a;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a= b;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 = temp;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8" name="Arrow: Right 7"/>
          <p:cNvSpPr/>
          <p:nvPr/>
        </p:nvSpPr>
        <p:spPr>
          <a:xfrm>
            <a:off x="4744995" y="4390084"/>
            <a:ext cx="1297459" cy="367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32590" y="3699758"/>
            <a:ext cx="27287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 = 10;</a:t>
            </a: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var2 = 20;</a:t>
            </a:r>
          </a:p>
          <a:p>
            <a:pPr lvl="1"/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temp = a;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a= b;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 = temp;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24719" y="4757351"/>
            <a:ext cx="2599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Inline function. Code is executed </a:t>
            </a:r>
          </a:p>
          <a:p>
            <a:r>
              <a:rPr lang="en-US" sz="1400" dirty="0"/>
              <a:t>at the point of invocation</a:t>
            </a:r>
          </a:p>
        </p:txBody>
      </p:sp>
    </p:spTree>
    <p:extLst>
      <p:ext uri="{BB962C8B-B14F-4D97-AF65-F5344CB8AC3E}">
        <p14:creationId xmlns:p14="http://schemas.microsoft.com/office/powerpoint/2010/main" val="3724551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C++: Arrays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84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7248611" cy="4572000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Initialization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number[10]; </a:t>
            </a:r>
            <a:endParaRPr lang="en-US" dirty="0">
              <a:solidFill>
                <a:srgbClr val="00B050"/>
              </a:solidFill>
            </a:endParaRPr>
          </a:p>
          <a:p>
            <a:pPr marL="40481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number[] = {0,1,2,3,4,5};</a:t>
            </a:r>
          </a:p>
          <a:p>
            <a:pPr lvl="1"/>
            <a:r>
              <a:rPr lang="en-US" dirty="0"/>
              <a:t>Access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var</a:t>
            </a:r>
            <a:r>
              <a:rPr lang="en-US" dirty="0"/>
              <a:t> = number[0]; </a:t>
            </a:r>
            <a:r>
              <a:rPr lang="en-US" sz="1800" dirty="0">
                <a:solidFill>
                  <a:srgbClr val="00B050"/>
                </a:solidFill>
              </a:rPr>
              <a:t>index from 0 and last index is size -1</a:t>
            </a:r>
            <a:endParaRPr lang="en-US" dirty="0"/>
          </a:p>
          <a:p>
            <a:pPr marL="404812" lvl="1" indent="0">
              <a:buNone/>
            </a:pPr>
            <a:r>
              <a:rPr lang="en-US" dirty="0"/>
              <a:t>	 number[2] = 222; </a:t>
            </a:r>
            <a:r>
              <a:rPr lang="en-US" sz="2000" dirty="0">
                <a:solidFill>
                  <a:srgbClr val="00B050"/>
                </a:solidFill>
              </a:rPr>
              <a:t>assign value using index</a:t>
            </a: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28602" y="1705856"/>
            <a:ext cx="2940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Take Home:</a:t>
            </a:r>
          </a:p>
          <a:p>
            <a:r>
              <a:rPr lang="en-US" dirty="0"/>
              <a:t>Why does index start from ‘0’</a:t>
            </a:r>
          </a:p>
        </p:txBody>
      </p:sp>
    </p:spTree>
    <p:extLst>
      <p:ext uri="{BB962C8B-B14F-4D97-AF65-F5344CB8AC3E}">
        <p14:creationId xmlns:p14="http://schemas.microsoft.com/office/powerpoint/2010/main" val="154378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10363200" cy="2835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What happens when you initialize an array ? 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number[10];</a:t>
            </a:r>
          </a:p>
          <a:p>
            <a:pPr lvl="2"/>
            <a:r>
              <a:rPr lang="en-US" dirty="0"/>
              <a:t>Three things will be remembered by the compiler</a:t>
            </a:r>
          </a:p>
          <a:p>
            <a:pPr lvl="3"/>
            <a:r>
              <a:rPr lang="en-US" dirty="0"/>
              <a:t>Address location of ‘0th’ index</a:t>
            </a:r>
          </a:p>
          <a:p>
            <a:pPr lvl="3"/>
            <a:r>
              <a:rPr lang="en-US" dirty="0"/>
              <a:t>Type of the Array</a:t>
            </a:r>
          </a:p>
          <a:p>
            <a:pPr lvl="3"/>
            <a:r>
              <a:rPr lang="en-US" dirty="0"/>
              <a:t>Size of the Array		</a:t>
            </a:r>
          </a:p>
          <a:p>
            <a:pPr marL="40481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7156" y="54893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32255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52641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09367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94055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71257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86811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46086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7229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005089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4521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3326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87156" y="5860213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32255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52641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09367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94055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71257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86811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46086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7229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005089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4521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53326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87156" y="5118533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32255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52641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09367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94055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712574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86811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46086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7229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005089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4521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0x1022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0x1024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0x1026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0x1028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0x1030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0x1032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0x1034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0x1036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0x1038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0x1040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53326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2995" y="525125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</a:t>
            </a:r>
          </a:p>
        </p:txBody>
      </p:sp>
      <p:cxnSp>
        <p:nvCxnSpPr>
          <p:cNvPr id="12" name="Straight Arrow Connector 11"/>
          <p:cNvCxnSpPr>
            <a:cxnSpLocks/>
            <a:stCxn id="10" idx="3"/>
            <a:endCxn id="5" idx="1"/>
          </p:cNvCxnSpPr>
          <p:nvPr/>
        </p:nvCxnSpPr>
        <p:spPr>
          <a:xfrm>
            <a:off x="1103058" y="5435919"/>
            <a:ext cx="484098" cy="23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1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7248611" cy="4572000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Store values into an Array</a:t>
            </a:r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Access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965887" y="2764476"/>
            <a:ext cx="73069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=0;i&lt;10;i++){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"Enter value for numbers["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"]: 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&gt;&gt;numbers[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6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404551" y="5005662"/>
            <a:ext cx="6973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=0;i&lt;10;i++){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&lt;&lt;numbers[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]&lt;&lt;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03275" y="1551801"/>
            <a:ext cx="111190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Array</a:t>
            </a:r>
          </a:p>
        </p:txBody>
      </p:sp>
    </p:spTree>
    <p:extLst>
      <p:ext uri="{BB962C8B-B14F-4D97-AF65-F5344CB8AC3E}">
        <p14:creationId xmlns:p14="http://schemas.microsoft.com/office/powerpoint/2010/main" val="3594256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as function argument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64292" y="3712608"/>
            <a:ext cx="33157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srand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(time(NULL));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random[10];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fillArray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(random,10);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"Random values"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i:random)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 “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20497" y="4218972"/>
            <a:ext cx="35999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fillArray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a[],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size){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for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=0;i&lt;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size;i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      a[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sz="1200" b="1" dirty="0">
                <a:solidFill>
                  <a:srgbClr val="642880"/>
                </a:solidFill>
                <a:latin typeface="Courier New" panose="02070309020205020404" pitchFamily="49" charset="0"/>
              </a:rPr>
              <a:t>rand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()%20;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Freeform: Shape 6"/>
          <p:cNvSpPr/>
          <p:nvPr/>
        </p:nvSpPr>
        <p:spPr>
          <a:xfrm>
            <a:off x="2570205" y="3225352"/>
            <a:ext cx="4726460" cy="1297221"/>
          </a:xfrm>
          <a:custGeom>
            <a:avLst/>
            <a:gdLst>
              <a:gd name="connsiteX0" fmla="*/ 0 w 4726460"/>
              <a:gd name="connsiteY0" fmla="*/ 1297221 h 1297221"/>
              <a:gd name="connsiteX1" fmla="*/ 518984 w 4726460"/>
              <a:gd name="connsiteY1" fmla="*/ 308680 h 1297221"/>
              <a:gd name="connsiteX2" fmla="*/ 3089190 w 4726460"/>
              <a:gd name="connsiteY2" fmla="*/ 36832 h 1297221"/>
              <a:gd name="connsiteX3" fmla="*/ 4726460 w 4726460"/>
              <a:gd name="connsiteY3" fmla="*/ 1006837 h 1297221"/>
              <a:gd name="connsiteX4" fmla="*/ 4726460 w 4726460"/>
              <a:gd name="connsiteY4" fmla="*/ 1006837 h 129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6460" h="1297221">
                <a:moveTo>
                  <a:pt x="0" y="1297221"/>
                </a:moveTo>
                <a:cubicBezTo>
                  <a:pt x="2059" y="907983"/>
                  <a:pt x="4119" y="518745"/>
                  <a:pt x="518984" y="308680"/>
                </a:cubicBezTo>
                <a:cubicBezTo>
                  <a:pt x="1033849" y="98615"/>
                  <a:pt x="2387944" y="-79528"/>
                  <a:pt x="3089190" y="36832"/>
                </a:cubicBezTo>
                <a:cubicBezTo>
                  <a:pt x="3790436" y="153191"/>
                  <a:pt x="4726460" y="1006837"/>
                  <a:pt x="4726460" y="1006837"/>
                </a:cubicBezTo>
                <a:lnTo>
                  <a:pt x="4726460" y="10068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424" y="2499484"/>
            <a:ext cx="293202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Pass the memory address </a:t>
            </a:r>
          </a:p>
          <a:p>
            <a:r>
              <a:rPr lang="en-US" dirty="0"/>
              <a:t>of the 0</a:t>
            </a:r>
            <a:r>
              <a:rPr lang="en-US" baseline="30000" dirty="0"/>
              <a:t>th</a:t>
            </a:r>
            <a:r>
              <a:rPr lang="en-US" dirty="0"/>
              <a:t> index </a:t>
            </a:r>
            <a:r>
              <a:rPr lang="en-US" dirty="0">
                <a:sym typeface="Wingdings" panose="05000000000000000000" pitchFamily="2" charset="2"/>
              </a:rPr>
              <a:t> random[0]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37579" y="3465073"/>
            <a:ext cx="259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Always pass in the size as </a:t>
            </a:r>
          </a:p>
          <a:p>
            <a:r>
              <a:rPr lang="en-US" dirty="0"/>
              <a:t>another argument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71493" y="1116389"/>
            <a:ext cx="111190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AD8EE-BC09-43D7-A23F-8FA6446A7F1D}"/>
              </a:ext>
            </a:extLst>
          </p:cNvPr>
          <p:cNvSpPr txBox="1"/>
          <p:nvPr/>
        </p:nvSpPr>
        <p:spPr>
          <a:xfrm>
            <a:off x="514124" y="5858412"/>
            <a:ext cx="170803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time() is in </a:t>
            </a:r>
            <a:r>
              <a:rPr lang="en-US" sz="1200" b="1" dirty="0" err="1"/>
              <a:t>ctime</a:t>
            </a:r>
            <a:r>
              <a:rPr lang="en-US" sz="1200" b="1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3485104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Multidimensional 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Multidimensional Arrays</a:t>
            </a:r>
          </a:p>
          <a:p>
            <a:pPr lvl="1"/>
            <a:r>
              <a:rPr lang="en-US" dirty="0"/>
              <a:t>Initialization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numbers[10][20];  </a:t>
            </a:r>
            <a:r>
              <a:rPr lang="en-US" dirty="0">
                <a:solidFill>
                  <a:srgbClr val="00B050"/>
                </a:solidFill>
              </a:rPr>
              <a:t>// 10 rows and 20 column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numbers3D[10][20][10]; </a:t>
            </a:r>
            <a:r>
              <a:rPr lang="en-US" dirty="0">
                <a:solidFill>
                  <a:srgbClr val="00B050"/>
                </a:solidFill>
              </a:rPr>
              <a:t>// size is 10 x 20 x 10</a:t>
            </a:r>
          </a:p>
          <a:p>
            <a:pPr marL="0" indent="0" latinLnBrk="1">
              <a:buNone/>
            </a:pPr>
            <a:r>
              <a:rPr lang="en-US" b="0" dirty="0"/>
              <a:t>	</a:t>
            </a:r>
            <a:r>
              <a:rPr lang="en-US" b="0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0" dirty="0"/>
              <a:t>numbers[3][5] = {</a:t>
            </a:r>
          </a:p>
          <a:p>
            <a:pPr marL="0" indent="0" latinLnBrk="1">
              <a:buNone/>
            </a:pPr>
            <a:r>
              <a:rPr lang="en-US" b="0" dirty="0"/>
              <a:t>		{ 1, 2, 3, 4, 5, }, </a:t>
            </a:r>
          </a:p>
          <a:p>
            <a:pPr marL="0" indent="0" latinLnBrk="1">
              <a:buNone/>
            </a:pPr>
            <a:r>
              <a:rPr lang="en-US" b="0" dirty="0"/>
              <a:t>		{ 6, 7, 8, 9, 10, }, </a:t>
            </a:r>
          </a:p>
          <a:p>
            <a:pPr marL="0" indent="0" latinLnBrk="1">
              <a:buNone/>
            </a:pPr>
            <a:r>
              <a:rPr lang="en-US" b="0" dirty="0"/>
              <a:t>		{ 11, 12, 13, 14, 15 } };</a:t>
            </a:r>
          </a:p>
          <a:p>
            <a:pPr marL="0" indent="0" latinLnBrk="1">
              <a:buNone/>
            </a:pPr>
            <a:r>
              <a:rPr lang="en-US" b="0" dirty="0"/>
              <a:t>	</a:t>
            </a:r>
            <a:r>
              <a:rPr lang="en-US" b="0" dirty="0">
                <a:solidFill>
                  <a:srgbClr val="00B0F0"/>
                </a:solidFill>
              </a:rPr>
              <a:t> </a:t>
            </a:r>
            <a:r>
              <a:rPr lang="en-US" b="0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0" dirty="0"/>
              <a:t>numbers[][] =  {</a:t>
            </a:r>
          </a:p>
          <a:p>
            <a:pPr marL="0" indent="0" latinLnBrk="1">
              <a:buNone/>
            </a:pPr>
            <a:r>
              <a:rPr lang="en-US" b="0" dirty="0"/>
              <a:t>		{ 1, 2, 3, 4 },</a:t>
            </a:r>
          </a:p>
          <a:p>
            <a:pPr marL="0" indent="0" latinLnBrk="1">
              <a:buNone/>
            </a:pPr>
            <a:r>
              <a:rPr lang="en-US" b="0" dirty="0"/>
              <a:t>		{ 5, 6, 7, 8 } };</a:t>
            </a:r>
          </a:p>
          <a:p>
            <a:pPr marL="0" indent="0" latinLnBrk="1">
              <a:buNone/>
            </a:pPr>
            <a:r>
              <a:rPr lang="en-US" b="0" dirty="0"/>
              <a:t>	</a:t>
            </a:r>
            <a:r>
              <a:rPr lang="en-US" b="0" dirty="0">
                <a:solidFill>
                  <a:srgbClr val="00B0F0"/>
                </a:solidFill>
              </a:rPr>
              <a:t> </a:t>
            </a:r>
            <a:r>
              <a:rPr lang="en-US" b="0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0" dirty="0"/>
              <a:t>array[3][5] = { 0 }		</a:t>
            </a:r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endParaRPr lang="en-US" b="0" dirty="0"/>
          </a:p>
          <a:p>
            <a:pPr marL="404812" lvl="1" indent="0">
              <a:buNone/>
            </a:pPr>
            <a:endParaRPr lang="en-US" dirty="0"/>
          </a:p>
          <a:p>
            <a:pPr marL="40481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 latinLnBrk="1"/>
            <a:r>
              <a:rPr lang="en-US" dirty="0"/>
              <a:t>Access</a:t>
            </a:r>
          </a:p>
          <a:p>
            <a:pPr marL="692150" lvl="2" indent="0" latinLnBrk="1">
              <a:buNone/>
            </a:pPr>
            <a:r>
              <a:rPr lang="en-US" dirty="0" err="1"/>
              <a:t>cout</a:t>
            </a:r>
            <a:r>
              <a:rPr lang="en-US" dirty="0"/>
              <a:t>&lt;&lt; numbers[0][0] </a:t>
            </a:r>
            <a:r>
              <a:rPr lang="en-US" sz="2600" dirty="0">
                <a:solidFill>
                  <a:srgbClr val="00B050"/>
                </a:solidFill>
              </a:rPr>
              <a:t>// numbers[row][col];</a:t>
            </a:r>
          </a:p>
          <a:p>
            <a:pPr marL="692150" lvl="2" indent="0" latinLnBrk="1">
              <a:buNone/>
            </a:pPr>
            <a:r>
              <a:rPr lang="en-US" sz="2600" dirty="0" err="1">
                <a:solidFill>
                  <a:schemeClr val="tx1"/>
                </a:solidFill>
              </a:rPr>
              <a:t>cout</a:t>
            </a:r>
            <a:r>
              <a:rPr lang="en-US" sz="2600" dirty="0">
                <a:solidFill>
                  <a:schemeClr val="tx1"/>
                </a:solidFill>
              </a:rPr>
              <a:t>&lt;&lt; numbers3D[0][1][0] </a:t>
            </a:r>
            <a:r>
              <a:rPr lang="en-US" sz="2600" dirty="0">
                <a:solidFill>
                  <a:srgbClr val="00B050"/>
                </a:solidFill>
              </a:rPr>
              <a:t>// numbers[row][col</a:t>
            </a:r>
            <a:r>
              <a:rPr lang="en-US" sz="2600">
                <a:solidFill>
                  <a:srgbClr val="00B050"/>
                </a:solidFill>
              </a:rPr>
              <a:t>][index];</a:t>
            </a:r>
            <a:endParaRPr lang="en-US" sz="2600" dirty="0">
              <a:solidFill>
                <a:srgbClr val="00B050"/>
              </a:solidFill>
            </a:endParaRPr>
          </a:p>
          <a:p>
            <a:pPr marL="692150" lvl="2" indent="0" latinLnBrk="1">
              <a:buNone/>
            </a:pPr>
            <a:endParaRPr lang="en-US" sz="2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</a:t>
            </a:r>
            <a:r>
              <a:rPr lang="en-US" dirty="0" err="1"/>
              <a:t>const</a:t>
            </a:r>
            <a:r>
              <a:rPr lang="en-US" dirty="0"/>
              <a:t> modifier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6401" y="1600200"/>
            <a:ext cx="5444523" cy="4572000"/>
          </a:xfrm>
        </p:spPr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Sometime, you want to make sure the arguments are READ only</a:t>
            </a:r>
          </a:p>
          <a:p>
            <a:pPr lvl="2"/>
            <a:r>
              <a:rPr lang="en-US" dirty="0"/>
              <a:t>i.e. the function can only use the value, but not change it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will make sure the arguments are read only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Any attempt of changing it will throw errors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57693" y="1108065"/>
            <a:ext cx="111190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</a:t>
            </a:r>
            <a:r>
              <a:rPr lang="en-US" sz="1200" b="1">
                <a:solidFill>
                  <a:schemeClr val="accent2"/>
                </a:solidFill>
              </a:rPr>
              <a:t>: Array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9654" y="2177902"/>
            <a:ext cx="52083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getAverage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a[],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size){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 = 0;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for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=0;i&lt;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size;i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	sum+=a[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sum/size;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3797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Question, Comments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325984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 of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Very low-level language</a:t>
            </a:r>
          </a:p>
          <a:p>
            <a:pPr lvl="1"/>
            <a:r>
              <a:rPr lang="en-US" dirty="0"/>
              <a:t>No runtime type checking</a:t>
            </a:r>
          </a:p>
          <a:p>
            <a:pPr lvl="1"/>
            <a:r>
              <a:rPr lang="en-US" dirty="0"/>
              <a:t>Missing OO concepts</a:t>
            </a:r>
          </a:p>
          <a:p>
            <a:pPr lvl="1"/>
            <a:r>
              <a:rPr lang="en-US" dirty="0"/>
              <a:t>Security &amp; Design Issues</a:t>
            </a:r>
          </a:p>
        </p:txBody>
      </p:sp>
    </p:spTree>
    <p:extLst>
      <p:ext uri="{BB962C8B-B14F-4D97-AF65-F5344CB8AC3E}">
        <p14:creationId xmlns:p14="http://schemas.microsoft.com/office/powerpoint/2010/main" val="415352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 of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  <a:p>
            <a:pPr lvl="1"/>
            <a:r>
              <a:rPr lang="en-US" dirty="0"/>
              <a:t>General purpose programming language</a:t>
            </a:r>
          </a:p>
          <a:p>
            <a:pPr lvl="1"/>
            <a:r>
              <a:rPr lang="en-US" dirty="0"/>
              <a:t>Support OO principles and Generic Programming</a:t>
            </a:r>
          </a:p>
          <a:p>
            <a:pPr lvl="1"/>
            <a:r>
              <a:rPr lang="en-US" dirty="0"/>
              <a:t>Based on C</a:t>
            </a:r>
          </a:p>
          <a:p>
            <a:pPr lvl="2"/>
            <a:r>
              <a:rPr lang="en-US" dirty="0"/>
              <a:t>Borrows best concepts from C</a:t>
            </a:r>
          </a:p>
          <a:p>
            <a:pPr lvl="1"/>
            <a:r>
              <a:rPr lang="en-US" dirty="0"/>
              <a:t>Also called as “C with Classes” or “Extended C”</a:t>
            </a:r>
          </a:p>
        </p:txBody>
      </p:sp>
    </p:spTree>
    <p:extLst>
      <p:ext uri="{BB962C8B-B14F-4D97-AF65-F5344CB8AC3E}">
        <p14:creationId xmlns:p14="http://schemas.microsoft.com/office/powerpoint/2010/main" val="300542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vs. 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</a:t>
            </a:r>
          </a:p>
          <a:p>
            <a:pPr lvl="1"/>
            <a:r>
              <a:rPr lang="en-US" dirty="0"/>
              <a:t>Compatible with C</a:t>
            </a:r>
          </a:p>
          <a:p>
            <a:pPr lvl="1"/>
            <a:r>
              <a:rPr lang="en-US" dirty="0"/>
              <a:t>Write once, compile anywhere</a:t>
            </a:r>
          </a:p>
          <a:p>
            <a:pPr lvl="1"/>
            <a:r>
              <a:rPr lang="en-US" dirty="0"/>
              <a:t>Runs as native executable machine code</a:t>
            </a:r>
          </a:p>
          <a:p>
            <a:pPr lvl="1"/>
            <a:r>
              <a:rPr lang="en-US" dirty="0"/>
              <a:t>Pointers, References, and pass-by-value</a:t>
            </a:r>
          </a:p>
          <a:p>
            <a:pPr lvl="1"/>
            <a:r>
              <a:rPr lang="en-US" dirty="0"/>
              <a:t>Single and Multiple inheritance</a:t>
            </a:r>
          </a:p>
          <a:p>
            <a:pPr lvl="1"/>
            <a:r>
              <a:rPr lang="en-US" dirty="0"/>
              <a:t>Support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Provides the Java Native Interface</a:t>
            </a:r>
          </a:p>
          <a:p>
            <a:pPr lvl="1"/>
            <a:r>
              <a:rPr lang="en-US" dirty="0"/>
              <a:t>Write once, run anywhere</a:t>
            </a:r>
          </a:p>
          <a:p>
            <a:pPr lvl="1"/>
            <a:r>
              <a:rPr lang="en-US" dirty="0"/>
              <a:t>Runs in a virtual machine – JVM</a:t>
            </a:r>
          </a:p>
          <a:p>
            <a:pPr lvl="1"/>
            <a:r>
              <a:rPr lang="en-US" dirty="0"/>
              <a:t>Always passed-by-value</a:t>
            </a:r>
          </a:p>
          <a:p>
            <a:pPr lvl="1"/>
            <a:r>
              <a:rPr lang="en-US" dirty="0"/>
              <a:t>Singe inheritance</a:t>
            </a:r>
          </a:p>
          <a:p>
            <a:pPr lvl="1"/>
            <a:r>
              <a:rPr lang="en-US" dirty="0"/>
              <a:t>Supports Generics</a:t>
            </a:r>
          </a:p>
        </p:txBody>
      </p:sp>
    </p:spTree>
    <p:extLst>
      <p:ext uri="{BB962C8B-B14F-4D97-AF65-F5344CB8AC3E}">
        <p14:creationId xmlns:p14="http://schemas.microsoft.com/office/powerpoint/2010/main" val="326179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: Hello World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3842871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C++ Program</a:t>
            </a:r>
          </a:p>
          <a:p>
            <a:pPr lvl="1"/>
            <a:r>
              <a:rPr lang="en-US" dirty="0"/>
              <a:t>Line 1- 7 : // or /* */ comments</a:t>
            </a:r>
          </a:p>
          <a:p>
            <a:pPr lvl="1"/>
            <a:r>
              <a:rPr lang="en-US" dirty="0"/>
              <a:t>Line 9: # - Directives to be included by the preprocessor</a:t>
            </a:r>
          </a:p>
          <a:p>
            <a:pPr lvl="2"/>
            <a:r>
              <a:rPr lang="en-US" i="1" dirty="0" err="1"/>
              <a:t>iostream</a:t>
            </a:r>
            <a:r>
              <a:rPr lang="en-US" dirty="0"/>
              <a:t> is a standard directive</a:t>
            </a:r>
          </a:p>
          <a:p>
            <a:pPr lvl="1"/>
            <a:r>
              <a:rPr lang="en-US" dirty="0"/>
              <a:t>Line 11: Entry point to the program</a:t>
            </a:r>
          </a:p>
          <a:p>
            <a:pPr lvl="1"/>
            <a:r>
              <a:rPr lang="en-US" dirty="0"/>
              <a:t>Line 13:  “::” Resolution Operator</a:t>
            </a:r>
          </a:p>
          <a:p>
            <a:pPr lvl="2"/>
            <a:r>
              <a:rPr lang="en-US" dirty="0" err="1"/>
              <a:t>cout</a:t>
            </a:r>
            <a:r>
              <a:rPr lang="en-US" dirty="0"/>
              <a:t> – (Character Output): Write to default output – console.</a:t>
            </a:r>
          </a:p>
          <a:p>
            <a:pPr lvl="2"/>
            <a:r>
              <a:rPr lang="en-US" dirty="0" err="1"/>
              <a:t>std</a:t>
            </a:r>
            <a:r>
              <a:rPr lang="en-US" dirty="0"/>
              <a:t> – standard</a:t>
            </a:r>
          </a:p>
          <a:p>
            <a:pPr lvl="2"/>
            <a:r>
              <a:rPr lang="en-US" dirty="0"/>
              <a:t> </a:t>
            </a:r>
            <a:r>
              <a:rPr lang="en-US" b="1" dirty="0"/>
              <a:t>&lt;&lt;</a:t>
            </a:r>
            <a:r>
              <a:rPr lang="en-US" dirty="0"/>
              <a:t> - writes its second argument onto its first.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894" t="12122" r="45303" b="59999"/>
          <a:stretch/>
        </p:blipFill>
        <p:spPr>
          <a:xfrm>
            <a:off x="4738253" y="1798780"/>
            <a:ext cx="5653669" cy="318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Libraries &amp;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C++ has a number of standard libraries. To include a library use #</a:t>
            </a:r>
            <a:r>
              <a:rPr lang="en-US" b="1" i="1" dirty="0"/>
              <a:t>include directive</a:t>
            </a:r>
            <a:r>
              <a:rPr lang="en-US" dirty="0"/>
              <a:t>: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#include </a:t>
            </a:r>
            <a:r>
              <a:rPr lang="en-US" dirty="0"/>
              <a:t>&lt;</a:t>
            </a:r>
            <a:r>
              <a:rPr lang="en-US" i="1" dirty="0" err="1"/>
              <a:t>Library_Name</a:t>
            </a:r>
            <a:r>
              <a:rPr lang="en-US" dirty="0"/>
              <a:t>&gt;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#include </a:t>
            </a:r>
            <a:r>
              <a:rPr lang="en-US" dirty="0"/>
              <a:t>&lt;</a:t>
            </a:r>
            <a:r>
              <a:rPr lang="en-US" i="1" dirty="0" err="1"/>
              <a:t>iostream</a:t>
            </a:r>
            <a:r>
              <a:rPr lang="en-US" dirty="0"/>
              <a:t>&gt; </a:t>
            </a:r>
            <a:r>
              <a:rPr lang="en-US" dirty="0">
                <a:solidFill>
                  <a:srgbClr val="00B050"/>
                </a:solidFill>
              </a:rPr>
              <a:t>#include </a:t>
            </a:r>
            <a:r>
              <a:rPr lang="en-US" dirty="0"/>
              <a:t>&lt;</a:t>
            </a:r>
            <a:r>
              <a:rPr lang="en-US" i="1" dirty="0" err="1"/>
              <a:t>cmath</a:t>
            </a:r>
            <a:r>
              <a:rPr lang="en-US" dirty="0"/>
              <a:t>&gt; </a:t>
            </a:r>
            <a:r>
              <a:rPr lang="en-US" dirty="0">
                <a:solidFill>
                  <a:srgbClr val="00B050"/>
                </a:solidFill>
              </a:rPr>
              <a:t>#include </a:t>
            </a:r>
            <a:r>
              <a:rPr lang="en-US" dirty="0"/>
              <a:t>&lt;</a:t>
            </a:r>
            <a:r>
              <a:rPr lang="en-US" i="1" dirty="0" err="1"/>
              <a:t>ctime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For more information on different libraries</a:t>
            </a:r>
          </a:p>
          <a:p>
            <a:pPr lvl="2"/>
            <a:r>
              <a:rPr lang="en-US" dirty="0"/>
              <a:t>https://en.wikipedia.org/wiki/C%2B%2B_Standard_Library</a:t>
            </a:r>
          </a:p>
        </p:txBody>
      </p:sp>
    </p:spTree>
    <p:extLst>
      <p:ext uri="{BB962C8B-B14F-4D97-AF65-F5344CB8AC3E}">
        <p14:creationId xmlns:p14="http://schemas.microsoft.com/office/powerpoint/2010/main" val="146516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/>
              <a:t>++: Compilation </a:t>
            </a:r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1600200"/>
            <a:ext cx="10363201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happens</a:t>
            </a:r>
          </a:p>
          <a:p>
            <a:pPr lvl="1"/>
            <a:r>
              <a:rPr lang="en-US" dirty="0"/>
              <a:t>Preprocessing</a:t>
            </a:r>
          </a:p>
          <a:p>
            <a:pPr lvl="2"/>
            <a:r>
              <a:rPr lang="en-US" altLang="en-US" dirty="0">
                <a:solidFill>
                  <a:srgbClr val="7030A0"/>
                </a:solidFill>
              </a:rPr>
              <a:t>Preprocessor</a:t>
            </a:r>
            <a:r>
              <a:rPr lang="en-US" altLang="en-US" dirty="0"/>
              <a:t> handles the directives, like </a:t>
            </a:r>
            <a:r>
              <a:rPr lang="en-US" altLang="en-US" dirty="0">
                <a:solidFill>
                  <a:srgbClr val="00B0F0"/>
                </a:solidFill>
              </a:rPr>
              <a:t>#include</a:t>
            </a:r>
            <a:r>
              <a:rPr lang="en-US" altLang="en-US" dirty="0"/>
              <a:t> or  </a:t>
            </a:r>
            <a:r>
              <a:rPr lang="en-US" altLang="en-US" dirty="0">
                <a:solidFill>
                  <a:srgbClr val="00B0F0"/>
                </a:solidFill>
              </a:rPr>
              <a:t>#define</a:t>
            </a:r>
            <a:r>
              <a:rPr lang="en-US" altLang="en-US" dirty="0"/>
              <a:t>. </a:t>
            </a:r>
          </a:p>
          <a:p>
            <a:pPr lvl="2"/>
            <a:r>
              <a:rPr lang="en-US" altLang="en-US" dirty="0"/>
              <a:t>Replaces </a:t>
            </a:r>
            <a:r>
              <a:rPr lang="en-US" altLang="en-US" dirty="0">
                <a:solidFill>
                  <a:srgbClr val="00B0F0"/>
                </a:solidFill>
              </a:rPr>
              <a:t>#include</a:t>
            </a:r>
            <a:r>
              <a:rPr lang="en-US" altLang="en-US" dirty="0"/>
              <a:t> directives with the content of the respective files </a:t>
            </a:r>
          </a:p>
          <a:p>
            <a:pPr lvl="1"/>
            <a:r>
              <a:rPr lang="en-US" altLang="en-US" dirty="0"/>
              <a:t>Compilation</a:t>
            </a:r>
          </a:p>
          <a:p>
            <a:pPr lvl="2"/>
            <a:r>
              <a:rPr lang="en-US" altLang="en-US" dirty="0"/>
              <a:t>Performed on each output of the preprocessor</a:t>
            </a:r>
          </a:p>
          <a:p>
            <a:pPr lvl="2"/>
            <a:r>
              <a:rPr lang="en-US" altLang="en-US" dirty="0"/>
              <a:t>Parses the C++ code and produces an </a:t>
            </a:r>
            <a:r>
              <a:rPr lang="en-US" altLang="en-US" b="1" dirty="0">
                <a:solidFill>
                  <a:srgbClr val="7030A0"/>
                </a:solidFill>
              </a:rPr>
              <a:t>Object</a:t>
            </a:r>
            <a:r>
              <a:rPr lang="en-US" altLang="en-US" dirty="0"/>
              <a:t> file</a:t>
            </a:r>
          </a:p>
          <a:p>
            <a:pPr lvl="3"/>
            <a:r>
              <a:rPr lang="en-US" altLang="en-US" dirty="0"/>
              <a:t>Three separate C++ files, you will have three object files &lt;filename&gt;.o or &lt;filename&gt;.</a:t>
            </a:r>
            <a:r>
              <a:rPr lang="en-US" altLang="en-US" dirty="0" err="1"/>
              <a:t>obj</a:t>
            </a:r>
            <a:endParaRPr lang="en-US" altLang="en-US" dirty="0"/>
          </a:p>
          <a:p>
            <a:pPr lvl="1"/>
            <a:r>
              <a:rPr lang="en-US" altLang="en-US" dirty="0"/>
              <a:t>Linking</a:t>
            </a:r>
          </a:p>
          <a:p>
            <a:pPr lvl="2"/>
            <a:r>
              <a:rPr lang="en-US" altLang="en-US" b="1" dirty="0">
                <a:solidFill>
                  <a:srgbClr val="7030A0"/>
                </a:solidFill>
              </a:rPr>
              <a:t>Object</a:t>
            </a:r>
            <a:r>
              <a:rPr lang="en-US" altLang="en-US" dirty="0"/>
              <a:t> file generated are linked together with the </a:t>
            </a:r>
            <a:r>
              <a:rPr lang="en-US" altLang="en-US" b="1" dirty="0">
                <a:solidFill>
                  <a:srgbClr val="7030A0"/>
                </a:solidFill>
              </a:rPr>
              <a:t>Object</a:t>
            </a:r>
            <a:r>
              <a:rPr lang="en-US" altLang="en-US" dirty="0"/>
              <a:t> files for any library functions to produce an </a:t>
            </a:r>
            <a:r>
              <a:rPr lang="en-US" altLang="en-US" b="1" dirty="0">
                <a:solidFill>
                  <a:srgbClr val="7030A0"/>
                </a:solidFill>
              </a:rPr>
              <a:t>executable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5737-1222-4AD2-8798-C5B1BAB0AF6C}"/>
              </a:ext>
            </a:extLst>
          </p:cNvPr>
          <p:cNvSpPr/>
          <p:nvPr/>
        </p:nvSpPr>
        <p:spPr>
          <a:xfrm>
            <a:off x="121920" y="646168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http://faculty.cs.niu.edu/~mcmahon/CS241/Notes/compile.html</a:t>
            </a:r>
          </a:p>
        </p:txBody>
      </p:sp>
    </p:spTree>
    <p:extLst>
      <p:ext uri="{BB962C8B-B14F-4D97-AF65-F5344CB8AC3E}">
        <p14:creationId xmlns:p14="http://schemas.microsoft.com/office/powerpoint/2010/main" val="228394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54312C0-7921-4B5C-80AD-4A00FFFBB1D1}" vid="{F57BDCDC-223C-4D7E-9718-83068A0B9A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Rishi Lecture Presentation Template</Template>
  <TotalTime>4335</TotalTime>
  <Words>2805</Words>
  <Application>Microsoft Office PowerPoint</Application>
  <PresentationFormat>Widescreen</PresentationFormat>
  <Paragraphs>578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Wingdings</vt:lpstr>
      <vt:lpstr>Retrospect</vt:lpstr>
      <vt:lpstr>Introduction to C++</vt:lpstr>
      <vt:lpstr>Today’ Class</vt:lpstr>
      <vt:lpstr>Era of C</vt:lpstr>
      <vt:lpstr>Era of C</vt:lpstr>
      <vt:lpstr>Era of C++</vt:lpstr>
      <vt:lpstr>C++ vs. Java</vt:lpstr>
      <vt:lpstr>C++ : Hello World !</vt:lpstr>
      <vt:lpstr>C++: Libraries &amp; Namespace</vt:lpstr>
      <vt:lpstr>C++: Compilation Process</vt:lpstr>
      <vt:lpstr>C++: Identifiers</vt:lpstr>
      <vt:lpstr>C++: Datatypes</vt:lpstr>
      <vt:lpstr>C++: Declaring Variables</vt:lpstr>
      <vt:lpstr>C++: Operators</vt:lpstr>
      <vt:lpstr>C++: Operators</vt:lpstr>
      <vt:lpstr>C++: Basic Input &amp; Output</vt:lpstr>
      <vt:lpstr>C++: Scope</vt:lpstr>
      <vt:lpstr>C++: Scope</vt:lpstr>
      <vt:lpstr>C++: sizeof</vt:lpstr>
      <vt:lpstr>C++: String Library</vt:lpstr>
      <vt:lpstr>C++: String &amp; Chars</vt:lpstr>
      <vt:lpstr>C++: Function</vt:lpstr>
      <vt:lpstr>C++: Function</vt:lpstr>
      <vt:lpstr>C++: Function</vt:lpstr>
      <vt:lpstr>C++: Function</vt:lpstr>
      <vt:lpstr>C++: Function</vt:lpstr>
      <vt:lpstr>C++: Function</vt:lpstr>
      <vt:lpstr>C++: References</vt:lpstr>
      <vt:lpstr>C++: Function</vt:lpstr>
      <vt:lpstr>C++: Function</vt:lpstr>
      <vt:lpstr>C++: Function</vt:lpstr>
      <vt:lpstr>C++: Arrays</vt:lpstr>
      <vt:lpstr>C++: Array</vt:lpstr>
      <vt:lpstr>C++: Array</vt:lpstr>
      <vt:lpstr>C++: Array</vt:lpstr>
      <vt:lpstr>C++: Array</vt:lpstr>
      <vt:lpstr>C++: Multidimensional Array</vt:lpstr>
      <vt:lpstr>C++: const modifier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Rishi Saripalle</dc:creator>
  <cp:lastModifiedBy>Eric Agyemang</cp:lastModifiedBy>
  <cp:revision>193</cp:revision>
  <dcterms:created xsi:type="dcterms:W3CDTF">2016-02-11T17:24:39Z</dcterms:created>
  <dcterms:modified xsi:type="dcterms:W3CDTF">2022-04-04T14:08:32Z</dcterms:modified>
</cp:coreProperties>
</file>