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8" r:id="rId4"/>
    <p:sldId id="339" r:id="rId5"/>
    <p:sldId id="280" r:id="rId6"/>
    <p:sldId id="281" r:id="rId7"/>
    <p:sldId id="293" r:id="rId8"/>
    <p:sldId id="340" r:id="rId9"/>
    <p:sldId id="302" r:id="rId10"/>
    <p:sldId id="341" r:id="rId11"/>
    <p:sldId id="292" r:id="rId12"/>
    <p:sldId id="342" r:id="rId13"/>
    <p:sldId id="343" r:id="rId14"/>
    <p:sldId id="344" r:id="rId15"/>
    <p:sldId id="294" r:id="rId16"/>
    <p:sldId id="296" r:id="rId17"/>
    <p:sldId id="345" r:id="rId18"/>
    <p:sldId id="297" r:id="rId19"/>
    <p:sldId id="347" r:id="rId20"/>
    <p:sldId id="348" r:id="rId21"/>
    <p:sldId id="349" r:id="rId22"/>
    <p:sldId id="350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DAEAEC-DE2D-402C-AEEF-F9355FCCB648}">
          <p14:sldIdLst>
            <p14:sldId id="256"/>
            <p14:sldId id="257"/>
            <p14:sldId id="278"/>
            <p14:sldId id="339"/>
            <p14:sldId id="280"/>
            <p14:sldId id="281"/>
            <p14:sldId id="293"/>
            <p14:sldId id="340"/>
            <p14:sldId id="302"/>
            <p14:sldId id="341"/>
            <p14:sldId id="292"/>
            <p14:sldId id="342"/>
            <p14:sldId id="343"/>
            <p14:sldId id="344"/>
            <p14:sldId id="294"/>
            <p14:sldId id="296"/>
            <p14:sldId id="345"/>
            <p14:sldId id="297"/>
            <p14:sldId id="347"/>
            <p14:sldId id="348"/>
            <p14:sldId id="349"/>
            <p14:sldId id="350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ipalle, Rishi" userId="9527fcb6-9658-41e4-ba79-6c7d094e33e3" providerId="ADAL" clId="{3D55A78B-6E0E-4D9F-9A2F-41EB1B420529}"/>
    <pc:docChg chg="custSel modSld">
      <pc:chgData name="Saripalle, Rishi" userId="9527fcb6-9658-41e4-ba79-6c7d094e33e3" providerId="ADAL" clId="{3D55A78B-6E0E-4D9F-9A2F-41EB1B420529}" dt="2019-10-03T14:28:59.672" v="3" actId="478"/>
      <pc:docMkLst>
        <pc:docMk/>
      </pc:docMkLst>
      <pc:sldChg chg="modSp">
        <pc:chgData name="Saripalle, Rishi" userId="9527fcb6-9658-41e4-ba79-6c7d094e33e3" providerId="ADAL" clId="{3D55A78B-6E0E-4D9F-9A2F-41EB1B420529}" dt="2019-10-03T14:28:27.043" v="0" actId="20577"/>
        <pc:sldMkLst>
          <pc:docMk/>
          <pc:sldMk cId="1811087554" sldId="302"/>
        </pc:sldMkLst>
        <pc:spChg chg="mod">
          <ac:chgData name="Saripalle, Rishi" userId="9527fcb6-9658-41e4-ba79-6c7d094e33e3" providerId="ADAL" clId="{3D55A78B-6E0E-4D9F-9A2F-41EB1B420529}" dt="2019-10-03T14:28:27.043" v="0" actId="20577"/>
          <ac:spMkLst>
            <pc:docMk/>
            <pc:sldMk cId="1811087554" sldId="302"/>
            <ac:spMk id="3" creationId="{00000000-0000-0000-0000-000000000000}"/>
          </ac:spMkLst>
        </pc:spChg>
      </pc:sldChg>
      <pc:sldChg chg="delSp">
        <pc:chgData name="Saripalle, Rishi" userId="9527fcb6-9658-41e4-ba79-6c7d094e33e3" providerId="ADAL" clId="{3D55A78B-6E0E-4D9F-9A2F-41EB1B420529}" dt="2019-10-03T14:28:40.061" v="1" actId="478"/>
        <pc:sldMkLst>
          <pc:docMk/>
          <pc:sldMk cId="847874236" sldId="342"/>
        </pc:sldMkLst>
        <pc:inkChg chg="del">
          <ac:chgData name="Saripalle, Rishi" userId="9527fcb6-9658-41e4-ba79-6c7d094e33e3" providerId="ADAL" clId="{3D55A78B-6E0E-4D9F-9A2F-41EB1B420529}" dt="2019-10-03T14:28:40.061" v="1" actId="478"/>
          <ac:inkMkLst>
            <pc:docMk/>
            <pc:sldMk cId="847874236" sldId="342"/>
            <ac:inkMk id="9" creationId="{AF9F366E-1006-49F0-883E-E21C1A81B88D}"/>
          </ac:inkMkLst>
        </pc:inkChg>
      </pc:sldChg>
      <pc:sldChg chg="delSp">
        <pc:chgData name="Saripalle, Rishi" userId="9527fcb6-9658-41e4-ba79-6c7d094e33e3" providerId="ADAL" clId="{3D55A78B-6E0E-4D9F-9A2F-41EB1B420529}" dt="2019-10-03T14:28:55.658" v="2" actId="478"/>
        <pc:sldMkLst>
          <pc:docMk/>
          <pc:sldMk cId="3881808918" sldId="343"/>
        </pc:sldMkLst>
        <pc:inkChg chg="del">
          <ac:chgData name="Saripalle, Rishi" userId="9527fcb6-9658-41e4-ba79-6c7d094e33e3" providerId="ADAL" clId="{3D55A78B-6E0E-4D9F-9A2F-41EB1B420529}" dt="2019-10-03T14:28:55.658" v="2" actId="478"/>
          <ac:inkMkLst>
            <pc:docMk/>
            <pc:sldMk cId="3881808918" sldId="343"/>
            <ac:inkMk id="9" creationId="{4D3D1DA0-4D4D-42EA-8D58-E73FE1BBDF69}"/>
          </ac:inkMkLst>
        </pc:inkChg>
      </pc:sldChg>
      <pc:sldChg chg="delSp">
        <pc:chgData name="Saripalle, Rishi" userId="9527fcb6-9658-41e4-ba79-6c7d094e33e3" providerId="ADAL" clId="{3D55A78B-6E0E-4D9F-9A2F-41EB1B420529}" dt="2019-10-03T14:28:59.672" v="3" actId="478"/>
        <pc:sldMkLst>
          <pc:docMk/>
          <pc:sldMk cId="348603353" sldId="344"/>
        </pc:sldMkLst>
        <pc:inkChg chg="del">
          <ac:chgData name="Saripalle, Rishi" userId="9527fcb6-9658-41e4-ba79-6c7d094e33e3" providerId="ADAL" clId="{3D55A78B-6E0E-4D9F-9A2F-41EB1B420529}" dt="2019-10-03T14:28:59.672" v="3" actId="478"/>
          <ac:inkMkLst>
            <pc:docMk/>
            <pc:sldMk cId="348603353" sldId="344"/>
            <ac:inkMk id="5" creationId="{DA4B38FF-A44F-4C02-AF52-6FB0BFB6FA49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D7F5A-85DA-4114-A4B5-E7C7BAF0239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263B7-627E-45D1-87BC-83D162E0E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263B7-627E-45D1-87BC-83D162E0EC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72228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5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 anchor="b">
            <a:noAutofit/>
          </a:bodyPr>
          <a:lstStyle>
            <a:lvl1pPr marL="0" indent="0" algn="l">
              <a:buNone/>
              <a:defRPr sz="36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97280" y="4343400"/>
            <a:ext cx="9985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1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04813" indent="-404813">
              <a:defRPr/>
            </a:lvl1pPr>
            <a:lvl2pPr marL="692150" indent="-287338">
              <a:defRPr/>
            </a:lvl2pPr>
            <a:lvl3pPr marL="862013" indent="-169863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2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ctr" anchorCtr="0">
            <a:normAutofit/>
          </a:bodyPr>
          <a:lstStyle>
            <a:lvl1pPr>
              <a:lnSpc>
                <a:spcPct val="85000"/>
              </a:lnSpc>
              <a:defRPr sz="45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b" anchorCtr="0">
            <a:noAutofit/>
          </a:bodyPr>
          <a:lstStyle>
            <a:lvl1pPr marL="0" indent="0">
              <a:buNone/>
              <a:defRPr sz="36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1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6400" y="286605"/>
            <a:ext cx="10363200" cy="1084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76400"/>
            <a:ext cx="5181600" cy="4495800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1200" y="1676400"/>
            <a:ext cx="5181600" cy="4495800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06400" y="286605"/>
            <a:ext cx="10363200" cy="1084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443" y="1594152"/>
            <a:ext cx="5267157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443" y="2330434"/>
            <a:ext cx="5267157" cy="3765566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13120" y="1594152"/>
            <a:ext cx="495808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13120" y="2330434"/>
            <a:ext cx="4937760" cy="3765566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1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4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1" y="228601"/>
            <a:ext cx="7025639" cy="5999425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 b="1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43B4431-2FFA-4D82-A5A8-2D6B9E0E23A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 flipH="1">
            <a:off x="7671789" y="2749526"/>
            <a:ext cx="53340" cy="7188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31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 b="1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043B4431-2FFA-4D82-A5A8-2D6B9E0E23A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"/>
            <a:ext cx="10363200" cy="1385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600200"/>
            <a:ext cx="107188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14427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</a:defRPr>
            </a:lvl1pPr>
          </a:lstStyle>
          <a:p>
            <a:fld id="{043B4431-2FFA-4D82-A5A8-2D6B9E0E23A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1600" y="6459787"/>
            <a:ext cx="782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none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1" y="6459787"/>
            <a:ext cx="54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06400" y="1418153"/>
            <a:ext cx="10363200" cy="19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upload.wikimedia.org/wikipedia/en/f/f9/Illinois_State_University_Sea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224" y="242931"/>
            <a:ext cx="1069624" cy="103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14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SzPct val="100000"/>
        <a:buFont typeface="Calibri" panose="020F0502020204030204" pitchFamily="34" charset="0"/>
        <a:buChar char="—"/>
        <a:defRPr sz="28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2588" indent="22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SzPct val="120000"/>
        <a:buFont typeface="Calibri" panose="020F0502020204030204" pitchFamily="34" charset="0"/>
        <a:buChar char="»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2929"/>
        </a:buClr>
        <a:buSzPct val="110000"/>
        <a:buFont typeface="Calibri" panose="020F0502020204030204" pitchFamily="34" charset="0"/>
        <a:buChar char="›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49350" indent="-2349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716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uble Bracket 7"/>
          <p:cNvSpPr/>
          <p:nvPr/>
        </p:nvSpPr>
        <p:spPr>
          <a:xfrm>
            <a:off x="6256751" y="2893512"/>
            <a:ext cx="1728591" cy="363255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569792" y="4653419"/>
            <a:ext cx="3363381" cy="1008345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Class Copy Constructor</a:t>
            </a:r>
            <a:endParaRPr lang="en-US" b="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10718800" cy="4572000"/>
          </a:xfrm>
        </p:spPr>
        <p:txBody>
          <a:bodyPr/>
          <a:lstStyle/>
          <a:p>
            <a:r>
              <a:rPr lang="en-US" dirty="0"/>
              <a:t>Copy Constructor Example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9792" y="210604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Teacher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Teacher(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fname,</a:t>
            </a:r>
            <a:r>
              <a:rPr lang="en-US" sz="12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lname,</a:t>
            </a:r>
            <a:r>
              <a:rPr lang="en-US" sz="12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email){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2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email;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/*</a:t>
            </a:r>
          </a:p>
          <a:p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 * Copy Constructor. Only one parameter - existing object</a:t>
            </a:r>
          </a:p>
          <a:p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 */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Teacher(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Teacher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     email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rks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-"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5847496" y="210604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    Teacher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s(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"Rishi"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Saripalle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"rsarip@ilstu.edu"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    // Both the statements below call the copy constructor</a:t>
            </a:r>
          </a:p>
          <a:p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    Teacher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copy(s);</a:t>
            </a:r>
          </a:p>
          <a:p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    Teacher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copy2 = s;</a:t>
            </a: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cout&lt;&lt;</a:t>
            </a:r>
            <a:r>
              <a:rPr lang="fr-F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"Copy </a:t>
            </a:r>
            <a:r>
              <a:rPr lang="fr-FR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object</a:t>
            </a:r>
            <a:r>
              <a:rPr lang="fr-F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 email: "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copy.</a:t>
            </a:r>
            <a:r>
              <a:rPr lang="fr-FR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fr-FR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fr-F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cout&lt;&lt;</a:t>
            </a:r>
            <a:r>
              <a:rPr lang="fr-F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"Copy2 </a:t>
            </a:r>
            <a:r>
              <a:rPr lang="fr-FR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object</a:t>
            </a:r>
            <a:r>
              <a:rPr lang="fr-F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 email: "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&lt;&lt;copy2.</a:t>
            </a:r>
            <a:r>
              <a:rPr lang="fr-F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fr-FR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fr-F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fr-F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fr-F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Teacher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newFaculty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“Sashi"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Saripalle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“ssarip@ilstu.edu"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fr-F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fr-F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newFaculty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s; </a:t>
            </a:r>
          </a:p>
          <a:p>
            <a:r>
              <a:rPr lang="fr-F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63372" y="1108065"/>
            <a:ext cx="12062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Refer to: Class3</a:t>
            </a:r>
          </a:p>
        </p:txBody>
      </p:sp>
      <p:sp>
        <p:nvSpPr>
          <p:cNvPr id="10" name="Double Bracket 9"/>
          <p:cNvSpPr/>
          <p:nvPr/>
        </p:nvSpPr>
        <p:spPr>
          <a:xfrm>
            <a:off x="6156542" y="4070959"/>
            <a:ext cx="1615858" cy="369518"/>
          </a:xfrm>
          <a:prstGeom prst="bracketPair">
            <a:avLst/>
          </a:prstGeom>
          <a:solidFill>
            <a:srgbClr val="FF0000">
              <a:alpha val="12157"/>
            </a:srgb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File:No sign Right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655" y="4124612"/>
            <a:ext cx="262212" cy="2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2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Scope Resolution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:: - Scope Operator </a:t>
            </a:r>
          </a:p>
          <a:p>
            <a:pPr lvl="1"/>
            <a:r>
              <a:rPr lang="en-US" altLang="en-US" dirty="0"/>
              <a:t>Specifies the class to which the member/variable being declared belongs</a:t>
            </a:r>
          </a:p>
          <a:p>
            <a:pPr lvl="1"/>
            <a:r>
              <a:rPr lang="en-US" dirty="0"/>
              <a:t>Difference between </a:t>
            </a:r>
            <a:r>
              <a:rPr lang="en-US" i="1" dirty="0"/>
              <a:t>function defined within the class</a:t>
            </a:r>
            <a:r>
              <a:rPr lang="en-US" dirty="0"/>
              <a:t> vs. </a:t>
            </a:r>
            <a:r>
              <a:rPr lang="en-US" i="1" dirty="0"/>
              <a:t>its declaration and defined later outside the class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Former, the function is automatically considered an </a:t>
            </a:r>
            <a:r>
              <a:rPr lang="en-US" b="1" i="1" dirty="0"/>
              <a:t>inline</a:t>
            </a:r>
            <a:r>
              <a:rPr lang="en-US" dirty="0"/>
              <a:t> member function by the compiler</a:t>
            </a:r>
          </a:p>
          <a:p>
            <a:pPr lvl="2"/>
            <a:r>
              <a:rPr lang="en-US" dirty="0"/>
              <a:t>Later is a normal (not-inline) class member function. </a:t>
            </a:r>
          </a:p>
          <a:p>
            <a:pPr lvl="1"/>
            <a:r>
              <a:rPr lang="en-US" b="1" dirty="0"/>
              <a:t>NO</a:t>
            </a:r>
            <a:r>
              <a:rPr lang="en-US" dirty="0"/>
              <a:t> differences in behavior.</a:t>
            </a:r>
            <a:br>
              <a:rPr lang="en-US" dirty="0"/>
            </a:br>
            <a:endParaRPr lang="en-US" alt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8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uble Bracket 6"/>
          <p:cNvSpPr/>
          <p:nvPr/>
        </p:nvSpPr>
        <p:spPr>
          <a:xfrm>
            <a:off x="5588000" y="1810183"/>
            <a:ext cx="6096000" cy="3308664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691615" y="4907703"/>
            <a:ext cx="4050714" cy="636373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Scope Resolution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10718800" cy="46337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:: - Scope Operator Example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64316" y="1118760"/>
            <a:ext cx="14370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Refer to: Class2.cpp</a:t>
            </a:r>
          </a:p>
        </p:txBody>
      </p:sp>
      <p:sp>
        <p:nvSpPr>
          <p:cNvPr id="5" name="Rectangle 4"/>
          <p:cNvSpPr/>
          <p:nvPr/>
        </p:nvSpPr>
        <p:spPr>
          <a:xfrm>
            <a:off x="5588000" y="1828800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 * :: scope resolution operator</a:t>
            </a:r>
          </a:p>
          <a:p>
            <a:r>
              <a:rPr 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 err="1">
                <a:solidFill>
                  <a:srgbClr val="3F7F5F"/>
                </a:solidFill>
                <a:latin typeface="Courier New" panose="02070309020205020404" pitchFamily="49" charset="0"/>
              </a:rPr>
              <a:t>class_name</a:t>
            </a:r>
            <a:r>
              <a:rPr 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:: </a:t>
            </a:r>
            <a:r>
              <a:rPr lang="en-US" sz="1400" b="1" dirty="0" err="1">
                <a:solidFill>
                  <a:srgbClr val="3F7F5F"/>
                </a:solidFill>
                <a:latin typeface="Courier New" panose="02070309020205020404" pitchFamily="49" charset="0"/>
              </a:rPr>
              <a:t>method_name</a:t>
            </a:r>
            <a:r>
              <a:rPr 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(parameters){ function body}</a:t>
            </a:r>
          </a:p>
          <a:p>
            <a:r>
              <a:rPr 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 err="1">
                <a:solidFill>
                  <a:srgbClr val="3F7F5F"/>
                </a:solidFill>
                <a:latin typeface="Courier New" panose="02070309020205020404" pitchFamily="49" charset="0"/>
              </a:rPr>
              <a:t>return_type</a:t>
            </a:r>
            <a:r>
              <a:rPr 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3F7F5F"/>
                </a:solidFill>
                <a:latin typeface="Courier New" panose="02070309020205020404" pitchFamily="49" charset="0"/>
              </a:rPr>
              <a:t>class_name</a:t>
            </a:r>
            <a:r>
              <a:rPr 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3F7F5F"/>
                </a:solidFill>
                <a:latin typeface="Courier New" panose="02070309020205020404" pitchFamily="49" charset="0"/>
              </a:rPr>
              <a:t>method_name</a:t>
            </a:r>
            <a:r>
              <a:rPr 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(parameters){function body}</a:t>
            </a:r>
          </a:p>
          <a:p>
            <a:r>
              <a:rPr 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Student::Student(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fname,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lname,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email){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	this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	this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email;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Student::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sendEmail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"Test Email is sent to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pPr lvl="1"/>
            <a:r>
              <a:rPr lang="nl-NL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p(</a:t>
            </a:r>
            <a:r>
              <a:rPr lang="nl-NL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"Rishi"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nl-NL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"Saripalle"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nl-NL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"rsaripa@ilstu.edu"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"Name: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p.sendEmail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6400" y="2278714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using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namespace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SSN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007;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	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taxID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"MI5007"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2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Declare the method in the class</a:t>
            </a:r>
          </a:p>
          <a:p>
            <a:pPr lvl="1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Student(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sendEmail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478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</a:t>
            </a:r>
            <a:r>
              <a:rPr lang="en-US" dirty="0" err="1"/>
              <a:t>const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2948459" cy="56841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const</a:t>
            </a:r>
            <a:r>
              <a:rPr lang="en-US" dirty="0"/>
              <a:t> Modifier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27373" y="1513831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Teacher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……….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2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Teacher(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fname,</a:t>
            </a:r>
            <a:r>
              <a:rPr lang="en-US" sz="12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lname,</a:t>
            </a:r>
            <a:r>
              <a:rPr lang="en-US" sz="12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email){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2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email;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………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sendEmail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“sending Email to 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this-</a:t>
            </a:r>
            <a:r>
              <a:rPr lang="en-US" sz="1200" dirty="0" smtClean="0">
                <a:latin typeface="Courier New" panose="02070309020205020404" pitchFamily="49" charset="0"/>
              </a:rPr>
              <a:t>&gt;</a:t>
            </a:r>
            <a:r>
              <a:rPr lang="en-US" sz="1200" dirty="0" err="1" smtClean="0">
                <a:latin typeface="Courier New" panose="02070309020205020404" pitchFamily="49" charset="0"/>
              </a:rPr>
              <a:t>firstName</a:t>
            </a:r>
            <a:r>
              <a:rPr lang="en-US" sz="1200" dirty="0" smtClean="0">
                <a:latin typeface="Courier New" panose="02070309020205020404" pitchFamily="49" charset="0"/>
              </a:rPr>
              <a:t> = "Rishi Kanth";</a:t>
            </a:r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	Teacher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me(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Rishi"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"Saripalle"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"rsarip@ilstu.edu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me.sendEmail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5" name="Double Bracket 4"/>
          <p:cNvSpPr/>
          <p:nvPr/>
        </p:nvSpPr>
        <p:spPr>
          <a:xfrm>
            <a:off x="5773482" y="4472553"/>
            <a:ext cx="3005994" cy="262212"/>
          </a:xfrm>
          <a:prstGeom prst="bracketPair">
            <a:avLst/>
          </a:prstGeom>
          <a:solidFill>
            <a:srgbClr val="FF0000">
              <a:alpha val="12157"/>
            </a:srgb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File:No sign Right.sv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854" y="4472553"/>
            <a:ext cx="262212" cy="2622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5579" y="3305599"/>
            <a:ext cx="38034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</a:rPr>
              <a:t>Cannot change the </a:t>
            </a:r>
            <a:r>
              <a:rPr lang="en-US" sz="1200" b="1" i="1" dirty="0">
                <a:latin typeface="Courier New" panose="02070309020205020404" pitchFamily="49" charset="0"/>
              </a:rPr>
              <a:t>object</a:t>
            </a:r>
            <a:r>
              <a:rPr lang="en-US" sz="1200" dirty="0">
                <a:latin typeface="Courier New" panose="02070309020205020404" pitchFamily="49" charset="0"/>
              </a:rPr>
              <a:t> , </a:t>
            </a:r>
            <a:r>
              <a:rPr lang="en-US" sz="1200" dirty="0" err="1">
                <a:latin typeface="Courier New" panose="02070309020205020404" pitchFamily="49" charset="0"/>
              </a:rPr>
              <a:t>i.e.”me</a:t>
            </a:r>
            <a:r>
              <a:rPr lang="en-US" sz="1200" dirty="0">
                <a:latin typeface="Courier New" panose="02070309020205020404" pitchFamily="49" charset="0"/>
              </a:rPr>
              <a:t>” that is calling </a:t>
            </a:r>
            <a:r>
              <a:rPr lang="en-US" sz="1200" dirty="0" err="1">
                <a:latin typeface="Courier New" panose="02070309020205020404" pitchFamily="49" charset="0"/>
              </a:rPr>
              <a:t>sendEmail</a:t>
            </a:r>
            <a:r>
              <a:rPr lang="en-US" sz="1200" dirty="0">
                <a:latin typeface="Courier New" panose="02070309020205020404" pitchFamily="49" charset="0"/>
              </a:rPr>
              <a:t> method.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The </a:t>
            </a:r>
            <a:r>
              <a:rPr lang="en-US" sz="12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const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</a:rPr>
              <a:t>modifier at the end of the </a:t>
            </a:r>
            <a:r>
              <a:rPr lang="en-US" sz="1200" dirty="0" err="1">
                <a:latin typeface="Courier New" panose="02070309020205020404" pitchFamily="49" charset="0"/>
              </a:rPr>
              <a:t>sendEmail</a:t>
            </a:r>
            <a:r>
              <a:rPr lang="en-US" sz="1200" dirty="0">
                <a:latin typeface="Courier New" panose="02070309020205020404" pitchFamily="49" charset="0"/>
              </a:rPr>
              <a:t> function wants to make sure that the calling object is not modified.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964316" y="1118760"/>
            <a:ext cx="14370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Refer to: Class3.cpp</a:t>
            </a:r>
          </a:p>
        </p:txBody>
      </p:sp>
    </p:spTree>
    <p:extLst>
      <p:ext uri="{BB962C8B-B14F-4D97-AF65-F5344CB8AC3E}">
        <p14:creationId xmlns:p14="http://schemas.microsoft.com/office/powerpoint/2010/main" val="388180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</a:t>
            </a:r>
            <a:r>
              <a:rPr lang="en-US" dirty="0" err="1"/>
              <a:t>const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2948459" cy="56841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const</a:t>
            </a:r>
            <a:r>
              <a:rPr lang="en-US" dirty="0"/>
              <a:t> Modifier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27373" y="1513831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Teacher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……….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2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Teacher(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fname,</a:t>
            </a:r>
            <a:r>
              <a:rPr lang="en-US" sz="12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lname,</a:t>
            </a:r>
            <a:r>
              <a:rPr lang="en-US" sz="12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email){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2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email;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………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sendEmail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verifyEmail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“sending Email to 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verifyEmail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return email;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	Teacher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me(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Rishi"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"Saripalle"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"rsarip@ilstu.edu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me.sendEmail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935325" y="3815235"/>
            <a:ext cx="38034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</a:rPr>
              <a:t>In this example, </a:t>
            </a:r>
            <a:r>
              <a:rPr lang="en-US" sz="1200" dirty="0" err="1">
                <a:latin typeface="Courier New" panose="02070309020205020404" pitchFamily="49" charset="0"/>
              </a:rPr>
              <a:t>sendEmail</a:t>
            </a:r>
            <a:r>
              <a:rPr lang="en-US" sz="1200" dirty="0">
                <a:latin typeface="Courier New" panose="02070309020205020404" pitchFamily="49" charset="0"/>
              </a:rPr>
              <a:t> is </a:t>
            </a:r>
            <a:r>
              <a:rPr lang="en-US" sz="1200" dirty="0" err="1">
                <a:latin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</a:rPr>
              <a:t> function. However, it is calling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verifyEmail</a:t>
            </a:r>
            <a:r>
              <a:rPr lang="en-US" sz="1200" dirty="0">
                <a:latin typeface="Courier New" panose="02070309020205020404" pitchFamily="49" charset="0"/>
              </a:rPr>
              <a:t>().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The </a:t>
            </a:r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verifyEmail</a:t>
            </a:r>
            <a:r>
              <a:rPr lang="en-US" sz="1200" b="1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</a:rPr>
              <a:t>must also be </a:t>
            </a:r>
            <a:r>
              <a:rPr lang="en-US" sz="1200" b="1" dirty="0">
                <a:latin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</a:rPr>
              <a:t>.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964316" y="1118760"/>
            <a:ext cx="14370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Refer to: Class3.cpp</a:t>
            </a:r>
          </a:p>
        </p:txBody>
      </p:sp>
    </p:spTree>
    <p:extLst>
      <p:ext uri="{BB962C8B-B14F-4D97-AF65-F5344CB8AC3E}">
        <p14:creationId xmlns:p14="http://schemas.microsoft.com/office/powerpoint/2010/main" val="3486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Class 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Special member function of a class </a:t>
            </a:r>
          </a:p>
          <a:p>
            <a:pPr lvl="1"/>
            <a:r>
              <a:rPr lang="en-US" dirty="0"/>
              <a:t>Executed whenever an object goes out of scope</a:t>
            </a:r>
          </a:p>
          <a:p>
            <a:pPr lvl="2"/>
            <a:r>
              <a:rPr lang="en-US" dirty="0"/>
              <a:t>Delete expression is applied to a pointer to the object of that class (discussed later)</a:t>
            </a:r>
          </a:p>
          <a:p>
            <a:pPr lvl="1"/>
            <a:r>
              <a:rPr lang="en-US" dirty="0"/>
              <a:t>Same name as the class prefixed with a tilde (~) </a:t>
            </a:r>
          </a:p>
          <a:p>
            <a:pPr lvl="1"/>
            <a:r>
              <a:rPr lang="en-US" b="1" dirty="0"/>
              <a:t>CANNOT</a:t>
            </a:r>
            <a:r>
              <a:rPr lang="en-US" dirty="0"/>
              <a:t> return a value nor take any parameters. </a:t>
            </a:r>
          </a:p>
          <a:p>
            <a:pPr lvl="1"/>
            <a:r>
              <a:rPr lang="en-US" dirty="0"/>
              <a:t>Very useful for releasing resources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6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Class 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Destructor</a:t>
            </a:r>
          </a:p>
          <a:p>
            <a:pPr lvl="1"/>
            <a:r>
              <a:rPr lang="en-US" altLang="en-US" dirty="0"/>
              <a:t>Reverse order of construction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/>
              <a:t>First constructed, last destructed</a:t>
            </a:r>
            <a:endParaRPr lang="en-US" dirty="0"/>
          </a:p>
          <a:p>
            <a:pPr lvl="1"/>
            <a:r>
              <a:rPr lang="en-US" b="1" dirty="0"/>
              <a:t>CANNOT</a:t>
            </a:r>
            <a:r>
              <a:rPr lang="en-US" dirty="0"/>
              <a:t> overload them </a:t>
            </a:r>
            <a:r>
              <a:rPr lang="en-US" dirty="0">
                <a:sym typeface="Wingdings" panose="05000000000000000000" pitchFamily="2" charset="2"/>
              </a:rPr>
              <a:t> ONLY ONE ~Rectangle()</a:t>
            </a:r>
          </a:p>
          <a:p>
            <a:pPr lvl="1"/>
            <a:r>
              <a:rPr lang="en-US" altLang="en-US" b="1" dirty="0"/>
              <a:t>DON’T CALL </a:t>
            </a:r>
            <a:r>
              <a:rPr lang="en-US" altLang="en-US" dirty="0"/>
              <a:t>destructor directly</a:t>
            </a:r>
          </a:p>
          <a:p>
            <a:pPr lvl="2"/>
            <a:r>
              <a:rPr lang="en-US" altLang="en-US" dirty="0"/>
              <a:t>Will get called once out of scope. </a:t>
            </a:r>
          </a:p>
          <a:p>
            <a:pPr lvl="2"/>
            <a:r>
              <a:rPr lang="en-US" altLang="en-US" dirty="0"/>
              <a:t>Happens automagically</a:t>
            </a:r>
          </a:p>
          <a:p>
            <a:pPr lvl="2"/>
            <a:r>
              <a:rPr lang="en-US" dirty="0"/>
              <a:t>If required, use DELETE only when using NEW</a:t>
            </a:r>
          </a:p>
        </p:txBody>
      </p:sp>
    </p:spTree>
    <p:extLst>
      <p:ext uri="{BB962C8B-B14F-4D97-AF65-F5344CB8AC3E}">
        <p14:creationId xmlns:p14="http://schemas.microsoft.com/office/powerpoint/2010/main" val="3468551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uble Bracket 4"/>
          <p:cNvSpPr/>
          <p:nvPr/>
        </p:nvSpPr>
        <p:spPr>
          <a:xfrm>
            <a:off x="4302211" y="5121876"/>
            <a:ext cx="5844746" cy="580768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Class 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3529227" cy="3787346"/>
          </a:xfrm>
        </p:spPr>
        <p:txBody>
          <a:bodyPr/>
          <a:lstStyle/>
          <a:p>
            <a:r>
              <a:rPr lang="en-US" dirty="0"/>
              <a:t>Destructor</a:t>
            </a:r>
          </a:p>
          <a:p>
            <a:pPr lvl="1"/>
            <a:r>
              <a:rPr lang="en-US" i="1" dirty="0"/>
              <a:t>me </a:t>
            </a:r>
            <a:r>
              <a:rPr lang="en-US" dirty="0"/>
              <a:t>an object of Faculty has only the scope in Main method</a:t>
            </a:r>
          </a:p>
          <a:p>
            <a:pPr marL="692150" lvl="2" indent="0">
              <a:buNone/>
            </a:pP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4302211" y="1600200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iostream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using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namespace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Faculty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2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Faculty(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fname,</a:t>
            </a:r>
            <a:r>
              <a:rPr lang="en-US" sz="12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lname,</a:t>
            </a:r>
            <a:r>
              <a:rPr lang="en-US" sz="12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email){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2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email;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~Faculty(){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"The faculty object is destroyed"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	Faculty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me(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Rishi"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"Saripalle"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"rsarip@ilstu.edu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2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Static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Member Variables</a:t>
            </a:r>
          </a:p>
          <a:p>
            <a:pPr lvl="2"/>
            <a:r>
              <a:rPr lang="en-US" dirty="0"/>
              <a:t>Every object will only have ONE static variable</a:t>
            </a:r>
          </a:p>
          <a:p>
            <a:pPr lvl="2"/>
            <a:r>
              <a:rPr lang="en-US" dirty="0"/>
              <a:t>Its not tied to the instance, but to the class</a:t>
            </a:r>
          </a:p>
          <a:p>
            <a:pPr lvl="1"/>
            <a:r>
              <a:rPr lang="en-US" dirty="0"/>
              <a:t>Member Methods</a:t>
            </a:r>
          </a:p>
          <a:p>
            <a:pPr lvl="2"/>
            <a:r>
              <a:rPr lang="en-US" dirty="0"/>
              <a:t>Method is independent of the class</a:t>
            </a:r>
          </a:p>
          <a:p>
            <a:pPr lvl="2"/>
            <a:r>
              <a:rPr lang="en-US" dirty="0"/>
              <a:t>CANNOT access </a:t>
            </a:r>
            <a:r>
              <a:rPr lang="en-US" i="1" dirty="0"/>
              <a:t>this </a:t>
            </a:r>
            <a:r>
              <a:rPr lang="en-US" dirty="0"/>
              <a:t>pointer</a:t>
            </a:r>
          </a:p>
          <a:p>
            <a:pPr lvl="2"/>
            <a:r>
              <a:rPr lang="en-US" dirty="0"/>
              <a:t>ONLY access static member variables</a:t>
            </a:r>
            <a:br>
              <a:rPr lang="en-US" dirty="0"/>
            </a:b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7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  <a:p>
            <a:pPr lvl="1"/>
            <a:r>
              <a:rPr lang="en-US" dirty="0"/>
              <a:t>Overload most of the built-in operators in C++ to work with you user-define datatypes</a:t>
            </a:r>
          </a:p>
          <a:p>
            <a:pPr lvl="2"/>
            <a:r>
              <a:rPr lang="en-US" dirty="0"/>
              <a:t>You CANNOT overload</a:t>
            </a:r>
          </a:p>
          <a:p>
            <a:pPr lvl="3"/>
            <a:r>
              <a:rPr lang="en-US" altLang="en-US" dirty="0"/>
              <a:t>:: (scope resolution), . (member access), .* (through pointer), and ?:(ternary conditional)</a:t>
            </a:r>
          </a:p>
          <a:p>
            <a:pPr lvl="2"/>
            <a:r>
              <a:rPr lang="en-US" dirty="0"/>
              <a:t>CANNOT change the precedence, grouping, or number of operands of operators</a:t>
            </a:r>
            <a:endParaRPr lang="en-US" alt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1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Structures</a:t>
            </a:r>
          </a:p>
          <a:p>
            <a:pPr lvl="1"/>
            <a:r>
              <a:rPr lang="en-US" dirty="0"/>
              <a:t>Classes</a:t>
            </a:r>
          </a:p>
          <a:p>
            <a:pPr lvl="2"/>
            <a:r>
              <a:rPr lang="en-US" dirty="0"/>
              <a:t>Constructor</a:t>
            </a:r>
          </a:p>
          <a:p>
            <a:pPr lvl="2"/>
            <a:r>
              <a:rPr lang="en-US" dirty="0"/>
              <a:t>Destructor</a:t>
            </a:r>
          </a:p>
          <a:p>
            <a:pPr lvl="2"/>
            <a:r>
              <a:rPr lang="en-US" dirty="0"/>
              <a:t>Scope Resolution operator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  <a:p>
            <a:pPr lvl="1"/>
            <a:r>
              <a:rPr lang="en-US" dirty="0"/>
              <a:t>Syntax</a:t>
            </a:r>
          </a:p>
          <a:p>
            <a:pPr marL="692150" lvl="2" indent="0">
              <a:buNone/>
            </a:pPr>
            <a:r>
              <a:rPr lang="en-US" dirty="0" err="1">
                <a:solidFill>
                  <a:srgbClr val="7030A0"/>
                </a:solidFill>
              </a:rPr>
              <a:t>Return_type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Operator</a:t>
            </a:r>
            <a:r>
              <a:rPr lang="en-US" i="1" dirty="0" err="1">
                <a:solidFill>
                  <a:schemeClr val="tx1"/>
                </a:solidFill>
              </a:rPr>
              <a:t>operator</a:t>
            </a:r>
            <a:r>
              <a:rPr lang="en-US" dirty="0">
                <a:solidFill>
                  <a:schemeClr val="tx1"/>
                </a:solidFill>
              </a:rPr>
              <a:t>(parameters)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Operator</a:t>
            </a:r>
            <a:r>
              <a:rPr lang="en-US" b="1" i="1" dirty="0" err="1">
                <a:solidFill>
                  <a:schemeClr val="tx1"/>
                </a:solidFill>
              </a:rPr>
              <a:t>operator</a:t>
            </a:r>
            <a:r>
              <a:rPr lang="en-US" b="1" i="1" dirty="0"/>
              <a:t> </a:t>
            </a:r>
            <a:r>
              <a:rPr lang="en-US" dirty="0">
                <a:sym typeface="Wingdings" panose="05000000000000000000" pitchFamily="2" charset="2"/>
              </a:rPr>
              <a:t> operator+, operator*, operator-, etc.</a:t>
            </a:r>
            <a:endParaRPr lang="en-US" dirty="0"/>
          </a:p>
          <a:p>
            <a:pPr lvl="2"/>
            <a:r>
              <a:rPr lang="en-US" dirty="0"/>
              <a:t>Most of the operator overloading function need NOT be member functions of the class</a:t>
            </a:r>
          </a:p>
        </p:txBody>
      </p:sp>
    </p:spTree>
    <p:extLst>
      <p:ext uri="{BB962C8B-B14F-4D97-AF65-F5344CB8AC3E}">
        <p14:creationId xmlns:p14="http://schemas.microsoft.com/office/powerpoint/2010/main" val="1380249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uble Bracket 9"/>
          <p:cNvSpPr/>
          <p:nvPr/>
        </p:nvSpPr>
        <p:spPr>
          <a:xfrm>
            <a:off x="7189573" y="4797150"/>
            <a:ext cx="2405449" cy="349439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6194855" y="1470453"/>
            <a:ext cx="5270156" cy="1103875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778476" y="4183722"/>
            <a:ext cx="5270156" cy="1315035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1836351" cy="4942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622" y="2020330"/>
            <a:ext cx="6096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Money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savings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checking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2"/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Money(){</a:t>
            </a:r>
          </a:p>
          <a:p>
            <a:pPr lvl="2"/>
            <a:r>
              <a:rPr lang="en-US" sz="1100" dirty="0">
                <a:solidFill>
                  <a:srgbClr val="0000C0"/>
                </a:solidFill>
                <a:latin typeface="Courier New" panose="02070309020205020404" pitchFamily="49" charset="0"/>
              </a:rPr>
              <a:t>	savings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C0"/>
                </a:solidFill>
                <a:latin typeface="Courier New" panose="02070309020205020404" pitchFamily="49" charset="0"/>
              </a:rPr>
              <a:t>checking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=1000;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2"/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Money(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checking,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savings){</a:t>
            </a:r>
          </a:p>
          <a:p>
            <a:pPr lvl="3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checking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=checking;</a:t>
            </a:r>
          </a:p>
          <a:p>
            <a:pPr lvl="3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savings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=savings;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…….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……</a:t>
            </a:r>
            <a:endParaRPr lang="en-US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Money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 +(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Money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a) 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Money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 -(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Money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a) 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 ==(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Money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a) 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1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For postfix, you pass a </a:t>
            </a:r>
            <a:r>
              <a:rPr lang="en-US" sz="1100" b="1" dirty="0" err="1">
                <a:solidFill>
                  <a:srgbClr val="3F7F5F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3F7F5F"/>
                </a:solidFill>
                <a:latin typeface="Courier New" panose="02070309020205020404" pitchFamily="49" charset="0"/>
              </a:rPr>
              <a:t> as parameter, to differentiate with prefix. The argument has not value or use.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operator++(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1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operator++();</a:t>
            </a:r>
            <a:r>
              <a:rPr lang="en-US" sz="1100" b="1" dirty="0">
                <a:solidFill>
                  <a:srgbClr val="3F7F5F"/>
                </a:solidFill>
                <a:latin typeface="Courier New" panose="02070309020205020404" pitchFamily="49" charset="0"/>
              </a:rPr>
              <a:t>//prefix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6258698" y="1466332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Money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Money::operator +(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Money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a) 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Money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temp;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temp.setChecking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getChecking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()+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a.getChecking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temp.setSavings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getSavings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()+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a.getSavings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temp;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6258698" y="2655596"/>
            <a:ext cx="6096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Money::operator ==(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Money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a) 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checking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a.getChecking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&amp;&amp;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getSavings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()==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a.getSavings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6258698" y="4183722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	Money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me(5000,3000);</a:t>
            </a:r>
          </a:p>
          <a:p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	Money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partner(2000,4000);</a:t>
            </a:r>
          </a:p>
          <a:p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	Money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total 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me+partner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75873" y="1666694"/>
            <a:ext cx="212987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Refer to: </a:t>
            </a:r>
            <a:r>
              <a:rPr lang="en-US" sz="1200" b="1" dirty="0" err="1">
                <a:solidFill>
                  <a:schemeClr val="accent2"/>
                </a:solidFill>
              </a:rPr>
              <a:t>OperatorOverloading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uble Bracket 9"/>
          <p:cNvSpPr/>
          <p:nvPr/>
        </p:nvSpPr>
        <p:spPr>
          <a:xfrm>
            <a:off x="1235677" y="2933623"/>
            <a:ext cx="2405449" cy="349439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5567406" y="4217986"/>
            <a:ext cx="5270156" cy="1260391"/>
          </a:xfrm>
          <a:prstGeom prst="bracketPai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1836351" cy="4942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Details</a:t>
            </a:r>
          </a:p>
        </p:txBody>
      </p:sp>
      <p:sp>
        <p:nvSpPr>
          <p:cNvPr id="5" name="Rectangle 4"/>
          <p:cNvSpPr/>
          <p:nvPr/>
        </p:nvSpPr>
        <p:spPr>
          <a:xfrm>
            <a:off x="5504936" y="4294184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Money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Money::operator +(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Money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this, 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Money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a) {</a:t>
            </a:r>
          </a:p>
          <a:p>
            <a:pPr lvl="1"/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Money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temp;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temp.setChecking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getChecking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()+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a.getChecking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temp.setSavings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getSavings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()+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a.getSavings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temp;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345990" y="23096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	Money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me(5000,3000);</a:t>
            </a:r>
          </a:p>
          <a:p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	Money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partner(2000,4000);</a:t>
            </a:r>
          </a:p>
          <a:p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	Money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total = me + partner;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Arrow: Right 10"/>
          <p:cNvSpPr/>
          <p:nvPr/>
        </p:nvSpPr>
        <p:spPr>
          <a:xfrm rot="19931240">
            <a:off x="3676136" y="2656184"/>
            <a:ext cx="1297460" cy="124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60093" y="2045936"/>
            <a:ext cx="46337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Money::operator +(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Money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this, 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Money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a)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2675238" y="2291360"/>
            <a:ext cx="5214552" cy="1483042"/>
          </a:xfrm>
          <a:custGeom>
            <a:avLst/>
            <a:gdLst>
              <a:gd name="connsiteX0" fmla="*/ 0 w 5214552"/>
              <a:gd name="connsiteY0" fmla="*/ 914400 h 1483042"/>
              <a:gd name="connsiteX1" fmla="*/ 1186249 w 5214552"/>
              <a:gd name="connsiteY1" fmla="*/ 1445740 h 1483042"/>
              <a:gd name="connsiteX2" fmla="*/ 5214552 w 5214552"/>
              <a:gd name="connsiteY2" fmla="*/ 0 h 148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4552" h="1483042">
                <a:moveTo>
                  <a:pt x="0" y="914400"/>
                </a:moveTo>
                <a:cubicBezTo>
                  <a:pt x="158578" y="1256270"/>
                  <a:pt x="317157" y="1598140"/>
                  <a:pt x="1186249" y="1445740"/>
                </a:cubicBezTo>
                <a:cubicBezTo>
                  <a:pt x="2055341" y="1293340"/>
                  <a:pt x="3634946" y="646670"/>
                  <a:pt x="5214552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/>
          <p:cNvSpPr/>
          <p:nvPr/>
        </p:nvSpPr>
        <p:spPr>
          <a:xfrm>
            <a:off x="3182894" y="2307546"/>
            <a:ext cx="6076438" cy="1483042"/>
          </a:xfrm>
          <a:custGeom>
            <a:avLst/>
            <a:gdLst>
              <a:gd name="connsiteX0" fmla="*/ 0 w 5214552"/>
              <a:gd name="connsiteY0" fmla="*/ 914400 h 1483042"/>
              <a:gd name="connsiteX1" fmla="*/ 1186249 w 5214552"/>
              <a:gd name="connsiteY1" fmla="*/ 1445740 h 1483042"/>
              <a:gd name="connsiteX2" fmla="*/ 5214552 w 5214552"/>
              <a:gd name="connsiteY2" fmla="*/ 0 h 148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4552" h="1483042">
                <a:moveTo>
                  <a:pt x="0" y="914400"/>
                </a:moveTo>
                <a:cubicBezTo>
                  <a:pt x="158578" y="1256270"/>
                  <a:pt x="317157" y="1598140"/>
                  <a:pt x="1186249" y="1445740"/>
                </a:cubicBezTo>
                <a:cubicBezTo>
                  <a:pt x="2055341" y="1293340"/>
                  <a:pt x="3634946" y="646670"/>
                  <a:pt x="5214552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086" y="1829060"/>
            <a:ext cx="367408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78002" y="1784326"/>
            <a:ext cx="615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partner</a:t>
            </a:r>
          </a:p>
        </p:txBody>
      </p:sp>
      <p:sp>
        <p:nvSpPr>
          <p:cNvPr id="17" name="Arrow: Right 16"/>
          <p:cNvSpPr/>
          <p:nvPr/>
        </p:nvSpPr>
        <p:spPr>
          <a:xfrm rot="5400000">
            <a:off x="7801157" y="3304914"/>
            <a:ext cx="1297460" cy="124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12952" y="2007155"/>
            <a:ext cx="109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Implicitly </a:t>
            </a:r>
          </a:p>
          <a:p>
            <a:r>
              <a:rPr lang="en-US" sz="1200" dirty="0"/>
              <a:t>converted into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6793" y="1445514"/>
            <a:ext cx="212987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Refer to: </a:t>
            </a:r>
            <a:r>
              <a:rPr lang="en-US" sz="1200" b="1" dirty="0" err="1">
                <a:solidFill>
                  <a:schemeClr val="accent2"/>
                </a:solidFill>
              </a:rPr>
              <a:t>OperatorOverloading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78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Question, Comments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325984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Struct</a:t>
            </a:r>
            <a:endParaRPr lang="en-US" dirty="0"/>
          </a:p>
          <a:p>
            <a:pPr lvl="1"/>
            <a:r>
              <a:rPr lang="en-US" dirty="0"/>
              <a:t>A user-defined composite data type</a:t>
            </a:r>
          </a:p>
          <a:p>
            <a:pPr lvl="1"/>
            <a:r>
              <a:rPr lang="en-US" dirty="0"/>
              <a:t>Syntax:</a:t>
            </a:r>
          </a:p>
          <a:p>
            <a:pPr marL="69215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struct</a:t>
            </a:r>
            <a:r>
              <a:rPr lang="en-US" dirty="0"/>
              <a:t> </a:t>
            </a:r>
            <a:r>
              <a:rPr lang="en-US" dirty="0" err="1"/>
              <a:t>type_name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  type member_name1;</a:t>
            </a:r>
            <a:br>
              <a:rPr lang="en-US" dirty="0"/>
            </a:br>
            <a:r>
              <a:rPr lang="en-US" dirty="0"/>
              <a:t>      type member_name2;</a:t>
            </a:r>
            <a:br>
              <a:rPr lang="en-US" dirty="0"/>
            </a:br>
            <a:r>
              <a:rPr lang="en-US" dirty="0"/>
              <a:t>      type member_name3;</a:t>
            </a:r>
            <a:br>
              <a:rPr lang="en-US" dirty="0"/>
            </a:br>
            <a:r>
              <a:rPr lang="en-US" dirty="0"/>
              <a:t>       . .. . .. .. </a:t>
            </a:r>
            <a:br>
              <a:rPr lang="en-US" dirty="0"/>
            </a:br>
            <a:r>
              <a:rPr lang="en-US" dirty="0"/>
              <a:t>     type </a:t>
            </a:r>
            <a:r>
              <a:rPr lang="en-US" dirty="0" err="1"/>
              <a:t>member_name</a:t>
            </a:r>
            <a:r>
              <a:rPr lang="en-US" baseline="-25000" dirty="0" err="1"/>
              <a:t>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 </a:t>
            </a:r>
            <a:r>
              <a:rPr lang="en-US" i="1" dirty="0"/>
              <a:t>instances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Structures can be nested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Example</a:t>
            </a:r>
          </a:p>
          <a:p>
            <a:pPr marL="692150" lvl="2" indent="0">
              <a:buNone/>
            </a:pPr>
            <a:r>
              <a:rPr lang="en-US" dirty="0"/>
              <a:t>	</a:t>
            </a:r>
            <a:r>
              <a:rPr lang="en-US" altLang="en-US" dirty="0" err="1">
                <a:solidFill>
                  <a:srgbClr val="00B0F0"/>
                </a:solidFill>
              </a:rPr>
              <a:t>struct</a:t>
            </a:r>
            <a:r>
              <a:rPr lang="en-US" altLang="en-US" dirty="0">
                <a:solidFill>
                  <a:srgbClr val="00B0F0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Product {</a:t>
            </a:r>
          </a:p>
          <a:p>
            <a:pPr marL="692150" lvl="2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	    </a:t>
            </a:r>
            <a:r>
              <a:rPr lang="en-US" altLang="en-US" dirty="0" err="1">
                <a:solidFill>
                  <a:srgbClr val="00B0F0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 weight; </a:t>
            </a:r>
          </a:p>
          <a:p>
            <a:pPr marL="692150" lvl="2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	    </a:t>
            </a:r>
            <a:r>
              <a:rPr lang="en-US" altLang="en-US" dirty="0">
                <a:solidFill>
                  <a:srgbClr val="00B0F0"/>
                </a:solidFill>
              </a:rPr>
              <a:t>double</a:t>
            </a:r>
            <a:r>
              <a:rPr lang="en-US" altLang="en-US" dirty="0">
                <a:solidFill>
                  <a:schemeClr val="tx1"/>
                </a:solidFill>
              </a:rPr>
              <a:t> price; </a:t>
            </a:r>
          </a:p>
          <a:p>
            <a:pPr marL="692150" lvl="2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	} ; </a:t>
            </a:r>
          </a:p>
          <a:p>
            <a:pPr marL="404812" lvl="1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7030A0"/>
                </a:solidFill>
              </a:rPr>
              <a:t>Product</a:t>
            </a:r>
            <a:r>
              <a:rPr lang="en-US" dirty="0"/>
              <a:t> apple, walnuts;</a:t>
            </a:r>
          </a:p>
          <a:p>
            <a:pPr marL="404812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03015" y="5678957"/>
            <a:ext cx="120943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Refer to: Structs</a:t>
            </a:r>
          </a:p>
        </p:txBody>
      </p:sp>
    </p:spTree>
    <p:extLst>
      <p:ext uri="{BB962C8B-B14F-4D97-AF65-F5344CB8AC3E}">
        <p14:creationId xmlns:p14="http://schemas.microsoft.com/office/powerpoint/2010/main" val="11270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uble Bracket 5"/>
          <p:cNvSpPr/>
          <p:nvPr/>
        </p:nvSpPr>
        <p:spPr>
          <a:xfrm>
            <a:off x="1210962" y="3954162"/>
            <a:ext cx="3978876" cy="945292"/>
          </a:xfrm>
          <a:prstGeom prst="bracketPai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1210962" y="2866768"/>
            <a:ext cx="2304535" cy="401594"/>
          </a:xfrm>
          <a:prstGeom prst="bracketPai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</a:t>
            </a:r>
          </a:p>
          <a:p>
            <a:pPr lvl="1"/>
            <a:r>
              <a:rPr lang="en-US" altLang="en-US" dirty="0">
                <a:solidFill>
                  <a:srgbClr val="7030A0"/>
                </a:solidFill>
              </a:rPr>
              <a:t>Product</a:t>
            </a:r>
            <a:r>
              <a:rPr lang="en-US" altLang="en-US" dirty="0">
                <a:solidFill>
                  <a:schemeClr val="tx1"/>
                </a:solidFill>
              </a:rPr>
              <a:t> apple, oranges;</a:t>
            </a:r>
          </a:p>
          <a:p>
            <a:pPr marL="404812" lvl="1" indent="0">
              <a:buNone/>
            </a:pPr>
            <a:r>
              <a:rPr lang="en-US" dirty="0"/>
              <a:t>	apple = oranges</a:t>
            </a:r>
          </a:p>
          <a:p>
            <a:pPr lvl="2"/>
            <a:r>
              <a:rPr lang="en-US" dirty="0"/>
              <a:t>Same as</a:t>
            </a:r>
          </a:p>
          <a:p>
            <a:pPr marL="692150" lvl="2" indent="0">
              <a:buNone/>
            </a:pPr>
            <a:r>
              <a:rPr lang="en-US" dirty="0"/>
              <a:t>	</a:t>
            </a:r>
            <a:r>
              <a:rPr lang="en-US" dirty="0" err="1"/>
              <a:t>apple.weight</a:t>
            </a:r>
            <a:r>
              <a:rPr lang="en-US" dirty="0"/>
              <a:t> = </a:t>
            </a:r>
            <a:r>
              <a:rPr lang="en-US" dirty="0" err="1"/>
              <a:t>oranges.weight</a:t>
            </a:r>
            <a:endParaRPr lang="en-US" dirty="0"/>
          </a:p>
          <a:p>
            <a:pPr marL="692150" lvl="2" indent="0">
              <a:buNone/>
            </a:pPr>
            <a:r>
              <a:rPr lang="en-US" dirty="0"/>
              <a:t>   </a:t>
            </a:r>
            <a:r>
              <a:rPr lang="en-US" dirty="0" err="1"/>
              <a:t>apple.price</a:t>
            </a:r>
            <a:r>
              <a:rPr lang="en-US" dirty="0"/>
              <a:t> = </a:t>
            </a:r>
            <a:r>
              <a:rPr lang="en-US" dirty="0" err="1"/>
              <a:t>oranges.price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Example</a:t>
            </a:r>
          </a:p>
          <a:p>
            <a:pPr marL="692150" lvl="2" indent="0">
              <a:buNone/>
            </a:pPr>
            <a:r>
              <a:rPr lang="en-US" dirty="0"/>
              <a:t>	</a:t>
            </a:r>
            <a:r>
              <a:rPr lang="en-US" altLang="en-US" dirty="0" err="1">
                <a:solidFill>
                  <a:srgbClr val="00B0F0"/>
                </a:solidFill>
              </a:rPr>
              <a:t>struct</a:t>
            </a:r>
            <a:r>
              <a:rPr lang="en-US" altLang="en-US" dirty="0">
                <a:solidFill>
                  <a:srgbClr val="00B0F0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Product {</a:t>
            </a:r>
          </a:p>
          <a:p>
            <a:pPr marL="692150" lvl="2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	    </a:t>
            </a:r>
            <a:r>
              <a:rPr lang="en-US" altLang="en-US" dirty="0" err="1">
                <a:solidFill>
                  <a:srgbClr val="00B0F0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 weight; </a:t>
            </a:r>
          </a:p>
          <a:p>
            <a:pPr marL="692150" lvl="2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	    </a:t>
            </a:r>
            <a:r>
              <a:rPr lang="en-US" altLang="en-US" dirty="0">
                <a:solidFill>
                  <a:srgbClr val="00B0F0"/>
                </a:solidFill>
              </a:rPr>
              <a:t>double</a:t>
            </a:r>
            <a:r>
              <a:rPr lang="en-US" altLang="en-US" dirty="0">
                <a:solidFill>
                  <a:schemeClr val="tx1"/>
                </a:solidFill>
              </a:rPr>
              <a:t> price; </a:t>
            </a:r>
          </a:p>
          <a:p>
            <a:pPr marL="692150" lvl="2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	} ; </a:t>
            </a:r>
          </a:p>
          <a:p>
            <a:pPr marL="404812" lvl="1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7030A0"/>
                </a:solidFill>
              </a:rPr>
              <a:t>Product</a:t>
            </a:r>
            <a:r>
              <a:rPr lang="en-US" dirty="0"/>
              <a:t> apple, walnuts;</a:t>
            </a:r>
          </a:p>
          <a:p>
            <a:pPr marL="40481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9804400" cy="4572000"/>
          </a:xfrm>
        </p:spPr>
        <p:txBody>
          <a:bodyPr/>
          <a:lstStyle/>
          <a:p>
            <a:r>
              <a:rPr lang="en-US" dirty="0"/>
              <a:t>Used for</a:t>
            </a:r>
          </a:p>
          <a:p>
            <a:pPr lvl="1"/>
            <a:r>
              <a:rPr lang="en-US" dirty="0"/>
              <a:t>Defining custom datatypes</a:t>
            </a:r>
          </a:p>
          <a:p>
            <a:pPr lvl="1"/>
            <a:r>
              <a:rPr lang="en-US" dirty="0"/>
              <a:t>For grouping logical attributes together into a single entity</a:t>
            </a:r>
          </a:p>
          <a:p>
            <a:pPr lvl="2"/>
            <a:r>
              <a:rPr lang="en-US" dirty="0"/>
              <a:t>Easier to refer and pass it as an argument in functions</a:t>
            </a:r>
          </a:p>
        </p:txBody>
      </p:sp>
    </p:spTree>
    <p:extLst>
      <p:ext uri="{BB962C8B-B14F-4D97-AF65-F5344CB8AC3E}">
        <p14:creationId xmlns:p14="http://schemas.microsoft.com/office/powerpoint/2010/main" val="94180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</a:t>
            </a:r>
          </a:p>
          <a:p>
            <a:pPr lvl="1"/>
            <a:r>
              <a:rPr lang="en-US" dirty="0"/>
              <a:t>OO concept in C++</a:t>
            </a:r>
          </a:p>
          <a:p>
            <a:pPr marL="404812" lvl="1" indent="0">
              <a:buNone/>
            </a:pPr>
            <a:r>
              <a:rPr lang="en-US" dirty="0"/>
              <a:t>	</a:t>
            </a:r>
            <a:r>
              <a:rPr lang="en-US" sz="1800" dirty="0">
                <a:solidFill>
                  <a:srgbClr val="00B0F0"/>
                </a:solidFill>
              </a:rPr>
              <a:t>class</a:t>
            </a:r>
            <a:r>
              <a:rPr lang="en-US" sz="1800" dirty="0"/>
              <a:t> </a:t>
            </a:r>
            <a:r>
              <a:rPr lang="en-US" sz="1800" dirty="0" err="1"/>
              <a:t>className</a:t>
            </a:r>
            <a:r>
              <a:rPr lang="en-US" sz="1800" dirty="0"/>
              <a:t>{</a:t>
            </a:r>
          </a:p>
          <a:p>
            <a:pPr marL="404812" lvl="1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00B0F0"/>
                </a:solidFill>
              </a:rPr>
              <a:t>public</a:t>
            </a:r>
            <a:r>
              <a:rPr lang="en-US" sz="1800" dirty="0"/>
              <a:t>: members &amp; methods;</a:t>
            </a:r>
          </a:p>
          <a:p>
            <a:pPr marL="404812" lvl="1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00B0F0"/>
                </a:solidFill>
              </a:rPr>
              <a:t>private:</a:t>
            </a:r>
            <a:r>
              <a:rPr lang="en-US" sz="1800" dirty="0"/>
              <a:t> members &amp; methods;</a:t>
            </a:r>
          </a:p>
          <a:p>
            <a:pPr marL="404812" lvl="1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00B0F0"/>
                </a:solidFill>
              </a:rPr>
              <a:t>protected</a:t>
            </a:r>
            <a:r>
              <a:rPr lang="en-US" sz="1800" dirty="0"/>
              <a:t>: members &amp; methods;</a:t>
            </a:r>
          </a:p>
          <a:p>
            <a:pPr marL="404812" lvl="1" indent="0">
              <a:buNone/>
            </a:pPr>
            <a:r>
              <a:rPr lang="en-US" sz="1800" dirty="0"/>
              <a:t>	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Access Specifier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Private</a:t>
            </a:r>
            <a:r>
              <a:rPr lang="en-US" dirty="0"/>
              <a:t> - Accessible only from within other members of the same class</a:t>
            </a:r>
          </a:p>
          <a:p>
            <a:pPr lvl="3"/>
            <a:r>
              <a:rPr lang="en-US" dirty="0"/>
              <a:t>Default value if not specified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Protected</a:t>
            </a:r>
            <a:r>
              <a:rPr lang="en-US" dirty="0"/>
              <a:t> - Accessible from members of the same class, but also by the members defined in the derived classes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Public</a:t>
            </a:r>
            <a:r>
              <a:rPr lang="en-US" dirty="0"/>
              <a:t> - Accessible from anywhere where the object is visible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uble Bracket 5"/>
          <p:cNvSpPr/>
          <p:nvPr/>
        </p:nvSpPr>
        <p:spPr>
          <a:xfrm>
            <a:off x="6956854" y="4701237"/>
            <a:ext cx="1219204" cy="222931"/>
          </a:xfrm>
          <a:prstGeom prst="bracketPai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1600200"/>
            <a:ext cx="5226220" cy="21438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Constructor</a:t>
            </a:r>
          </a:p>
          <a:p>
            <a:pPr lvl="1"/>
            <a:r>
              <a:rPr lang="en-US" dirty="0"/>
              <a:t>Every class has a no-argument constructor by default</a:t>
            </a:r>
          </a:p>
          <a:p>
            <a:pPr lvl="2"/>
            <a:r>
              <a:rPr lang="en-US" dirty="0"/>
              <a:t>If you define a constructor, the default is not provided anymore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943604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SSN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	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taxID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u="sng" dirty="0">
                <a:solidFill>
                  <a:srgbClr val="2A00FF"/>
                </a:solidFill>
                <a:latin typeface="Courier New" panose="02070309020205020404" pitchFamily="49" charset="0"/>
              </a:rPr>
              <a:t>Rishi"</a:t>
            </a:r>
            <a:r>
              <a:rPr lang="en-US" sz="1200" u="sng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u="sng" dirty="0" err="1">
                <a:solidFill>
                  <a:srgbClr val="2A00FF"/>
                </a:solidFill>
                <a:latin typeface="Courier New" panose="02070309020205020404" pitchFamily="49" charset="0"/>
              </a:rPr>
              <a:t>Saripalle</a:t>
            </a:r>
            <a:r>
              <a:rPr lang="en-US" sz="1200" u="sng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u="sng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"rishi.saripalle@ilstu.edu"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 (){</a:t>
            </a:r>
          </a:p>
          <a:p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/*</a:t>
            </a:r>
          </a:p>
          <a:p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 * calls the default no-argument constructor</a:t>
            </a:r>
          </a:p>
          <a:p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 */</a:t>
            </a:r>
          </a:p>
          <a:p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	Person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"Name: 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0" y="1108065"/>
            <a:ext cx="156209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Refer to: </a:t>
            </a:r>
            <a:r>
              <a:rPr lang="en-US" sz="1200" b="1" dirty="0" err="1">
                <a:solidFill>
                  <a:schemeClr val="accent2"/>
                </a:solidFill>
              </a:rPr>
              <a:t>SimpleClass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uble Bracket 5"/>
          <p:cNvSpPr/>
          <p:nvPr/>
        </p:nvSpPr>
        <p:spPr>
          <a:xfrm>
            <a:off x="6371972" y="3848621"/>
            <a:ext cx="5708822" cy="1136821"/>
          </a:xfrm>
          <a:prstGeom prst="bracketPai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1600200"/>
            <a:ext cx="5226220" cy="21438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Constructor</a:t>
            </a:r>
          </a:p>
          <a:p>
            <a:pPr lvl="1"/>
            <a:r>
              <a:rPr lang="en-US" dirty="0"/>
              <a:t>Every class has a no-argument constructor by default</a:t>
            </a:r>
          </a:p>
          <a:p>
            <a:pPr lvl="2"/>
            <a:r>
              <a:rPr lang="en-US" dirty="0"/>
              <a:t>If you define a constructor, the default is not provided anymore </a:t>
            </a:r>
          </a:p>
        </p:txBody>
      </p:sp>
      <p:sp>
        <p:nvSpPr>
          <p:cNvPr id="5" name="Rectangle 4"/>
          <p:cNvSpPr/>
          <p:nvPr/>
        </p:nvSpPr>
        <p:spPr>
          <a:xfrm>
            <a:off x="5632621" y="2010801"/>
            <a:ext cx="65593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SSN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007;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	protected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		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taxID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"MI5007"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4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4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4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Student(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fname,</a:t>
            </a:r>
            <a:r>
              <a:rPr lang="en-US" sz="12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lname,</a:t>
            </a:r>
            <a:r>
              <a:rPr lang="en-US" sz="12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email){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		this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2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		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		this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email;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r>
              <a:rPr lang="nl-NL" sz="1200" dirty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nl-N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p(</a:t>
            </a:r>
            <a:r>
              <a:rPr lang="nl-NL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nl-NL" sz="1200" u="sng" dirty="0">
                <a:solidFill>
                  <a:srgbClr val="2A00FF"/>
                </a:solidFill>
                <a:latin typeface="Courier New" panose="02070309020205020404" pitchFamily="49" charset="0"/>
              </a:rPr>
              <a:t>Rishi"</a:t>
            </a:r>
            <a:r>
              <a:rPr lang="nl-NL" sz="1200" u="sng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nl-NL" sz="1200" u="sng" dirty="0">
                <a:solidFill>
                  <a:srgbClr val="2A00FF"/>
                </a:solidFill>
                <a:latin typeface="Courier New" panose="02070309020205020404" pitchFamily="49" charset="0"/>
              </a:rPr>
              <a:t>"Saripalle"</a:t>
            </a:r>
            <a:r>
              <a:rPr lang="nl-NL" sz="1200" u="sng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nl-NL" sz="1200" u="sng" dirty="0">
                <a:solidFill>
                  <a:srgbClr val="2A00FF"/>
                </a:solidFill>
                <a:latin typeface="Courier New" panose="02070309020205020404" pitchFamily="49" charset="0"/>
              </a:rPr>
              <a:t>"rsaripa@ilstu.edu"</a:t>
            </a:r>
            <a:r>
              <a:rPr lang="nl-NL" sz="1200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"Name: 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p.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1811" y="4543036"/>
            <a:ext cx="3470190" cy="1015663"/>
          </a:xfrm>
          <a:prstGeom prst="rect">
            <a:avLst/>
          </a:prstGeom>
          <a:solidFill>
            <a:srgbClr val="FF0000">
              <a:alpha val="14902"/>
            </a:srgbClr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r>
              <a:rPr lang="nl-NL" sz="1200" dirty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nl-N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student;</a:t>
            </a:r>
          </a:p>
          <a:p>
            <a:r>
              <a:rPr lang="nl-N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......</a:t>
            </a:r>
          </a:p>
          <a:p>
            <a:r>
              <a:rPr lang="nl-N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.....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1811" y="4173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File:No sign Right.sv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776" y="4627648"/>
            <a:ext cx="423219" cy="4232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63372" y="1077134"/>
            <a:ext cx="12062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Refer to: Class2</a:t>
            </a:r>
          </a:p>
        </p:txBody>
      </p:sp>
    </p:spTree>
    <p:extLst>
      <p:ext uri="{BB962C8B-B14F-4D97-AF65-F5344CB8AC3E}">
        <p14:creationId xmlns:p14="http://schemas.microsoft.com/office/powerpoint/2010/main" val="34108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Class Copy Constructor</a:t>
            </a:r>
            <a:endParaRPr lang="en-US" b="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10718800" cy="4572000"/>
          </a:xfrm>
        </p:spPr>
        <p:txBody>
          <a:bodyPr/>
          <a:lstStyle/>
          <a:p>
            <a:r>
              <a:rPr lang="en-US" dirty="0"/>
              <a:t>Copy Constructor</a:t>
            </a:r>
          </a:p>
          <a:p>
            <a:pPr lvl="1"/>
            <a:r>
              <a:rPr lang="en-US" dirty="0"/>
              <a:t>A constructor which creates a </a:t>
            </a:r>
            <a:r>
              <a:rPr lang="en-US" i="1" dirty="0"/>
              <a:t>new </a:t>
            </a:r>
            <a:r>
              <a:rPr lang="en-US" dirty="0"/>
              <a:t>object using an </a:t>
            </a:r>
            <a:r>
              <a:rPr lang="en-US" i="1" dirty="0"/>
              <a:t>existing </a:t>
            </a:r>
            <a:r>
              <a:rPr lang="en-US" dirty="0"/>
              <a:t>object of the same class</a:t>
            </a:r>
          </a:p>
          <a:p>
            <a:pPr lvl="1"/>
            <a:r>
              <a:rPr lang="en-US" dirty="0"/>
              <a:t>The copy constructor must have one of the following signatures: </a:t>
            </a:r>
          </a:p>
          <a:p>
            <a:pPr lvl="1"/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56952" y="3757483"/>
            <a:ext cx="6894985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&amp; object);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&amp; object);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volatile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&amp; object);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volatile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&amp; object);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950990" y="3886200"/>
            <a:ext cx="393868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object); 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6893885" y="3858743"/>
            <a:ext cx="3351630" cy="584654"/>
          </a:xfrm>
          <a:prstGeom prst="bracketPair">
            <a:avLst/>
          </a:prstGeom>
          <a:solidFill>
            <a:srgbClr val="FF0000">
              <a:alpha val="12157"/>
            </a:srgb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File:No sign Right.sv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039" y="4039486"/>
            <a:ext cx="262212" cy="2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8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54312C0-7921-4B5C-80AD-4A00FFFBB1D1}" vid="{F57BDCDC-223C-4D7E-9718-83068A0B9A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Rishi Lecture Presentation Template</Template>
  <TotalTime>5777</TotalTime>
  <Words>1082</Words>
  <Application>Microsoft Office PowerPoint</Application>
  <PresentationFormat>Widescreen</PresentationFormat>
  <Paragraphs>387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 Unicode MS</vt:lpstr>
      <vt:lpstr>Arial</vt:lpstr>
      <vt:lpstr>Calibri</vt:lpstr>
      <vt:lpstr>Calibri Light</vt:lpstr>
      <vt:lpstr>Courier New</vt:lpstr>
      <vt:lpstr>Wingdings</vt:lpstr>
      <vt:lpstr>Retrospect</vt:lpstr>
      <vt:lpstr>Introduction to C++</vt:lpstr>
      <vt:lpstr>Today’ Class</vt:lpstr>
      <vt:lpstr>C++: Struct</vt:lpstr>
      <vt:lpstr>C++: Struct</vt:lpstr>
      <vt:lpstr>C++: Struct</vt:lpstr>
      <vt:lpstr>C++: Class</vt:lpstr>
      <vt:lpstr>C++: Class Constructor</vt:lpstr>
      <vt:lpstr>C++: Class Constructor</vt:lpstr>
      <vt:lpstr>C++: Class Copy Constructor</vt:lpstr>
      <vt:lpstr>C++: Class Copy Constructor</vt:lpstr>
      <vt:lpstr>C++: Scope Resolution Operator</vt:lpstr>
      <vt:lpstr>C++: Scope Resolution Operator</vt:lpstr>
      <vt:lpstr>C++: const Function</vt:lpstr>
      <vt:lpstr>C++: const Function</vt:lpstr>
      <vt:lpstr>C++: Class Destructor</vt:lpstr>
      <vt:lpstr>C++: Class Destructor</vt:lpstr>
      <vt:lpstr>C++: Class Destructor</vt:lpstr>
      <vt:lpstr>C++: Static Modifier</vt:lpstr>
      <vt:lpstr>C++: Operator Overloading</vt:lpstr>
      <vt:lpstr>C++: Operator Overloading</vt:lpstr>
      <vt:lpstr>C++: Operator Overloading</vt:lpstr>
      <vt:lpstr>C++: Operator Overloading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Rishi Saripalle</dc:creator>
  <cp:lastModifiedBy>Microsoft account</cp:lastModifiedBy>
  <cp:revision>249</cp:revision>
  <dcterms:created xsi:type="dcterms:W3CDTF">2016-02-11T17:24:39Z</dcterms:created>
  <dcterms:modified xsi:type="dcterms:W3CDTF">2022-04-17T01:44:33Z</dcterms:modified>
</cp:coreProperties>
</file>