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324" r:id="rId4"/>
    <p:sldId id="319" r:id="rId5"/>
    <p:sldId id="320" r:id="rId6"/>
    <p:sldId id="321" r:id="rId7"/>
    <p:sldId id="322" r:id="rId8"/>
    <p:sldId id="323" r:id="rId9"/>
    <p:sldId id="331" r:id="rId10"/>
    <p:sldId id="338" r:id="rId11"/>
    <p:sldId id="315" r:id="rId12"/>
    <p:sldId id="308" r:id="rId13"/>
    <p:sldId id="309" r:id="rId14"/>
    <p:sldId id="325" r:id="rId15"/>
    <p:sldId id="326" r:id="rId16"/>
    <p:sldId id="313" r:id="rId17"/>
    <p:sldId id="337" r:id="rId18"/>
    <p:sldId id="332" r:id="rId19"/>
    <p:sldId id="333" r:id="rId20"/>
    <p:sldId id="334" r:id="rId21"/>
    <p:sldId id="335" r:id="rId22"/>
    <p:sldId id="336" r:id="rId23"/>
    <p:sldId id="327" r:id="rId24"/>
    <p:sldId id="314" r:id="rId25"/>
    <p:sldId id="328" r:id="rId26"/>
    <p:sldId id="329" r:id="rId27"/>
    <p:sldId id="317" r:id="rId28"/>
    <p:sldId id="330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7222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 anchor="b">
            <a:noAutofit/>
          </a:bodyPr>
          <a:lstStyle>
            <a:lvl1pPr marL="0" indent="0" algn="l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4343400"/>
            <a:ext cx="9985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4813" indent="-404813">
              <a:defRPr/>
            </a:lvl1pPr>
            <a:lvl2pPr marL="692150" indent="-287338">
              <a:defRPr/>
            </a:lvl2pPr>
            <a:lvl3pPr marL="862013" indent="-1698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ctr" anchorCtr="0">
            <a:normAutofit/>
          </a:bodyPr>
          <a:lstStyle>
            <a:lvl1pPr>
              <a:lnSpc>
                <a:spcPct val="85000"/>
              </a:lnSpc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b" anchorCtr="0">
            <a:noAutofit/>
          </a:bodyPr>
          <a:lstStyle>
            <a:lvl1pPr marL="0" indent="0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443" y="1594152"/>
            <a:ext cx="526715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43" y="2330434"/>
            <a:ext cx="5267157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3120" y="1594152"/>
            <a:ext cx="4958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3120" y="2330434"/>
            <a:ext cx="4937760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228601"/>
            <a:ext cx="7025639" cy="5999425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 flipH="1">
            <a:off x="7671789" y="2749526"/>
            <a:ext cx="53340" cy="71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0363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1442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fld id="{043B4431-2FFA-4D82-A5A8-2D6B9E0E23A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459787"/>
            <a:ext cx="782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1" y="6459787"/>
            <a:ext cx="54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6400" y="1418153"/>
            <a:ext cx="10363200" cy="1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upload.wikimedia.org/wikipedia/en/f/f9/Illinois_State_University_Sea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224" y="242931"/>
            <a:ext cx="1069624" cy="10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00000"/>
        <a:buFont typeface="Calibri" panose="020F0502020204030204" pitchFamily="34" charset="0"/>
        <a:buChar char="—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22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20000"/>
        <a:buFont typeface="Calibri" panose="020F0502020204030204" pitchFamily="34" charset="0"/>
        <a:buChar char="»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2929"/>
        </a:buClr>
        <a:buSzPct val="110000"/>
        <a:buFont typeface="Calibri" panose="020F0502020204030204" pitchFamily="34" charset="0"/>
        <a:buChar char="›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9350" indent="-2349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C++: Pointer &amp; Dynamic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9411556" y="4374199"/>
            <a:ext cx="771972" cy="37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289" y="1433888"/>
            <a:ext cx="5790514" cy="599303"/>
          </a:xfrm>
        </p:spPr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11766"/>
              </p:ext>
            </p:extLst>
          </p:nvPr>
        </p:nvGraphicFramePr>
        <p:xfrm>
          <a:off x="6301946" y="1899851"/>
          <a:ext cx="471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53">
                  <a:extLst>
                    <a:ext uri="{9D8B030D-6E8A-4147-A177-3AD203B41FA5}">
                      <a16:colId xmlns="" xmlns:a16="http://schemas.microsoft.com/office/drawing/2014/main" val="1253048651"/>
                    </a:ext>
                  </a:extLst>
                </a:gridCol>
                <a:gridCol w="358421">
                  <a:extLst>
                    <a:ext uri="{9D8B030D-6E8A-4147-A177-3AD203B41FA5}">
                      <a16:colId xmlns="" xmlns:a16="http://schemas.microsoft.com/office/drawing/2014/main" val="4171674304"/>
                    </a:ext>
                  </a:extLst>
                </a:gridCol>
                <a:gridCol w="732756">
                  <a:extLst>
                    <a:ext uri="{9D8B030D-6E8A-4147-A177-3AD203B41FA5}">
                      <a16:colId xmlns="" xmlns:a16="http://schemas.microsoft.com/office/drawing/2014/main" val="3993193916"/>
                    </a:ext>
                  </a:extLst>
                </a:gridCol>
                <a:gridCol w="324682">
                  <a:extLst>
                    <a:ext uri="{9D8B030D-6E8A-4147-A177-3AD203B41FA5}">
                      <a16:colId xmlns="" xmlns:a16="http://schemas.microsoft.com/office/drawing/2014/main" val="3172914765"/>
                    </a:ext>
                  </a:extLst>
                </a:gridCol>
                <a:gridCol w="732861">
                  <a:extLst>
                    <a:ext uri="{9D8B030D-6E8A-4147-A177-3AD203B41FA5}">
                      <a16:colId xmlns="" xmlns:a16="http://schemas.microsoft.com/office/drawing/2014/main" val="676661693"/>
                    </a:ext>
                  </a:extLst>
                </a:gridCol>
                <a:gridCol w="211045">
                  <a:extLst>
                    <a:ext uri="{9D8B030D-6E8A-4147-A177-3AD203B41FA5}">
                      <a16:colId xmlns="" xmlns:a16="http://schemas.microsoft.com/office/drawing/2014/main" val="148463517"/>
                    </a:ext>
                  </a:extLst>
                </a:gridCol>
                <a:gridCol w="735626">
                  <a:extLst>
                    <a:ext uri="{9D8B030D-6E8A-4147-A177-3AD203B41FA5}">
                      <a16:colId xmlns="" xmlns:a16="http://schemas.microsoft.com/office/drawing/2014/main" val="1350607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427713213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1788556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71224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0X7ABC..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0X8ABC..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0X9ABC…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27538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76579" y="225351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0X7ABC..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82250" y="2268753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0X8ABC..</a:t>
            </a:r>
            <a:endParaRPr 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88000" y="20148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5885395" y="2078826"/>
            <a:ext cx="544745" cy="13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02983" y="14769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0" name="Straight Arrow Connector 19"/>
          <p:cNvCxnSpPr>
            <a:cxnSpLocks/>
            <a:stCxn id="18" idx="3"/>
          </p:cNvCxnSpPr>
          <p:nvPr/>
        </p:nvCxnSpPr>
        <p:spPr>
          <a:xfrm>
            <a:off x="7214287" y="1661588"/>
            <a:ext cx="267729" cy="33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endCxn id="11" idx="2"/>
          </p:cNvCxnSpPr>
          <p:nvPr/>
        </p:nvCxnSpPr>
        <p:spPr>
          <a:xfrm rot="10800000" flipV="1">
            <a:off x="6586921" y="2078826"/>
            <a:ext cx="540586" cy="405518"/>
          </a:xfrm>
          <a:prstGeom prst="bentConnector4">
            <a:avLst>
              <a:gd name="adj1" fmla="val 21296"/>
              <a:gd name="adj2" fmla="val 1563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2493" y="2910148"/>
            <a:ext cx="481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Dereferencing the pointer </a:t>
            </a:r>
          </a:p>
          <a:p>
            <a:r>
              <a:rPr lang="en-US" sz="1200" dirty="0">
                <a:sym typeface="Wingdings" panose="05000000000000000000" pitchFamily="2" charset="2"/>
              </a:rPr>
              <a:t>Deference </a:t>
            </a:r>
            <a:r>
              <a:rPr lang="en-US" sz="1200" dirty="0" smtClean="0">
                <a:sym typeface="Wingdings" panose="05000000000000000000" pitchFamily="2" charset="2"/>
              </a:rPr>
              <a:t>pointer Y </a:t>
            </a:r>
            <a:r>
              <a:rPr lang="en-US" sz="1200" dirty="0">
                <a:sym typeface="Wingdings" panose="05000000000000000000" pitchFamily="2" charset="2"/>
              </a:rPr>
              <a:t> </a:t>
            </a:r>
            <a:r>
              <a:rPr lang="en-US" sz="1200" dirty="0" smtClean="0">
                <a:sym typeface="Wingdings" panose="05000000000000000000" pitchFamily="2" charset="2"/>
              </a:rPr>
              <a:t>Y holds a value, which is an address location</a:t>
            </a:r>
          </a:p>
          <a:p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                               Get </a:t>
            </a:r>
            <a:r>
              <a:rPr lang="en-US" sz="1200" dirty="0">
                <a:sym typeface="Wingdings" panose="05000000000000000000" pitchFamily="2" charset="2"/>
              </a:rPr>
              <a:t>me the value held at </a:t>
            </a:r>
            <a:r>
              <a:rPr lang="en-US" sz="1200" dirty="0" smtClean="0">
                <a:sym typeface="Wingdings" panose="05000000000000000000" pitchFamily="2" charset="2"/>
              </a:rPr>
              <a:t>that address (0X7ABC…)</a:t>
            </a:r>
            <a:r>
              <a:rPr lang="en-US" sz="1200" b="1" dirty="0" smtClean="0">
                <a:sym typeface="Wingdings" panose="05000000000000000000" pitchFamily="2" charset="2"/>
              </a:rPr>
              <a:t>. </a:t>
            </a:r>
            <a:endParaRPr lang="en-US" sz="1200" b="1" dirty="0">
              <a:sym typeface="Wingdings" panose="05000000000000000000" pitchFamily="2" charset="2"/>
            </a:endParaRPr>
          </a:p>
        </p:txBody>
      </p:sp>
      <p:cxnSp>
        <p:nvCxnSpPr>
          <p:cNvPr id="29" name="Straight Arrow Connector 28"/>
          <p:cNvCxnSpPr>
            <a:cxnSpLocks/>
            <a:stCxn id="28" idx="1"/>
          </p:cNvCxnSpPr>
          <p:nvPr/>
        </p:nvCxnSpPr>
        <p:spPr>
          <a:xfrm flipH="1" flipV="1">
            <a:off x="4961823" y="2959798"/>
            <a:ext cx="1580670" cy="27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59307" y="1937893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values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073744" y="2239377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Address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26628" y="1450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22" name="Straight Arrow Connector 21"/>
          <p:cNvCxnSpPr>
            <a:cxnSpLocks/>
            <a:stCxn id="21" idx="3"/>
            <a:endCxn id="10" idx="0"/>
          </p:cNvCxnSpPr>
          <p:nvPr/>
        </p:nvCxnSpPr>
        <p:spPr>
          <a:xfrm>
            <a:off x="8421902" y="1635284"/>
            <a:ext cx="239809" cy="26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26210" y="2289528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OX9ABC…</a:t>
            </a:r>
            <a:endParaRPr 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064353" y="147451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cxnSp>
        <p:nvCxnSpPr>
          <p:cNvPr id="31" name="Straight Arrow Connector 30"/>
          <p:cNvCxnSpPr>
            <a:cxnSpLocks/>
            <a:stCxn id="30" idx="3"/>
          </p:cNvCxnSpPr>
          <p:nvPr/>
        </p:nvCxnSpPr>
        <p:spPr>
          <a:xfrm>
            <a:off x="9459013" y="1659182"/>
            <a:ext cx="140423" cy="26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63935" y="2313426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OX1ABC…</a:t>
            </a:r>
            <a:endParaRPr lang="en-US" sz="900" b="1" dirty="0"/>
          </a:p>
        </p:txBody>
      </p:sp>
      <p:sp>
        <p:nvSpPr>
          <p:cNvPr id="27" name="Double Bracket 26"/>
          <p:cNvSpPr/>
          <p:nvPr/>
        </p:nvSpPr>
        <p:spPr>
          <a:xfrm>
            <a:off x="4714063" y="2743552"/>
            <a:ext cx="321276" cy="216244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445" y="1799778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x = 10;</a:t>
            </a:r>
          </a:p>
          <a:p>
            <a:r>
              <a:rPr lang="es-E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s-E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* y = </a:t>
            </a:r>
            <a:r>
              <a:rPr lang="es-E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&amp;x;</a:t>
            </a:r>
            <a:endParaRPr lang="es-E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"Value that address is:“&lt;&lt; *y 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ES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** z 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s-E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&amp;y;</a:t>
            </a:r>
          </a:p>
          <a:p>
            <a:r>
              <a:rPr lang="es-E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s-ES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*** w 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s-E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&amp;z;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“Value of Z is :“&lt;&lt; z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“Dereferencing Z: “&lt;&lt; *z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“Dereferencing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twice: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“&lt;&lt;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**z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“Value of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is :“&lt;&lt;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“Dereferencing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W: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“&lt;&lt;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“Dereferencing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twice: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“&lt;&lt;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**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w 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“Dereferencing W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thrice: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“&lt;&lt;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***w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E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586921" y="4132108"/>
            <a:ext cx="223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Dereferencing Z twice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**z *(*z)</a:t>
            </a:r>
            <a:endParaRPr lang="en-US" b="1" dirty="0">
              <a:sym typeface="Wingdings" panose="05000000000000000000" pitchFamily="2" charset="2"/>
            </a:endParaRPr>
          </a:p>
        </p:txBody>
      </p:sp>
      <p:cxnSp>
        <p:nvCxnSpPr>
          <p:cNvPr id="42" name="Straight Arrow Connector 41"/>
          <p:cNvCxnSpPr>
            <a:cxnSpLocks/>
            <a:stCxn id="41" idx="1"/>
          </p:cNvCxnSpPr>
          <p:nvPr/>
        </p:nvCxnSpPr>
        <p:spPr>
          <a:xfrm flipH="1" flipV="1">
            <a:off x="5035339" y="3982283"/>
            <a:ext cx="1551582" cy="47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135046" y="4347176"/>
            <a:ext cx="10054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ym typeface="Wingdings" panose="05000000000000000000" pitchFamily="2" charset="2"/>
              </a:rPr>
              <a:t>* (  *z )</a:t>
            </a:r>
            <a:endParaRPr lang="en-US" sz="2200" dirty="0"/>
          </a:p>
        </p:txBody>
      </p:sp>
      <p:cxnSp>
        <p:nvCxnSpPr>
          <p:cNvPr id="50" name="Straight Arrow Connector 49"/>
          <p:cNvCxnSpPr>
            <a:cxnSpLocks/>
            <a:stCxn id="47" idx="2"/>
            <a:endCxn id="53" idx="0"/>
          </p:cNvCxnSpPr>
          <p:nvPr/>
        </p:nvCxnSpPr>
        <p:spPr>
          <a:xfrm flipH="1">
            <a:off x="9369076" y="4751038"/>
            <a:ext cx="428466" cy="28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829505" y="503143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0X7ABC…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22732" y="4985265"/>
            <a:ext cx="167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Deference pointer Z  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Gives you the value of Y</a:t>
            </a:r>
            <a:endParaRPr lang="en-US" sz="1200" b="1" dirty="0">
              <a:sym typeface="Wingdings" panose="05000000000000000000" pitchFamily="2" charset="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292381" y="5500603"/>
            <a:ext cx="1629580" cy="48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58950" y="5500603"/>
            <a:ext cx="18630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ym typeface="Wingdings" panose="05000000000000000000" pitchFamily="2" charset="2"/>
              </a:rPr>
              <a:t>* (  0X7ABC… )</a:t>
            </a:r>
            <a:endParaRPr lang="en-US" sz="2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00812" y="5595783"/>
            <a:ext cx="18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Deference 0X7ABC…  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Gives you the value at the </a:t>
            </a:r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1200" b="1" dirty="0" smtClean="0">
                <a:sym typeface="Wingdings" panose="05000000000000000000" pitchFamily="2" charset="2"/>
              </a:rPr>
              <a:t>Location 0X7ABC….</a:t>
            </a:r>
            <a:endParaRPr lang="en-US" sz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385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124465" y="2564027"/>
            <a:ext cx="2835876" cy="834081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  <a:p>
            <a:pPr marL="692150" lvl="2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692150" lvl="2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numbers[1000];</a:t>
            </a:r>
          </a:p>
          <a:p>
            <a:pPr marL="692150" lvl="2" indent="0">
              <a:buNone/>
            </a:pPr>
            <a:endParaRPr lang="en-US" dirty="0"/>
          </a:p>
          <a:p>
            <a:pPr lvl="1"/>
            <a:r>
              <a:rPr lang="en-US" dirty="0"/>
              <a:t>Problem</a:t>
            </a:r>
          </a:p>
          <a:p>
            <a:pPr lvl="2"/>
            <a:r>
              <a:rPr lang="en-US" dirty="0"/>
              <a:t>Memory requirements are generally </a:t>
            </a:r>
            <a:r>
              <a:rPr lang="en-US"/>
              <a:t>not </a:t>
            </a:r>
            <a:r>
              <a:rPr lang="en-US" smtClean="0"/>
              <a:t>known </a:t>
            </a:r>
            <a:r>
              <a:rPr lang="en-US" dirty="0"/>
              <a:t>ahead of time or at compile time</a:t>
            </a:r>
          </a:p>
          <a:p>
            <a:pPr lvl="3"/>
            <a:r>
              <a:rPr lang="en-US" dirty="0"/>
              <a:t>Each execution might need different memory capacity</a:t>
            </a:r>
          </a:p>
          <a:p>
            <a:pPr lvl="3"/>
            <a:r>
              <a:rPr lang="en-US" dirty="0"/>
              <a:t>Leads to either memory wastage or insufficiency</a:t>
            </a:r>
          </a:p>
        </p:txBody>
      </p:sp>
    </p:spTree>
    <p:extLst>
      <p:ext uri="{BB962C8B-B14F-4D97-AF65-F5344CB8AC3E}">
        <p14:creationId xmlns:p14="http://schemas.microsoft.com/office/powerpoint/2010/main" val="350771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363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Memory at Runtime</a:t>
            </a:r>
          </a:p>
          <a:p>
            <a:pPr lvl="1" algn="just"/>
            <a:r>
              <a:rPr lang="en-US" dirty="0"/>
              <a:t>The </a:t>
            </a:r>
            <a:r>
              <a:rPr lang="en-US" b="1" i="1" dirty="0">
                <a:solidFill>
                  <a:srgbClr val="7030A0"/>
                </a:solidFill>
              </a:rPr>
              <a:t>new</a:t>
            </a:r>
            <a:r>
              <a:rPr lang="en-US" dirty="0"/>
              <a:t> operator </a:t>
            </a:r>
          </a:p>
          <a:p>
            <a:pPr lvl="2" algn="just"/>
            <a:r>
              <a:rPr lang="en-US" dirty="0"/>
              <a:t>Creates a dynamic variable of a specified type and size </a:t>
            </a:r>
          </a:p>
          <a:p>
            <a:pPr lvl="2" algn="just"/>
            <a:r>
              <a:rPr lang="en-US" b="1" dirty="0">
                <a:solidFill>
                  <a:schemeClr val="tx1"/>
                </a:solidFill>
              </a:rPr>
              <a:t>ALWAYS</a:t>
            </a:r>
            <a:r>
              <a:rPr lang="en-US" dirty="0">
                <a:solidFill>
                  <a:schemeClr val="tx1"/>
                </a:solidFill>
              </a:rPr>
              <a:t> Returns 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00B050"/>
                </a:solidFill>
              </a:rPr>
              <a:t>pointer</a:t>
            </a:r>
          </a:p>
          <a:p>
            <a:pPr lvl="1" algn="just"/>
            <a:r>
              <a:rPr lang="en-US" dirty="0"/>
              <a:t>Request for memory allocation</a:t>
            </a:r>
          </a:p>
          <a:p>
            <a:pPr lvl="2" algn="just"/>
            <a:r>
              <a:rPr lang="en-US" dirty="0"/>
              <a:t>If sufficient memory is available</a:t>
            </a:r>
          </a:p>
          <a:p>
            <a:pPr lvl="3" algn="just"/>
            <a:r>
              <a:rPr lang="en-US" dirty="0">
                <a:solidFill>
                  <a:srgbClr val="7030A0"/>
                </a:solidFill>
              </a:rPr>
              <a:t>new</a:t>
            </a:r>
            <a:r>
              <a:rPr lang="en-US" dirty="0"/>
              <a:t> initializes the memory by calling object constructors</a:t>
            </a:r>
          </a:p>
          <a:p>
            <a:pPr lvl="3" algn="just"/>
            <a:r>
              <a:rPr lang="en-US" dirty="0"/>
              <a:t>Return a pointer to the memory location</a:t>
            </a:r>
          </a:p>
          <a:p>
            <a:pPr lvl="2" algn="just"/>
            <a:r>
              <a:rPr lang="en-US" dirty="0"/>
              <a:t>If sufficient memory is </a:t>
            </a:r>
            <a:r>
              <a:rPr lang="en-US" i="1" dirty="0"/>
              <a:t>not </a:t>
            </a:r>
            <a:r>
              <a:rPr lang="en-US" dirty="0"/>
              <a:t>available</a:t>
            </a:r>
          </a:p>
          <a:p>
            <a:pPr lvl="3" algn="just"/>
            <a:r>
              <a:rPr lang="en-US" dirty="0"/>
              <a:t>Throws a std::</a:t>
            </a:r>
            <a:r>
              <a:rPr lang="en-US" dirty="0" err="1"/>
              <a:t>bad_alloc</a:t>
            </a:r>
            <a:r>
              <a:rPr lang="en-US" dirty="0"/>
              <a:t> memory exception or returns NULL ( based on the compiler edition)</a:t>
            </a:r>
          </a:p>
          <a:p>
            <a:pPr lvl="2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0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 Array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7030A0"/>
                </a:solidFill>
              </a:rPr>
              <a:t>new []</a:t>
            </a:r>
            <a:r>
              <a:rPr lang="en-US" dirty="0"/>
              <a:t> operator </a:t>
            </a:r>
          </a:p>
          <a:p>
            <a:pPr lvl="2" algn="just"/>
            <a:r>
              <a:rPr lang="en-US" dirty="0"/>
              <a:t>Creates a dynamic variable of a specified type </a:t>
            </a:r>
          </a:p>
          <a:p>
            <a:pPr lvl="2" algn="just"/>
            <a:r>
              <a:rPr lang="en-US" b="1" dirty="0">
                <a:solidFill>
                  <a:schemeClr val="tx1"/>
                </a:solidFill>
              </a:rPr>
              <a:t>ALWAYS</a:t>
            </a:r>
            <a:r>
              <a:rPr lang="en-US" dirty="0">
                <a:solidFill>
                  <a:schemeClr val="tx1"/>
                </a:solidFill>
              </a:rPr>
              <a:t> Returns 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00B050"/>
                </a:solidFill>
              </a:rPr>
              <a:t>pointer</a:t>
            </a:r>
            <a:endParaRPr lang="en-US" u="sng" dirty="0"/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/>
              <a:t>dArray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[20]</a:t>
            </a:r>
          </a:p>
          <a:p>
            <a:pPr marL="404812" lvl="1" indent="0">
              <a:buNone/>
            </a:pPr>
            <a:r>
              <a:rPr lang="en-US" dirty="0"/>
              <a:t>	Will try to create a dynamic memory space to store 20 array elements 	of type </a:t>
            </a:r>
            <a:r>
              <a:rPr lang="en-US" dirty="0">
                <a:solidFill>
                  <a:srgbClr val="0070C0"/>
                </a:solidFill>
              </a:rPr>
              <a:t>integer</a:t>
            </a:r>
          </a:p>
          <a:p>
            <a:pPr lvl="1"/>
            <a:r>
              <a:rPr lang="en-US" dirty="0"/>
              <a:t> You can also create array of user defined data types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Struct and Classes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5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/>
          <p:cNvSpPr/>
          <p:nvPr/>
        </p:nvSpPr>
        <p:spPr>
          <a:xfrm>
            <a:off x="827903" y="4806778"/>
            <a:ext cx="3225113" cy="1167714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363200" cy="475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433" y="2145592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endl;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cout;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 * Either you might waste the memory</a:t>
            </a: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 * or</a:t>
            </a: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 * It might not be sufficient</a:t>
            </a: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 */</a:t>
            </a:r>
          </a:p>
          <a:p>
            <a:pPr lvl="1"/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random[100];</a:t>
            </a:r>
          </a:p>
          <a:p>
            <a:pPr lvl="1"/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size;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"How many random # do you want: 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&gt;&gt;size;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size;i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random[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100" b="1" dirty="0">
                <a:solidFill>
                  <a:srgbClr val="642880"/>
                </a:solidFill>
                <a:latin typeface="Courier New" panose="02070309020205020404" pitchFamily="49" charset="0"/>
              </a:rPr>
              <a:t>rand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()%200;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 * create memory on demand.</a:t>
            </a: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 */</a:t>
            </a:r>
          </a:p>
          <a:p>
            <a:pPr lvl="1"/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dynVar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//create what is required.</a:t>
            </a:r>
          </a:p>
          <a:p>
            <a:pPr lvl="1"/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dynArray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[size];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10936"/>
              </p:ext>
            </p:extLst>
          </p:nvPr>
        </p:nvGraphicFramePr>
        <p:xfrm>
          <a:off x="6400800" y="4435938"/>
          <a:ext cx="471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53">
                  <a:extLst>
                    <a:ext uri="{9D8B030D-6E8A-4147-A177-3AD203B41FA5}">
                      <a16:colId xmlns="" xmlns:a16="http://schemas.microsoft.com/office/drawing/2014/main" val="1253048651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4171674304"/>
                    </a:ext>
                  </a:extLst>
                </a:gridCol>
                <a:gridCol w="619224">
                  <a:extLst>
                    <a:ext uri="{9D8B030D-6E8A-4147-A177-3AD203B41FA5}">
                      <a16:colId xmlns="" xmlns:a16="http://schemas.microsoft.com/office/drawing/2014/main" val="3993193916"/>
                    </a:ext>
                  </a:extLst>
                </a:gridCol>
                <a:gridCol w="324682">
                  <a:extLst>
                    <a:ext uri="{9D8B030D-6E8A-4147-A177-3AD203B41FA5}">
                      <a16:colId xmlns="" xmlns:a16="http://schemas.microsoft.com/office/drawing/2014/main" val="3172914765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67666169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48463517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350607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427713213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1788556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71224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275385"/>
                  </a:ext>
                </a:extLst>
              </a:tr>
            </a:tbl>
          </a:graphicData>
        </a:graphic>
      </p:graphicFrame>
      <p:sp>
        <p:nvSpPr>
          <p:cNvPr id="8" name="Arrow: Right 7"/>
          <p:cNvSpPr/>
          <p:nvPr/>
        </p:nvSpPr>
        <p:spPr>
          <a:xfrm>
            <a:off x="4242486" y="5208373"/>
            <a:ext cx="910282" cy="18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00800" y="4791537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6471" y="4806778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7194" y="4776296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0X1031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82865" y="4791537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0X1035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8397" y="4761055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0X1027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64068" y="477629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0X1029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0306" y="443593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9065" y="520837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dynVar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  <a:endCxn id="9" idx="1"/>
          </p:cNvCxnSpPr>
          <p:nvPr/>
        </p:nvCxnSpPr>
        <p:spPr>
          <a:xfrm flipV="1">
            <a:off x="6170014" y="4906953"/>
            <a:ext cx="230786" cy="30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4468" y="5390635"/>
            <a:ext cx="103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dynArray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  <a:stCxn id="19" idx="0"/>
            <a:endCxn id="10" idx="2"/>
          </p:cNvCxnSpPr>
          <p:nvPr/>
        </p:nvCxnSpPr>
        <p:spPr>
          <a:xfrm flipV="1">
            <a:off x="7610283" y="5037610"/>
            <a:ext cx="62447" cy="35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90962" y="3144795"/>
            <a:ext cx="458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pointer (</a:t>
            </a:r>
            <a:r>
              <a:rPr lang="en-US" dirty="0" err="1"/>
              <a:t>dynVar</a:t>
            </a:r>
            <a:r>
              <a:rPr lang="en-US" dirty="0"/>
              <a:t> or </a:t>
            </a:r>
            <a:r>
              <a:rPr lang="en-US" dirty="0" err="1"/>
              <a:t>dynArray</a:t>
            </a:r>
            <a:r>
              <a:rPr lang="en-US" dirty="0"/>
              <a:t>) points to the </a:t>
            </a:r>
          </a:p>
          <a:p>
            <a:r>
              <a:rPr lang="en-US" dirty="0"/>
              <a:t>memory location of the assigned 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34272" y="1503995"/>
            <a:ext cx="213532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DynamicMemory.cpp</a:t>
            </a:r>
          </a:p>
        </p:txBody>
      </p:sp>
    </p:spTree>
    <p:extLst>
      <p:ext uri="{BB962C8B-B14F-4D97-AF65-F5344CB8AC3E}">
        <p14:creationId xmlns:p14="http://schemas.microsoft.com/office/powerpoint/2010/main" val="310091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uble Bracket 16"/>
          <p:cNvSpPr/>
          <p:nvPr/>
        </p:nvSpPr>
        <p:spPr>
          <a:xfrm>
            <a:off x="1581665" y="3991232"/>
            <a:ext cx="3008870" cy="290384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363200" cy="475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7287" y="217478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Employee.h</a:t>
            </a:r>
            <a:r>
              <a:rPr lang="en-US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::string;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endl;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cout;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	Employee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e;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2A00FF"/>
                </a:solidFill>
                <a:latin typeface="Courier New" panose="02070309020205020404" pitchFamily="49" charset="0"/>
              </a:rPr>
              <a:t>"Size of Employee is :"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(e)&lt;&lt;</a:t>
            </a:r>
            <a:r>
              <a:rPr lang="en-US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 bytes"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noEmp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2A00FF"/>
                </a:solidFill>
                <a:latin typeface="Courier New" panose="02070309020205020404" pitchFamily="49" charset="0"/>
              </a:rPr>
              <a:t>"# of Employees: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&gt;&gt;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noEmp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	Employee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Employee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noEmp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lvl="2"/>
            <a:endParaRPr lang="en-US" sz="10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noEmp;i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lvl="3"/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2A00FF"/>
                </a:solidFill>
                <a:latin typeface="Courier New" panose="02070309020205020404" pitchFamily="49" charset="0"/>
              </a:rPr>
              <a:t>"First Name :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&gt;&gt;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3"/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2A00FF"/>
                </a:solidFill>
                <a:latin typeface="Courier New" panose="02070309020205020404" pitchFamily="49" charset="0"/>
              </a:rPr>
              <a:t>"Last Name :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&gt;&gt;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3"/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2A00FF"/>
                </a:solidFill>
                <a:latin typeface="Courier New" panose="02070309020205020404" pitchFamily="49" charset="0"/>
              </a:rPr>
              <a:t>"Address: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&gt;&gt;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[]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 NULL;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46363" y="1501346"/>
            <a:ext cx="22232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DynamicMemory2.cpp</a:t>
            </a:r>
          </a:p>
        </p:txBody>
      </p:sp>
    </p:spTree>
    <p:extLst>
      <p:ext uri="{BB962C8B-B14F-4D97-AF65-F5344CB8AC3E}">
        <p14:creationId xmlns:p14="http://schemas.microsoft.com/office/powerpoint/2010/main" val="253729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Delete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/>
              <a:t>Will free the memory associated with a dynamic variable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delete</a:t>
            </a:r>
            <a:r>
              <a:rPr lang="en-US" dirty="0"/>
              <a:t> </a:t>
            </a:r>
            <a:r>
              <a:rPr lang="en-US" i="1" dirty="0">
                <a:solidFill>
                  <a:srgbClr val="00B050"/>
                </a:solidFill>
              </a:rPr>
              <a:t>pointer</a:t>
            </a:r>
          </a:p>
          <a:p>
            <a:pPr marL="404812" lvl="1" indent="0">
              <a:buNone/>
            </a:pPr>
            <a:r>
              <a:rPr lang="en-US" dirty="0"/>
              <a:t>	will delete or “free” the memory allocated to dynamic variable p1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delete</a:t>
            </a:r>
            <a:r>
              <a:rPr lang="en-US" dirty="0"/>
              <a:t> [] </a:t>
            </a:r>
            <a:r>
              <a:rPr lang="en-US" i="1" dirty="0" err="1">
                <a:solidFill>
                  <a:srgbClr val="00B050"/>
                </a:solidFill>
              </a:rPr>
              <a:t>arrayPoiner</a:t>
            </a:r>
            <a:endParaRPr lang="en-US" i="1" dirty="0">
              <a:solidFill>
                <a:srgbClr val="00B050"/>
              </a:solidFill>
            </a:endParaRPr>
          </a:p>
          <a:p>
            <a:pPr marL="404812" lvl="1" indent="0">
              <a:buNone/>
            </a:pPr>
            <a:r>
              <a:rPr lang="en-US" dirty="0"/>
              <a:t>	will delete or “free” the memory allocated to dynamic variable </a:t>
            </a:r>
            <a:r>
              <a:rPr lang="en-US" dirty="0" err="1"/>
              <a:t>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9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E0E87E-AEB4-4DDB-93D4-C2EB6B9F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</p:spPr>
        <p:txBody>
          <a:bodyPr/>
          <a:lstStyle/>
          <a:p>
            <a:r>
              <a:rPr lang="en-US" dirty="0"/>
              <a:t>Stack vs. Heap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E201759-4BF0-4A0B-BB5E-A3707CCD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0"/>
            <a:ext cx="5397241" cy="4572000"/>
          </a:xfrm>
        </p:spPr>
        <p:txBody>
          <a:bodyPr>
            <a:normAutofit/>
          </a:bodyPr>
          <a:lstStyle/>
          <a:p>
            <a:r>
              <a:rPr lang="en-US" dirty="0"/>
              <a:t>What  is the difference between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A9E940C-685A-4190-B72B-D102D2D64A83}"/>
              </a:ext>
            </a:extLst>
          </p:cNvPr>
          <p:cNvSpPr/>
          <p:nvPr/>
        </p:nvSpPr>
        <p:spPr>
          <a:xfrm>
            <a:off x="1004316" y="2306642"/>
            <a:ext cx="4378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a = 10;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Int*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 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B8E0234-75F0-4A8B-818E-4ABDFA5E18BE}"/>
              </a:ext>
            </a:extLst>
          </p:cNvPr>
          <p:cNvSpPr/>
          <p:nvPr/>
        </p:nvSpPr>
        <p:spPr>
          <a:xfrm>
            <a:off x="1004315" y="3454590"/>
            <a:ext cx="4378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a[100];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int*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 int[100]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3CD41EC-8B14-449A-A178-56651F6BFDD2}"/>
              </a:ext>
            </a:extLst>
          </p:cNvPr>
          <p:cNvSpPr/>
          <p:nvPr/>
        </p:nvSpPr>
        <p:spPr>
          <a:xfrm>
            <a:off x="1004315" y="4870055"/>
            <a:ext cx="4378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Person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Person*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 Person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EC805855-D7A6-47CD-97FF-FB55C403A6FF}"/>
              </a:ext>
            </a:extLst>
          </p:cNvPr>
          <p:cNvSpPr/>
          <p:nvPr/>
        </p:nvSpPr>
        <p:spPr>
          <a:xfrm>
            <a:off x="6096000" y="3645470"/>
            <a:ext cx="2357535" cy="40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F30AF66-1ADA-4C28-83C3-7AAACB436E6C}"/>
              </a:ext>
            </a:extLst>
          </p:cNvPr>
          <p:cNvSpPr/>
          <p:nvPr/>
        </p:nvSpPr>
        <p:spPr>
          <a:xfrm>
            <a:off x="8580394" y="3095379"/>
            <a:ext cx="260729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/>
              <a:t>Stack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vs </a:t>
            </a:r>
          </a:p>
          <a:p>
            <a:pPr lvl="1"/>
            <a:r>
              <a:rPr lang="en-US" sz="2800" b="1" dirty="0"/>
              <a:t>Heap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4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E0E87E-AEB4-4DDB-93D4-C2EB6B9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vs. Heap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E201759-4BF0-4A0B-BB5E-A3707CCD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0"/>
            <a:ext cx="4021581" cy="4572000"/>
          </a:xfrm>
        </p:spPr>
        <p:txBody>
          <a:bodyPr>
            <a:normAutofit/>
          </a:bodyPr>
          <a:lstStyle/>
          <a:p>
            <a:r>
              <a:rPr lang="en-US" dirty="0"/>
              <a:t>Stack Memory</a:t>
            </a:r>
          </a:p>
          <a:p>
            <a:pPr lvl="1"/>
            <a:r>
              <a:rPr lang="en-US" dirty="0"/>
              <a:t>Keeps track of the program and its execution</a:t>
            </a:r>
          </a:p>
          <a:p>
            <a:pPr lvl="1"/>
            <a:r>
              <a:rPr lang="en-US" dirty="0"/>
              <a:t>Follows Stacks data structure (LIFO)</a:t>
            </a:r>
          </a:p>
          <a:p>
            <a:pPr lvl="1"/>
            <a:r>
              <a:rPr lang="en-US" dirty="0"/>
              <a:t>Fixed Size </a:t>
            </a:r>
          </a:p>
          <a:p>
            <a:pPr lvl="1"/>
            <a:r>
              <a:rPr lang="en-US" dirty="0"/>
              <a:t>Small capacity</a:t>
            </a:r>
          </a:p>
          <a:p>
            <a:pPr lvl="1"/>
            <a:r>
              <a:rPr lang="en-US" dirty="0"/>
              <a:t>Fast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5464380-0B8C-4086-9331-53F85C7DFCFA}"/>
              </a:ext>
            </a:extLst>
          </p:cNvPr>
          <p:cNvSpPr/>
          <p:nvPr/>
        </p:nvSpPr>
        <p:spPr>
          <a:xfrm>
            <a:off x="7163836" y="3911002"/>
            <a:ext cx="4378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 = 10;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 = 20;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(var1,var2);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A52E629-D257-4B2C-8DD3-F13F8B695AD2}"/>
              </a:ext>
            </a:extLst>
          </p:cNvPr>
          <p:cNvSpPr/>
          <p:nvPr/>
        </p:nvSpPr>
        <p:spPr>
          <a:xfrm>
            <a:off x="7163836" y="1770870"/>
            <a:ext cx="5655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temp = a;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a= b;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= temp;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"Inside the swapping function, a: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&lt;&lt;a&lt;&lt;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", b:"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&lt;&lt;b&lt;&lt;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A413878-BD36-4B3F-91AE-BA8461D396FB}"/>
              </a:ext>
            </a:extLst>
          </p:cNvPr>
          <p:cNvSpPr/>
          <p:nvPr/>
        </p:nvSpPr>
        <p:spPr>
          <a:xfrm>
            <a:off x="4867751" y="1789146"/>
            <a:ext cx="2016729" cy="398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9364A1-A950-4382-BB66-A3D6FF896605}"/>
              </a:ext>
            </a:extLst>
          </p:cNvPr>
          <p:cNvSpPr/>
          <p:nvPr/>
        </p:nvSpPr>
        <p:spPr>
          <a:xfrm>
            <a:off x="4924155" y="3525196"/>
            <a:ext cx="1896846" cy="21320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75308C5-1608-4069-8455-A0141B2612B8}"/>
              </a:ext>
            </a:extLst>
          </p:cNvPr>
          <p:cNvSpPr txBox="1"/>
          <p:nvPr/>
        </p:nvSpPr>
        <p:spPr>
          <a:xfrm>
            <a:off x="5537721" y="22787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88DDB8F-349F-4CCF-B8E1-FFBC4CA1BFF3}"/>
              </a:ext>
            </a:extLst>
          </p:cNvPr>
          <p:cNvSpPr txBox="1"/>
          <p:nvPr/>
        </p:nvSpPr>
        <p:spPr>
          <a:xfrm>
            <a:off x="4867751" y="1479926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1570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E0E87E-AEB4-4DDB-93D4-C2EB6B9F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</p:spPr>
        <p:txBody>
          <a:bodyPr/>
          <a:lstStyle/>
          <a:p>
            <a:r>
              <a:rPr lang="en-US" dirty="0"/>
              <a:t>Stack vs. Heap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E201759-4BF0-4A0B-BB5E-A3707CCD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86204"/>
            <a:ext cx="4021581" cy="597159"/>
          </a:xfrm>
        </p:spPr>
        <p:txBody>
          <a:bodyPr>
            <a:normAutofit/>
          </a:bodyPr>
          <a:lstStyle/>
          <a:p>
            <a:r>
              <a:rPr lang="en-US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A413878-BD36-4B3F-91AE-BA8461D396FB}"/>
              </a:ext>
            </a:extLst>
          </p:cNvPr>
          <p:cNvSpPr/>
          <p:nvPr/>
        </p:nvSpPr>
        <p:spPr>
          <a:xfrm>
            <a:off x="2411252" y="2304660"/>
            <a:ext cx="2016729" cy="28275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9364A1-A950-4382-BB66-A3D6FF896605}"/>
              </a:ext>
            </a:extLst>
          </p:cNvPr>
          <p:cNvSpPr/>
          <p:nvPr/>
        </p:nvSpPr>
        <p:spPr>
          <a:xfrm>
            <a:off x="2471193" y="4170784"/>
            <a:ext cx="1896846" cy="7466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{ var1 = 10, var2 = 20}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E4AC8C8-923F-44E5-AE5A-81023148BDA9}"/>
              </a:ext>
            </a:extLst>
          </p:cNvPr>
          <p:cNvSpPr txBox="1"/>
          <p:nvPr/>
        </p:nvSpPr>
        <p:spPr>
          <a:xfrm>
            <a:off x="2411252" y="5166077"/>
            <a:ext cx="2016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main function executed, it is pushed to the stack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0DAC8B6-84A7-49C9-B09A-4C8A3A0662B8}"/>
              </a:ext>
            </a:extLst>
          </p:cNvPr>
          <p:cNvSpPr/>
          <p:nvPr/>
        </p:nvSpPr>
        <p:spPr>
          <a:xfrm>
            <a:off x="4981420" y="2304659"/>
            <a:ext cx="2016729" cy="28275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CACAE9B-9FB7-44DD-ABF0-1930B86CB5D8}"/>
              </a:ext>
            </a:extLst>
          </p:cNvPr>
          <p:cNvSpPr/>
          <p:nvPr/>
        </p:nvSpPr>
        <p:spPr>
          <a:xfrm>
            <a:off x="5041361" y="4268707"/>
            <a:ext cx="1896846" cy="6486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{var1=10,var2-20}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86AAF05-1F7A-4881-9271-FCAF16E9864B}"/>
              </a:ext>
            </a:extLst>
          </p:cNvPr>
          <p:cNvSpPr/>
          <p:nvPr/>
        </p:nvSpPr>
        <p:spPr>
          <a:xfrm>
            <a:off x="5041361" y="2995127"/>
            <a:ext cx="1896846" cy="11432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swapValues</a:t>
            </a:r>
            <a:r>
              <a:rPr lang="en-US" dirty="0"/>
              <a:t>() {a=10,b=20,temp}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23975BA-1059-4CD8-A4D7-C91E2723168C}"/>
              </a:ext>
            </a:extLst>
          </p:cNvPr>
          <p:cNvSpPr txBox="1"/>
          <p:nvPr/>
        </p:nvSpPr>
        <p:spPr>
          <a:xfrm>
            <a:off x="5041361" y="5248717"/>
            <a:ext cx="201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swapValues</a:t>
            </a:r>
            <a:r>
              <a:rPr lang="en-US" dirty="0"/>
              <a:t> function is pushed to the stack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D59B0D0-A8E0-4A61-9CE4-37C685F5DEA6}"/>
              </a:ext>
            </a:extLst>
          </p:cNvPr>
          <p:cNvSpPr/>
          <p:nvPr/>
        </p:nvSpPr>
        <p:spPr>
          <a:xfrm>
            <a:off x="7611531" y="2304659"/>
            <a:ext cx="2016729" cy="28275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F1BA492-BD0F-4EDC-B595-713AC864897A}"/>
              </a:ext>
            </a:extLst>
          </p:cNvPr>
          <p:cNvSpPr/>
          <p:nvPr/>
        </p:nvSpPr>
        <p:spPr>
          <a:xfrm>
            <a:off x="7671472" y="4422879"/>
            <a:ext cx="1896846" cy="4945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{……}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033F252-9976-456E-87F7-D64171BD6FE5}"/>
              </a:ext>
            </a:extLst>
          </p:cNvPr>
          <p:cNvSpPr txBox="1"/>
          <p:nvPr/>
        </p:nvSpPr>
        <p:spPr>
          <a:xfrm>
            <a:off x="7671472" y="5166077"/>
            <a:ext cx="2212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swapValues</a:t>
            </a:r>
            <a:r>
              <a:rPr lang="en-US" dirty="0"/>
              <a:t> stack-frame is popped to the when the function is completed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7A00901-F5BD-4341-90BB-92C971B389ED}"/>
              </a:ext>
            </a:extLst>
          </p:cNvPr>
          <p:cNvSpPr/>
          <p:nvPr/>
        </p:nvSpPr>
        <p:spPr>
          <a:xfrm>
            <a:off x="9985738" y="2304659"/>
            <a:ext cx="2016729" cy="28275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FB6A528-E8CF-4EBE-A5BB-63DA0B10DA14}"/>
              </a:ext>
            </a:extLst>
          </p:cNvPr>
          <p:cNvSpPr txBox="1"/>
          <p:nvPr/>
        </p:nvSpPr>
        <p:spPr>
          <a:xfrm>
            <a:off x="10045679" y="5304577"/>
            <a:ext cx="235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stack-frame is popped to the stack when completed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AD38EA6-85DE-47AA-A01A-BC7CB41BADDB}"/>
              </a:ext>
            </a:extLst>
          </p:cNvPr>
          <p:cNvSpPr/>
          <p:nvPr/>
        </p:nvSpPr>
        <p:spPr>
          <a:xfrm>
            <a:off x="96986" y="2304659"/>
            <a:ext cx="2016729" cy="28275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9AB4CA-EF3C-436C-90C9-C903F30A287D}"/>
              </a:ext>
            </a:extLst>
          </p:cNvPr>
          <p:cNvSpPr txBox="1"/>
          <p:nvPr/>
        </p:nvSpPr>
        <p:spPr>
          <a:xfrm>
            <a:off x="87831" y="5132223"/>
            <a:ext cx="1956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the program is executed, stack is empty</a:t>
            </a:r>
          </a:p>
        </p:txBody>
      </p:sp>
    </p:spTree>
    <p:extLst>
      <p:ext uri="{BB962C8B-B14F-4D97-AF65-F5344CB8AC3E}">
        <p14:creationId xmlns:p14="http://schemas.microsoft.com/office/powerpoint/2010/main" val="172465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  <a:p>
            <a:pPr lvl="1"/>
            <a:r>
              <a:rPr lang="en-US" dirty="0"/>
              <a:t>Variable whose value is the </a:t>
            </a:r>
            <a:r>
              <a:rPr lang="en-US" b="1" dirty="0"/>
              <a:t>address</a:t>
            </a:r>
            <a:r>
              <a:rPr lang="en-US" dirty="0"/>
              <a:t> of another variable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 *</a:t>
            </a:r>
            <a:r>
              <a:rPr lang="en-US" dirty="0" err="1"/>
              <a:t>ptrName</a:t>
            </a:r>
            <a:endParaRPr lang="en-US" dirty="0"/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*</a:t>
            </a:r>
            <a:r>
              <a:rPr lang="en-US" dirty="0" err="1"/>
              <a:t>intPtr</a:t>
            </a:r>
            <a:r>
              <a:rPr lang="en-US" dirty="0"/>
              <a:t> , 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 *</a:t>
            </a:r>
            <a:r>
              <a:rPr lang="en-US" dirty="0" err="1"/>
              <a:t>doublePtr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*</a:t>
            </a:r>
            <a:r>
              <a:rPr lang="en-US" dirty="0" err="1"/>
              <a:t>charPtr</a:t>
            </a:r>
            <a:endParaRPr lang="en-US" dirty="0"/>
          </a:p>
          <a:p>
            <a:pPr lvl="1"/>
            <a:r>
              <a:rPr lang="en-US" dirty="0"/>
              <a:t>How to use them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value= 20;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*</a:t>
            </a:r>
            <a:r>
              <a:rPr lang="en-US" dirty="0" err="1"/>
              <a:t>valuePtr</a:t>
            </a:r>
            <a:r>
              <a:rPr lang="en-US" dirty="0"/>
              <a:t> = &amp;value (read as address of value variable)</a:t>
            </a:r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8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E0E87E-AEB4-4DDB-93D4-C2EB6B9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vs. Heap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E201759-4BF0-4A0B-BB5E-A3707CCD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0"/>
            <a:ext cx="4021581" cy="4572000"/>
          </a:xfrm>
        </p:spPr>
        <p:txBody>
          <a:bodyPr>
            <a:normAutofit/>
          </a:bodyPr>
          <a:lstStyle/>
          <a:p>
            <a:r>
              <a:rPr lang="en-US" dirty="0"/>
              <a:t>Stack Memory</a:t>
            </a:r>
          </a:p>
          <a:p>
            <a:pPr lvl="1"/>
            <a:r>
              <a:rPr lang="en-US" dirty="0"/>
              <a:t>Avoid allocating large chucks of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5464380-0B8C-4086-9331-53F85C7DFCFA}"/>
              </a:ext>
            </a:extLst>
          </p:cNvPr>
          <p:cNvSpPr/>
          <p:nvPr/>
        </p:nvSpPr>
        <p:spPr>
          <a:xfrm>
            <a:off x="1567543" y="3886200"/>
            <a:ext cx="2946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 function takes a large chuck of space in the stack to allocate the required memory for “numbers” (int)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A413878-BD36-4B3F-91AE-BA8461D396FB}"/>
              </a:ext>
            </a:extLst>
          </p:cNvPr>
          <p:cNvSpPr/>
          <p:nvPr/>
        </p:nvSpPr>
        <p:spPr>
          <a:xfrm>
            <a:off x="4599993" y="1789146"/>
            <a:ext cx="2388636" cy="3986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9364A1-A950-4382-BB66-A3D6FF896605}"/>
              </a:ext>
            </a:extLst>
          </p:cNvPr>
          <p:cNvSpPr/>
          <p:nvPr/>
        </p:nvSpPr>
        <p:spPr>
          <a:xfrm>
            <a:off x="4707336" y="3429000"/>
            <a:ext cx="2117202" cy="2132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(){ var1, numbers, var2}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88DDB8F-349F-4CCF-B8E1-FFBC4CA1BFF3}"/>
              </a:ext>
            </a:extLst>
          </p:cNvPr>
          <p:cNvSpPr txBox="1"/>
          <p:nvPr/>
        </p:nvSpPr>
        <p:spPr>
          <a:xfrm>
            <a:off x="4867751" y="1479926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3BD47BE-9A02-4A38-9571-B9832E5D0873}"/>
              </a:ext>
            </a:extLst>
          </p:cNvPr>
          <p:cNvSpPr/>
          <p:nvPr/>
        </p:nvSpPr>
        <p:spPr>
          <a:xfrm>
            <a:off x="7407189" y="3429000"/>
            <a:ext cx="4378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 = 10;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numbers[300];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 = 20;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(var1,var2);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62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E0E87E-AEB4-4DDB-93D4-C2EB6B9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vs. Heap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E201759-4BF0-4A0B-BB5E-A3707CCD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0"/>
            <a:ext cx="4461350" cy="4572000"/>
          </a:xfrm>
        </p:spPr>
        <p:txBody>
          <a:bodyPr>
            <a:normAutofit/>
          </a:bodyPr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Allocates memory for dynamic variables</a:t>
            </a:r>
          </a:p>
          <a:p>
            <a:pPr lvl="1"/>
            <a:r>
              <a:rPr lang="en-US" dirty="0"/>
              <a:t>Large capacity</a:t>
            </a:r>
          </a:p>
          <a:p>
            <a:pPr lvl="1"/>
            <a:r>
              <a:rPr lang="en-US" dirty="0"/>
              <a:t>Slow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A413878-BD36-4B3F-91AE-BA8461D396FB}"/>
              </a:ext>
            </a:extLst>
          </p:cNvPr>
          <p:cNvSpPr/>
          <p:nvPr/>
        </p:nvSpPr>
        <p:spPr>
          <a:xfrm>
            <a:off x="4867751" y="1789146"/>
            <a:ext cx="2016729" cy="398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9364A1-A950-4382-BB66-A3D6FF896605}"/>
              </a:ext>
            </a:extLst>
          </p:cNvPr>
          <p:cNvSpPr/>
          <p:nvPr/>
        </p:nvSpPr>
        <p:spPr>
          <a:xfrm>
            <a:off x="4927692" y="4012163"/>
            <a:ext cx="1896846" cy="15488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75308C5-1608-4069-8455-A0141B2612B8}"/>
              </a:ext>
            </a:extLst>
          </p:cNvPr>
          <p:cNvSpPr txBox="1"/>
          <p:nvPr/>
        </p:nvSpPr>
        <p:spPr>
          <a:xfrm>
            <a:off x="5537721" y="22787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88DDB8F-349F-4CCF-B8E1-FFBC4CA1BFF3}"/>
              </a:ext>
            </a:extLst>
          </p:cNvPr>
          <p:cNvSpPr txBox="1"/>
          <p:nvPr/>
        </p:nvSpPr>
        <p:spPr>
          <a:xfrm>
            <a:off x="4867751" y="1479926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81651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E0E87E-AEB4-4DDB-93D4-C2EB6B9F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</p:spPr>
        <p:txBody>
          <a:bodyPr/>
          <a:lstStyle/>
          <a:p>
            <a:r>
              <a:rPr lang="en-US" dirty="0"/>
              <a:t>Stack vs. Heap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E201759-4BF0-4A0B-BB5E-A3707CCD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600200"/>
            <a:ext cx="8289731" cy="4572000"/>
          </a:xfrm>
        </p:spPr>
        <p:txBody>
          <a:bodyPr>
            <a:normAutofit/>
          </a:bodyPr>
          <a:lstStyle/>
          <a:p>
            <a:r>
              <a:rPr lang="en-US" dirty="0"/>
              <a:t>Heap Memory- when you execute this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3BD47BE-9A02-4A38-9571-B9832E5D0873}"/>
              </a:ext>
            </a:extLst>
          </p:cNvPr>
          <p:cNvSpPr/>
          <p:nvPr/>
        </p:nvSpPr>
        <p:spPr>
          <a:xfrm>
            <a:off x="8653341" y="1640391"/>
            <a:ext cx="3697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 = 10;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Int*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numbers = new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[300];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 = 20;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BD963BB-296A-4636-848C-8FC5BE767EDD}"/>
              </a:ext>
            </a:extLst>
          </p:cNvPr>
          <p:cNvSpPr/>
          <p:nvPr/>
        </p:nvSpPr>
        <p:spPr>
          <a:xfrm>
            <a:off x="193576" y="4930121"/>
            <a:ext cx="2117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 stack-frame is created and only takes space for var1 and var2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86DFAE1-6BCE-4125-98D7-BB6CE18FCBF9}"/>
              </a:ext>
            </a:extLst>
          </p:cNvPr>
          <p:cNvGrpSpPr/>
          <p:nvPr/>
        </p:nvGrpSpPr>
        <p:grpSpPr>
          <a:xfrm>
            <a:off x="2229790" y="2622242"/>
            <a:ext cx="2388636" cy="3986720"/>
            <a:chOff x="2310778" y="2185480"/>
            <a:chExt cx="2388636" cy="398672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A413878-BD36-4B3F-91AE-BA8461D396FB}"/>
                </a:ext>
              </a:extLst>
            </p:cNvPr>
            <p:cNvSpPr/>
            <p:nvPr/>
          </p:nvSpPr>
          <p:spPr>
            <a:xfrm>
              <a:off x="2310778" y="2185480"/>
              <a:ext cx="2388636" cy="3986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59364A1-A950-4382-BB66-A3D6FF896605}"/>
                </a:ext>
              </a:extLst>
            </p:cNvPr>
            <p:cNvSpPr/>
            <p:nvPr/>
          </p:nvSpPr>
          <p:spPr>
            <a:xfrm>
              <a:off x="2418121" y="3919546"/>
              <a:ext cx="2117202" cy="2037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88DDB8F-349F-4CCF-B8E1-FFBC4CA1BFF3}"/>
                </a:ext>
              </a:extLst>
            </p:cNvPr>
            <p:cNvSpPr txBox="1"/>
            <p:nvPr/>
          </p:nvSpPr>
          <p:spPr>
            <a:xfrm>
              <a:off x="2418121" y="3621473"/>
              <a:ext cx="692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88357499-5B93-41F4-B1B4-821F38F158E9}"/>
                </a:ext>
              </a:extLst>
            </p:cNvPr>
            <p:cNvSpPr txBox="1"/>
            <p:nvPr/>
          </p:nvSpPr>
          <p:spPr>
            <a:xfrm>
              <a:off x="3874958" y="220414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Heap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A90C47E2-BF24-4757-961C-4CBC66954206}"/>
                </a:ext>
              </a:extLst>
            </p:cNvPr>
            <p:cNvSpPr/>
            <p:nvPr/>
          </p:nvSpPr>
          <p:spPr>
            <a:xfrm>
              <a:off x="2532032" y="2626478"/>
              <a:ext cx="148070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9BB55EA-E414-478C-9E8B-E803F63E3602}"/>
                </a:ext>
              </a:extLst>
            </p:cNvPr>
            <p:cNvSpPr/>
            <p:nvPr/>
          </p:nvSpPr>
          <p:spPr>
            <a:xfrm>
              <a:off x="2547272" y="5242132"/>
              <a:ext cx="1882199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(){var1,var2}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F54AC59-CE61-47B5-9001-20E119AED895}"/>
              </a:ext>
            </a:extLst>
          </p:cNvPr>
          <p:cNvSpPr/>
          <p:nvPr/>
        </p:nvSpPr>
        <p:spPr>
          <a:xfrm>
            <a:off x="8696130" y="4394981"/>
            <a:ext cx="31731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main is done, the main stack-fame is popped, destroying var1 and v2, </a:t>
            </a:r>
            <a:r>
              <a:rPr lang="en-US" i="1" dirty="0"/>
              <a:t>but not </a:t>
            </a:r>
            <a:r>
              <a:rPr lang="en-US" b="1" dirty="0"/>
              <a:t>numbers – as its allocated in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9A7430C-64EB-4421-B595-523439CD9A88}"/>
              </a:ext>
            </a:extLst>
          </p:cNvPr>
          <p:cNvGrpSpPr/>
          <p:nvPr/>
        </p:nvGrpSpPr>
        <p:grpSpPr>
          <a:xfrm>
            <a:off x="5825689" y="2640903"/>
            <a:ext cx="2388636" cy="3986720"/>
            <a:chOff x="2310778" y="2185480"/>
            <a:chExt cx="2388636" cy="398672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234572A-F671-4D9F-9824-6875E6C4F297}"/>
                </a:ext>
              </a:extLst>
            </p:cNvPr>
            <p:cNvSpPr/>
            <p:nvPr/>
          </p:nvSpPr>
          <p:spPr>
            <a:xfrm>
              <a:off x="2310778" y="2185480"/>
              <a:ext cx="2388636" cy="3986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62CC74A1-2968-4A71-A45A-7FA5AD7986FA}"/>
                </a:ext>
              </a:extLst>
            </p:cNvPr>
            <p:cNvSpPr/>
            <p:nvPr/>
          </p:nvSpPr>
          <p:spPr>
            <a:xfrm>
              <a:off x="2418121" y="3919546"/>
              <a:ext cx="2117202" cy="2037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B4B8591-89A0-48B5-B185-21AA39DF94C1}"/>
                </a:ext>
              </a:extLst>
            </p:cNvPr>
            <p:cNvSpPr txBox="1"/>
            <p:nvPr/>
          </p:nvSpPr>
          <p:spPr>
            <a:xfrm>
              <a:off x="2418121" y="3621473"/>
              <a:ext cx="692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3C39F82-E7AC-4CDF-B5BA-0106C1EEF901}"/>
                </a:ext>
              </a:extLst>
            </p:cNvPr>
            <p:cNvSpPr txBox="1"/>
            <p:nvPr/>
          </p:nvSpPr>
          <p:spPr>
            <a:xfrm>
              <a:off x="3874958" y="220414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Heap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5A8F76AC-8DDE-4697-88F1-0F496A261765}"/>
                </a:ext>
              </a:extLst>
            </p:cNvPr>
            <p:cNvSpPr/>
            <p:nvPr/>
          </p:nvSpPr>
          <p:spPr>
            <a:xfrm>
              <a:off x="2532032" y="2626478"/>
              <a:ext cx="148070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2396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363200" cy="4542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Memory Leaks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054463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 err="1"/>
              <a:t>int</a:t>
            </a:r>
            <a:r>
              <a:rPr lang="en-US" sz="1300" dirty="0"/>
              <a:t> main(){</a:t>
            </a:r>
          </a:p>
          <a:p>
            <a:endParaRPr lang="en-US" sz="1300" dirty="0"/>
          </a:p>
          <a:p>
            <a:r>
              <a:rPr lang="en-US" sz="1300" dirty="0"/>
              <a:t>	string* address = new string;</a:t>
            </a:r>
          </a:p>
          <a:p>
            <a:r>
              <a:rPr lang="en-US" sz="1300" dirty="0"/>
              <a:t>	*address = "5150 School of Information Tech</a:t>
            </a:r>
            <a:r>
              <a:rPr lang="en-US" sz="1300" dirty="0" smtClean="0"/>
              <a:t>";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	address = new string;</a:t>
            </a:r>
          </a:p>
          <a:p>
            <a:r>
              <a:rPr lang="en-US" sz="1300" dirty="0"/>
              <a:t>	*address = "5150, Box #234, Old </a:t>
            </a:r>
            <a:r>
              <a:rPr lang="en-US" sz="1300" dirty="0" err="1"/>
              <a:t>Unioun</a:t>
            </a:r>
            <a:r>
              <a:rPr lang="en-US" sz="1300" dirty="0"/>
              <a:t>, ISU, </a:t>
            </a:r>
            <a:r>
              <a:rPr lang="en-US" sz="1300" dirty="0" err="1"/>
              <a:t>Noraml</a:t>
            </a:r>
            <a:r>
              <a:rPr lang="en-US" sz="1300" dirty="0"/>
              <a:t>";</a:t>
            </a:r>
          </a:p>
          <a:p>
            <a:endParaRPr lang="en-US" sz="1300" dirty="0"/>
          </a:p>
          <a:p>
            <a:r>
              <a:rPr lang="en-US" sz="1300" dirty="0"/>
              <a:t>	address = new string;</a:t>
            </a:r>
          </a:p>
          <a:p>
            <a:r>
              <a:rPr lang="en-US" sz="1300" dirty="0"/>
              <a:t>	*address = "Lost my job !";</a:t>
            </a:r>
          </a:p>
          <a:p>
            <a:endParaRPr lang="en-US" sz="1300" dirty="0"/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US" sz="13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10431"/>
              </p:ext>
            </p:extLst>
          </p:nvPr>
        </p:nvGraphicFramePr>
        <p:xfrm>
          <a:off x="5912708" y="1658591"/>
          <a:ext cx="471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14">
                  <a:extLst>
                    <a:ext uri="{9D8B030D-6E8A-4147-A177-3AD203B41FA5}">
                      <a16:colId xmlns="" xmlns:a16="http://schemas.microsoft.com/office/drawing/2014/main" val="1253048651"/>
                    </a:ext>
                  </a:extLst>
                </a:gridCol>
                <a:gridCol w="481913">
                  <a:extLst>
                    <a:ext uri="{9D8B030D-6E8A-4147-A177-3AD203B41FA5}">
                      <a16:colId xmlns="" xmlns:a16="http://schemas.microsoft.com/office/drawing/2014/main" val="4171674304"/>
                    </a:ext>
                  </a:extLst>
                </a:gridCol>
                <a:gridCol w="370703">
                  <a:extLst>
                    <a:ext uri="{9D8B030D-6E8A-4147-A177-3AD203B41FA5}">
                      <a16:colId xmlns="" xmlns:a16="http://schemas.microsoft.com/office/drawing/2014/main" val="3993193916"/>
                    </a:ext>
                  </a:extLst>
                </a:gridCol>
                <a:gridCol w="324682">
                  <a:extLst>
                    <a:ext uri="{9D8B030D-6E8A-4147-A177-3AD203B41FA5}">
                      <a16:colId xmlns="" xmlns:a16="http://schemas.microsoft.com/office/drawing/2014/main" val="3172914765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67666169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48463517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350607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427713213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1788556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71224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000101…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275385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  <a:stCxn id="13" idx="3"/>
            <a:endCxn id="12" idx="1"/>
          </p:cNvCxnSpPr>
          <p:nvPr/>
        </p:nvCxnSpPr>
        <p:spPr>
          <a:xfrm>
            <a:off x="5483224" y="2155296"/>
            <a:ext cx="508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1965" y="2039880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900" y="2016796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67345"/>
              </p:ext>
            </p:extLst>
          </p:nvPr>
        </p:nvGraphicFramePr>
        <p:xfrm>
          <a:off x="5912708" y="2633087"/>
          <a:ext cx="471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14">
                  <a:extLst>
                    <a:ext uri="{9D8B030D-6E8A-4147-A177-3AD203B41FA5}">
                      <a16:colId xmlns="" xmlns:a16="http://schemas.microsoft.com/office/drawing/2014/main" val="1253048651"/>
                    </a:ext>
                  </a:extLst>
                </a:gridCol>
                <a:gridCol w="481913">
                  <a:extLst>
                    <a:ext uri="{9D8B030D-6E8A-4147-A177-3AD203B41FA5}">
                      <a16:colId xmlns="" xmlns:a16="http://schemas.microsoft.com/office/drawing/2014/main" val="4171674304"/>
                    </a:ext>
                  </a:extLst>
                </a:gridCol>
                <a:gridCol w="370703">
                  <a:extLst>
                    <a:ext uri="{9D8B030D-6E8A-4147-A177-3AD203B41FA5}">
                      <a16:colId xmlns="" xmlns:a16="http://schemas.microsoft.com/office/drawing/2014/main" val="3993193916"/>
                    </a:ext>
                  </a:extLst>
                </a:gridCol>
                <a:gridCol w="324682">
                  <a:extLst>
                    <a:ext uri="{9D8B030D-6E8A-4147-A177-3AD203B41FA5}">
                      <a16:colId xmlns="" xmlns:a16="http://schemas.microsoft.com/office/drawing/2014/main" val="3172914765"/>
                    </a:ext>
                  </a:extLst>
                </a:gridCol>
                <a:gridCol w="923350">
                  <a:extLst>
                    <a:ext uri="{9D8B030D-6E8A-4147-A177-3AD203B41FA5}">
                      <a16:colId xmlns="" xmlns:a16="http://schemas.microsoft.com/office/drawing/2014/main" val="676661693"/>
                    </a:ext>
                  </a:extLst>
                </a:gridCol>
                <a:gridCol w="284229">
                  <a:extLst>
                    <a:ext uri="{9D8B030D-6E8A-4147-A177-3AD203B41FA5}">
                      <a16:colId xmlns="" xmlns:a16="http://schemas.microsoft.com/office/drawing/2014/main" val="14846351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350607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427713213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1788556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71224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100011…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0010111….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27538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12708" y="3004634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0X1023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3862" y="2497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3862" y="3136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3862" y="3718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9" name="Straight Arrow Connector 28"/>
          <p:cNvCxnSpPr>
            <a:cxnSpLocks/>
            <a:stCxn id="30" idx="3"/>
            <a:endCxn id="37" idx="1"/>
          </p:cNvCxnSpPr>
          <p:nvPr/>
        </p:nvCxnSpPr>
        <p:spPr>
          <a:xfrm flipV="1">
            <a:off x="7717738" y="3099925"/>
            <a:ext cx="280755" cy="18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9414" y="3142390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81443"/>
              </p:ext>
            </p:extLst>
          </p:nvPr>
        </p:nvGraphicFramePr>
        <p:xfrm>
          <a:off x="5912708" y="3567687"/>
          <a:ext cx="471953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14">
                  <a:extLst>
                    <a:ext uri="{9D8B030D-6E8A-4147-A177-3AD203B41FA5}">
                      <a16:colId xmlns="" xmlns:a16="http://schemas.microsoft.com/office/drawing/2014/main" val="1253048651"/>
                    </a:ext>
                  </a:extLst>
                </a:gridCol>
                <a:gridCol w="481913">
                  <a:extLst>
                    <a:ext uri="{9D8B030D-6E8A-4147-A177-3AD203B41FA5}">
                      <a16:colId xmlns="" xmlns:a16="http://schemas.microsoft.com/office/drawing/2014/main" val="4171674304"/>
                    </a:ext>
                  </a:extLst>
                </a:gridCol>
                <a:gridCol w="370703">
                  <a:extLst>
                    <a:ext uri="{9D8B030D-6E8A-4147-A177-3AD203B41FA5}">
                      <a16:colId xmlns="" xmlns:a16="http://schemas.microsoft.com/office/drawing/2014/main" val="3993193916"/>
                    </a:ext>
                  </a:extLst>
                </a:gridCol>
                <a:gridCol w="324682">
                  <a:extLst>
                    <a:ext uri="{9D8B030D-6E8A-4147-A177-3AD203B41FA5}">
                      <a16:colId xmlns="" xmlns:a16="http://schemas.microsoft.com/office/drawing/2014/main" val="3172914765"/>
                    </a:ext>
                  </a:extLst>
                </a:gridCol>
                <a:gridCol w="898637">
                  <a:extLst>
                    <a:ext uri="{9D8B030D-6E8A-4147-A177-3AD203B41FA5}">
                      <a16:colId xmlns="" xmlns:a16="http://schemas.microsoft.com/office/drawing/2014/main" val="676661693"/>
                    </a:ext>
                  </a:extLst>
                </a:gridCol>
                <a:gridCol w="271848">
                  <a:extLst>
                    <a:ext uri="{9D8B030D-6E8A-4147-A177-3AD203B41FA5}">
                      <a16:colId xmlns="" xmlns:a16="http://schemas.microsoft.com/office/drawing/2014/main" val="148463517"/>
                    </a:ext>
                  </a:extLst>
                </a:gridCol>
                <a:gridCol w="245374">
                  <a:extLst>
                    <a:ext uri="{9D8B030D-6E8A-4147-A177-3AD203B41FA5}">
                      <a16:colId xmlns="" xmlns:a16="http://schemas.microsoft.com/office/drawing/2014/main" val="13506070"/>
                    </a:ext>
                  </a:extLst>
                </a:gridCol>
                <a:gridCol w="735626">
                  <a:extLst>
                    <a:ext uri="{9D8B030D-6E8A-4147-A177-3AD203B41FA5}">
                      <a16:colId xmlns="" xmlns:a16="http://schemas.microsoft.com/office/drawing/2014/main" val="4277132133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1788556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71224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100011…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0010111….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01011011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27538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12708" y="3939234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0X1023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00083" y="172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4376" y="2710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98493" y="298450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0X1033</a:t>
            </a:r>
          </a:p>
        </p:txBody>
      </p:sp>
      <p:cxnSp>
        <p:nvCxnSpPr>
          <p:cNvPr id="39" name="Straight Arrow Connector 38"/>
          <p:cNvCxnSpPr>
            <a:cxnSpLocks/>
            <a:stCxn id="40" idx="3"/>
            <a:endCxn id="41" idx="1"/>
          </p:cNvCxnSpPr>
          <p:nvPr/>
        </p:nvCxnSpPr>
        <p:spPr>
          <a:xfrm flipV="1">
            <a:off x="9246744" y="4062386"/>
            <a:ext cx="68317" cy="1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78420" y="4114606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15061" y="3946970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0X1043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34376" y="353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72777" y="3939234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0X1033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78556" y="5005558"/>
            <a:ext cx="3200363" cy="646331"/>
          </a:xfrm>
          <a:prstGeom prst="rect">
            <a:avLst/>
          </a:prstGeom>
          <a:solidFill>
            <a:srgbClr val="FF0000">
              <a:alpha val="1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Line3, </a:t>
            </a:r>
          </a:p>
          <a:p>
            <a:r>
              <a:rPr lang="en-US" sz="1200" dirty="0" smtClean="0"/>
              <a:t>Reference </a:t>
            </a:r>
            <a:r>
              <a:rPr lang="en-US" sz="1200" dirty="0"/>
              <a:t>lost </a:t>
            </a:r>
            <a:r>
              <a:rPr lang="en-US" sz="1200" dirty="0" smtClean="0"/>
              <a:t>the previous location, as </a:t>
            </a:r>
            <a:r>
              <a:rPr lang="en-US" sz="1200" b="1" i="1" dirty="0" smtClean="0"/>
              <a:t>address</a:t>
            </a:r>
            <a:endParaRPr lang="en-US" sz="1200" b="1" dirty="0" smtClean="0"/>
          </a:p>
          <a:p>
            <a:r>
              <a:rPr lang="en-US" sz="1200" dirty="0" smtClean="0"/>
              <a:t>pointer is referring the new location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cxnSpLocks/>
            <a:stCxn id="46" idx="0"/>
            <a:endCxn id="45" idx="1"/>
          </p:cNvCxnSpPr>
          <p:nvPr/>
        </p:nvCxnSpPr>
        <p:spPr>
          <a:xfrm flipH="1" flipV="1">
            <a:off x="7972777" y="4054650"/>
            <a:ext cx="1905961" cy="95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535820" y="1140839"/>
            <a:ext cx="22232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DynamicMemory4.cpp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993" y="4649429"/>
            <a:ext cx="2520242" cy="830997"/>
          </a:xfrm>
          <a:prstGeom prst="rect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At Line 1,</a:t>
            </a:r>
          </a:p>
          <a:p>
            <a:r>
              <a:rPr lang="en-US" sz="1200" dirty="0" smtClean="0"/>
              <a:t>address pointer is pointing to </a:t>
            </a:r>
            <a:r>
              <a:rPr lang="en-US" sz="1200" b="1" dirty="0" smtClean="0"/>
              <a:t>0X1023</a:t>
            </a:r>
          </a:p>
          <a:p>
            <a:r>
              <a:rPr lang="en-US" sz="1200" dirty="0" smtClean="0"/>
              <a:t>with value </a:t>
            </a:r>
          </a:p>
          <a:p>
            <a:r>
              <a:rPr lang="en-US" sz="1200" b="1" dirty="0"/>
              <a:t>5150 School of Information Tech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6345" y="4728560"/>
            <a:ext cx="4591770" cy="1200329"/>
          </a:xfrm>
          <a:prstGeom prst="rect">
            <a:avLst/>
          </a:prstGeom>
          <a:solidFill>
            <a:srgbClr val="FF0000">
              <a:alpha val="1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At Line 2,</a:t>
            </a:r>
          </a:p>
          <a:p>
            <a:r>
              <a:rPr lang="en-US" sz="1200" dirty="0" smtClean="0"/>
              <a:t>address pointer is pointing to new location </a:t>
            </a:r>
            <a:r>
              <a:rPr lang="en-US" sz="1200" b="1" dirty="0" smtClean="0"/>
              <a:t>0X1033</a:t>
            </a:r>
          </a:p>
          <a:p>
            <a:r>
              <a:rPr lang="en-US" sz="1200" dirty="0" smtClean="0"/>
              <a:t>with value </a:t>
            </a:r>
            <a:r>
              <a:rPr lang="en-US" sz="1200" b="1" dirty="0" smtClean="0"/>
              <a:t>5150, Box #234 …. </a:t>
            </a:r>
          </a:p>
          <a:p>
            <a:r>
              <a:rPr lang="en-US" sz="1200" b="1" dirty="0" smtClean="0"/>
              <a:t>BUT </a:t>
            </a:r>
            <a:r>
              <a:rPr lang="en-US" sz="1200" b="1" dirty="0" smtClean="0">
                <a:solidFill>
                  <a:srgbClr val="FF0000"/>
                </a:solidFill>
              </a:rPr>
              <a:t>losing the reference to the previous location</a:t>
            </a:r>
          </a:p>
          <a:p>
            <a:r>
              <a:rPr lang="en-US" sz="1200" b="1" dirty="0" smtClean="0"/>
              <a:t>NOW, </a:t>
            </a:r>
            <a:r>
              <a:rPr lang="en-US" sz="1200" i="1" dirty="0" smtClean="0"/>
              <a:t>the previous location cannot be accessed to release the memory,</a:t>
            </a:r>
          </a:p>
          <a:p>
            <a:r>
              <a:rPr lang="en-US" sz="1200" i="1" dirty="0" smtClean="0"/>
              <a:t>thus causing </a:t>
            </a:r>
            <a:r>
              <a:rPr lang="en-US" sz="1200" b="1" i="1" dirty="0" smtClean="0"/>
              <a:t>memory leak</a:t>
            </a:r>
            <a:r>
              <a:rPr lang="en-US" sz="1200" i="1" dirty="0" smtClean="0"/>
              <a:t> 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Dangling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Dangling Pointer</a:t>
            </a:r>
          </a:p>
          <a:p>
            <a:pPr lvl="1"/>
            <a:r>
              <a:rPr lang="en-US" dirty="0"/>
              <a:t>When delete is used to free the memory, the memory is returned</a:t>
            </a:r>
          </a:p>
          <a:p>
            <a:pPr lvl="2"/>
            <a:r>
              <a:rPr lang="en-US" dirty="0"/>
              <a:t>But, the pointer variable still exists or “dangling” whose value is undefined</a:t>
            </a:r>
          </a:p>
          <a:p>
            <a:pPr lvl="2"/>
            <a:r>
              <a:rPr lang="en-US" dirty="0"/>
              <a:t>Any operation (expect assignment) on that pointer is “undefined”</a:t>
            </a:r>
          </a:p>
          <a:p>
            <a:pPr lvl="1"/>
            <a:r>
              <a:rPr lang="en-US" dirty="0"/>
              <a:t>No built-in test or algorithm to check for dangling pointer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b="0" dirty="0"/>
              <a:t>Set pointer to </a:t>
            </a:r>
            <a:r>
              <a:rPr lang="en-US" sz="2400" b="1" dirty="0" err="1">
                <a:solidFill>
                  <a:srgbClr val="7030A0"/>
                </a:solidFill>
              </a:rPr>
              <a:t>nullptr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dirty="0"/>
              <a:t>Dangling Pointer vs. Memory Leak</a:t>
            </a:r>
          </a:p>
        </p:txBody>
      </p:sp>
    </p:spTree>
    <p:extLst>
      <p:ext uri="{BB962C8B-B14F-4D97-AF65-F5344CB8AC3E}">
        <p14:creationId xmlns:p14="http://schemas.microsoft.com/office/powerpoint/2010/main" val="365264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Dangling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363200" cy="494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2054463"/>
            <a:ext cx="6096000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 smtClean="0"/>
              <a:t>#</a:t>
            </a:r>
            <a:r>
              <a:rPr lang="en-US" sz="1300" dirty="0"/>
              <a:t>include &lt;</a:t>
            </a:r>
            <a:r>
              <a:rPr lang="en-US" sz="1300" dirty="0" err="1"/>
              <a:t>iostream</a:t>
            </a:r>
            <a:r>
              <a:rPr lang="en-US" sz="1300" dirty="0"/>
              <a:t>&gt;</a:t>
            </a:r>
          </a:p>
          <a:p>
            <a:r>
              <a:rPr lang="en-US" sz="1300" dirty="0"/>
              <a:t>using </a:t>
            </a:r>
            <a:r>
              <a:rPr lang="en-US" sz="1300" dirty="0" err="1"/>
              <a:t>std</a:t>
            </a:r>
            <a:r>
              <a:rPr lang="en-US" sz="1300" dirty="0"/>
              <a:t>::string;</a:t>
            </a:r>
          </a:p>
          <a:p>
            <a:r>
              <a:rPr lang="en-US" sz="1300" dirty="0"/>
              <a:t>using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 err="1"/>
              <a:t>endl;using</a:t>
            </a:r>
            <a:r>
              <a:rPr lang="en-US" sz="1300" dirty="0"/>
              <a:t>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 err="1"/>
              <a:t>cout;using</a:t>
            </a:r>
            <a:r>
              <a:rPr lang="en-US" sz="1300" dirty="0"/>
              <a:t>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 err="1"/>
              <a:t>cin</a:t>
            </a:r>
            <a:r>
              <a:rPr lang="en-US" sz="1300" dirty="0"/>
              <a:t>;</a:t>
            </a:r>
          </a:p>
          <a:p>
            <a:r>
              <a:rPr lang="en-US" sz="1300" dirty="0" err="1"/>
              <a:t>int</a:t>
            </a:r>
            <a:r>
              <a:rPr lang="en-US" sz="1300" dirty="0"/>
              <a:t> main(){</a:t>
            </a:r>
          </a:p>
          <a:p>
            <a:endParaRPr lang="en-US" sz="1300" dirty="0"/>
          </a:p>
          <a:p>
            <a:r>
              <a:rPr lang="en-US" sz="1300" dirty="0"/>
              <a:t>	string* address = new string;</a:t>
            </a:r>
          </a:p>
          <a:p>
            <a:endParaRPr lang="en-US" sz="1300" dirty="0"/>
          </a:p>
          <a:p>
            <a:r>
              <a:rPr lang="en-US" sz="1300" dirty="0"/>
              <a:t>	*address = "5150 School of Information Tech";</a:t>
            </a:r>
          </a:p>
          <a:p>
            <a:endParaRPr lang="en-US" sz="1300" dirty="0"/>
          </a:p>
          <a:p>
            <a:r>
              <a:rPr lang="en-US" sz="1300" dirty="0"/>
              <a:t>	delete address</a:t>
            </a:r>
            <a:r>
              <a:rPr lang="en-US" sz="1300" dirty="0" smtClean="0"/>
              <a:t>;</a:t>
            </a:r>
          </a:p>
          <a:p>
            <a:r>
              <a:rPr lang="en-US" sz="1300" dirty="0" smtClean="0"/>
              <a:t>	</a:t>
            </a:r>
          </a:p>
          <a:p>
            <a:r>
              <a:rPr lang="en-US" sz="1300" dirty="0"/>
              <a:t>	</a:t>
            </a:r>
            <a:r>
              <a:rPr lang="en-US" sz="1300" dirty="0" err="1" smtClean="0"/>
              <a:t>cout</a:t>
            </a:r>
            <a:r>
              <a:rPr lang="en-US" sz="1300" dirty="0" smtClean="0"/>
              <a:t>&lt;&lt;*address&lt;&lt;</a:t>
            </a:r>
            <a:r>
              <a:rPr lang="en-US" sz="1300" dirty="0" err="1" smtClean="0"/>
              <a:t>endl</a:t>
            </a:r>
            <a:r>
              <a:rPr lang="en-US" sz="1300" dirty="0" smtClean="0"/>
              <a:t>;</a:t>
            </a:r>
            <a:endParaRPr lang="en-US" sz="1300" dirty="0"/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US" sz="13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3986"/>
              </p:ext>
            </p:extLst>
          </p:nvPr>
        </p:nvGraphicFramePr>
        <p:xfrm>
          <a:off x="5912708" y="1658591"/>
          <a:ext cx="471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14">
                  <a:extLst>
                    <a:ext uri="{9D8B030D-6E8A-4147-A177-3AD203B41FA5}">
                      <a16:colId xmlns="" xmlns:a16="http://schemas.microsoft.com/office/drawing/2014/main" val="1253048651"/>
                    </a:ext>
                  </a:extLst>
                </a:gridCol>
                <a:gridCol w="481913">
                  <a:extLst>
                    <a:ext uri="{9D8B030D-6E8A-4147-A177-3AD203B41FA5}">
                      <a16:colId xmlns="" xmlns:a16="http://schemas.microsoft.com/office/drawing/2014/main" val="4171674304"/>
                    </a:ext>
                  </a:extLst>
                </a:gridCol>
                <a:gridCol w="370703">
                  <a:extLst>
                    <a:ext uri="{9D8B030D-6E8A-4147-A177-3AD203B41FA5}">
                      <a16:colId xmlns="" xmlns:a16="http://schemas.microsoft.com/office/drawing/2014/main" val="3993193916"/>
                    </a:ext>
                  </a:extLst>
                </a:gridCol>
                <a:gridCol w="324682">
                  <a:extLst>
                    <a:ext uri="{9D8B030D-6E8A-4147-A177-3AD203B41FA5}">
                      <a16:colId xmlns="" xmlns:a16="http://schemas.microsoft.com/office/drawing/2014/main" val="3172914765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67666169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48463517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350607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427713213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1788556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71224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27538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  <a:stCxn id="8" idx="3"/>
            <a:endCxn id="7" idx="1"/>
          </p:cNvCxnSpPr>
          <p:nvPr/>
        </p:nvCxnSpPr>
        <p:spPr>
          <a:xfrm>
            <a:off x="5483224" y="2155296"/>
            <a:ext cx="508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91965" y="2039880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4900" y="2016796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0083" y="172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5262" y="2427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533" y="3055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533" y="3424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01102"/>
              </p:ext>
            </p:extLst>
          </p:nvPr>
        </p:nvGraphicFramePr>
        <p:xfrm>
          <a:off x="5988286" y="2409211"/>
          <a:ext cx="471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14">
                  <a:extLst>
                    <a:ext uri="{9D8B030D-6E8A-4147-A177-3AD203B41FA5}">
                      <a16:colId xmlns="" xmlns:a16="http://schemas.microsoft.com/office/drawing/2014/main" val="1253048651"/>
                    </a:ext>
                  </a:extLst>
                </a:gridCol>
                <a:gridCol w="481913">
                  <a:extLst>
                    <a:ext uri="{9D8B030D-6E8A-4147-A177-3AD203B41FA5}">
                      <a16:colId xmlns="" xmlns:a16="http://schemas.microsoft.com/office/drawing/2014/main" val="4171674304"/>
                    </a:ext>
                  </a:extLst>
                </a:gridCol>
                <a:gridCol w="370703">
                  <a:extLst>
                    <a:ext uri="{9D8B030D-6E8A-4147-A177-3AD203B41FA5}">
                      <a16:colId xmlns="" xmlns:a16="http://schemas.microsoft.com/office/drawing/2014/main" val="3993193916"/>
                    </a:ext>
                  </a:extLst>
                </a:gridCol>
                <a:gridCol w="324682">
                  <a:extLst>
                    <a:ext uri="{9D8B030D-6E8A-4147-A177-3AD203B41FA5}">
                      <a16:colId xmlns="" xmlns:a16="http://schemas.microsoft.com/office/drawing/2014/main" val="3172914765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67666169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48463517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350607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427713213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1788556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71224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000101…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275385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cxnSpLocks/>
            <a:stCxn id="23" idx="3"/>
            <a:endCxn id="22" idx="1"/>
          </p:cNvCxnSpPr>
          <p:nvPr/>
        </p:nvCxnSpPr>
        <p:spPr>
          <a:xfrm>
            <a:off x="5558802" y="2905916"/>
            <a:ext cx="508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67543" y="2790500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0X1023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90478" y="2767416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47397" y="3988217"/>
            <a:ext cx="294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Memory is released to the system</a:t>
            </a:r>
          </a:p>
          <a:p>
            <a:r>
              <a:rPr lang="en-US" sz="1200" b="1" dirty="0" smtClean="0"/>
              <a:t>BUT</a:t>
            </a:r>
            <a:r>
              <a:rPr lang="en-US" sz="1200" dirty="0" smtClean="0"/>
              <a:t> the </a:t>
            </a:r>
            <a:r>
              <a:rPr lang="en-US" sz="1200" dirty="0"/>
              <a:t>pointer </a:t>
            </a:r>
            <a:r>
              <a:rPr lang="en-US" sz="1200" dirty="0" smtClean="0"/>
              <a:t>is holding the address value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cxnSpLocks/>
            <a:endCxn id="28" idx="1"/>
          </p:cNvCxnSpPr>
          <p:nvPr/>
        </p:nvCxnSpPr>
        <p:spPr>
          <a:xfrm>
            <a:off x="2512194" y="3988217"/>
            <a:ext cx="2435203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84579" y="1146959"/>
            <a:ext cx="22232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DynamicMemory3.cpp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33" y="3794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6597" y="3867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98283" y="4916029"/>
            <a:ext cx="475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ERROR: </a:t>
            </a:r>
            <a:r>
              <a:rPr lang="en-US" sz="1200" dirty="0" smtClean="0"/>
              <a:t>The program is trying to the get the value</a:t>
            </a:r>
          </a:p>
          <a:p>
            <a:r>
              <a:rPr lang="en-US" sz="1200" dirty="0" smtClean="0"/>
              <a:t>using the pointer, but the address doesn’t belong to the current program.</a:t>
            </a:r>
          </a:p>
          <a:p>
            <a:endParaRPr lang="en-US" sz="1200" dirty="0"/>
          </a:p>
          <a:p>
            <a:r>
              <a:rPr lang="en-US" sz="1200" b="1" dirty="0" smtClean="0"/>
              <a:t>At this line 4</a:t>
            </a:r>
            <a:r>
              <a:rPr lang="en-US" sz="1200" dirty="0" smtClean="0"/>
              <a:t>, address is called a </a:t>
            </a:r>
            <a:r>
              <a:rPr lang="en-US" sz="1200" b="1" dirty="0" smtClean="0">
                <a:solidFill>
                  <a:srgbClr val="FF0000"/>
                </a:solidFill>
              </a:rPr>
              <a:t>dangling pointer</a:t>
            </a:r>
          </a:p>
        </p:txBody>
      </p:sp>
      <p:cxnSp>
        <p:nvCxnSpPr>
          <p:cNvPr id="35" name="Straight Arrow Connector 34"/>
          <p:cNvCxnSpPr>
            <a:cxnSpLocks/>
            <a:endCxn id="34" idx="1"/>
          </p:cNvCxnSpPr>
          <p:nvPr/>
        </p:nvCxnSpPr>
        <p:spPr>
          <a:xfrm>
            <a:off x="3022333" y="4357549"/>
            <a:ext cx="1875950" cy="97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9533" y="4205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17046" y="3129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1382"/>
              </p:ext>
            </p:extLst>
          </p:nvPr>
        </p:nvGraphicFramePr>
        <p:xfrm>
          <a:off x="6050070" y="3110629"/>
          <a:ext cx="471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14">
                  <a:extLst>
                    <a:ext uri="{9D8B030D-6E8A-4147-A177-3AD203B41FA5}">
                      <a16:colId xmlns="" xmlns:a16="http://schemas.microsoft.com/office/drawing/2014/main" val="1253048651"/>
                    </a:ext>
                  </a:extLst>
                </a:gridCol>
                <a:gridCol w="481913">
                  <a:extLst>
                    <a:ext uri="{9D8B030D-6E8A-4147-A177-3AD203B41FA5}">
                      <a16:colId xmlns="" xmlns:a16="http://schemas.microsoft.com/office/drawing/2014/main" val="4171674304"/>
                    </a:ext>
                  </a:extLst>
                </a:gridCol>
                <a:gridCol w="370703">
                  <a:extLst>
                    <a:ext uri="{9D8B030D-6E8A-4147-A177-3AD203B41FA5}">
                      <a16:colId xmlns="" xmlns:a16="http://schemas.microsoft.com/office/drawing/2014/main" val="3993193916"/>
                    </a:ext>
                  </a:extLst>
                </a:gridCol>
                <a:gridCol w="324682">
                  <a:extLst>
                    <a:ext uri="{9D8B030D-6E8A-4147-A177-3AD203B41FA5}">
                      <a16:colId xmlns="" xmlns:a16="http://schemas.microsoft.com/office/drawing/2014/main" val="3172914765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67666169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48463517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350607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427713213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1788556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71224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275385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6284" y="3656534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/>
              <a:t>0X1023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52262" y="3468834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65579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Bracket 9"/>
          <p:cNvSpPr/>
          <p:nvPr/>
        </p:nvSpPr>
        <p:spPr>
          <a:xfrm>
            <a:off x="2876503" y="3979686"/>
            <a:ext cx="4327861" cy="1414350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Dangling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978454" cy="494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84579" y="1146959"/>
            <a:ext cx="22232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DynamicMemory3.cpp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000" y="1423958"/>
            <a:ext cx="6096000" cy="46935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3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3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string;</a:t>
            </a:r>
            <a:r>
              <a:rPr lang="en-US" sz="1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endl;</a:t>
            </a:r>
            <a:r>
              <a:rPr lang="en-US" sz="1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cout;</a:t>
            </a:r>
            <a:r>
              <a:rPr lang="en-US" sz="1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300" dirty="0">
              <a:latin typeface="Courier New" panose="02070309020205020404" pitchFamily="49" charset="0"/>
            </a:endParaRPr>
          </a:p>
          <a:p>
            <a:pPr lvl="1"/>
            <a:r>
              <a:rPr lang="en-US" sz="13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* address = </a:t>
            </a:r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*address = </a:t>
            </a:r>
            <a:r>
              <a:rPr 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"5150 School of Information Tech"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300" dirty="0">
              <a:latin typeface="Courier New" panose="02070309020205020404" pitchFamily="49" charset="0"/>
            </a:endParaRPr>
          </a:p>
          <a:p>
            <a:pPr lvl="1"/>
            <a:r>
              <a:rPr lang="en-US" sz="13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delete</a:t>
            </a: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address;</a:t>
            </a:r>
          </a:p>
          <a:p>
            <a:pPr lvl="1"/>
            <a:endParaRPr lang="en-US" sz="13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3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Not sure what the outcome will be</a:t>
            </a:r>
          </a:p>
          <a:p>
            <a:pPr lvl="1"/>
            <a:r>
              <a:rPr lang="en-US" sz="13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US" sz="13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cout</a:t>
            </a:r>
            <a:r>
              <a:rPr lang="en-US" sz="13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&lt;&lt;"Value is: "&lt;&lt;*address&lt;&lt;</a:t>
            </a:r>
            <a:r>
              <a:rPr lang="en-US" sz="13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endl</a:t>
            </a:r>
            <a:r>
              <a:rPr lang="en-US" sz="13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address = </a:t>
            </a:r>
            <a:r>
              <a:rPr lang="en-U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nullptr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lvl="1"/>
            <a:endParaRPr lang="en-US" sz="13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3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(address == </a:t>
            </a:r>
            <a:r>
              <a:rPr lang="en-US" sz="13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nullptr</a:t>
            </a: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address = </a:t>
            </a:r>
            <a:r>
              <a:rPr lang="en-US" sz="13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it-IT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*address = </a:t>
            </a:r>
            <a:r>
              <a:rPr lang="it-IT" sz="13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"PO Box 5150, Normal,IL"</a:t>
            </a:r>
            <a:r>
              <a:rPr lang="it-IT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3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"Value is: "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&lt;&lt;*address&lt;&lt;</a:t>
            </a:r>
            <a:r>
              <a:rPr lang="en-US" sz="13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300" dirty="0"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F15C11-652E-40B6-A52E-B9A37AFE17BD}"/>
              </a:ext>
            </a:extLst>
          </p:cNvPr>
          <p:cNvSpPr txBox="1"/>
          <p:nvPr/>
        </p:nvSpPr>
        <p:spPr>
          <a:xfrm>
            <a:off x="8759650" y="4782312"/>
            <a:ext cx="229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</a:t>
            </a:r>
            <a:r>
              <a:rPr lang="en-US" sz="1400" dirty="0" err="1"/>
              <a:t>nullptr</a:t>
            </a:r>
            <a:r>
              <a:rPr lang="en-US" sz="1400" dirty="0"/>
              <a:t> was introduced</a:t>
            </a:r>
          </a:p>
          <a:p>
            <a:r>
              <a:rPr lang="en-US" sz="1400" dirty="0"/>
              <a:t>In C++ 11</a:t>
            </a:r>
          </a:p>
        </p:txBody>
      </p:sp>
    </p:spTree>
    <p:extLst>
      <p:ext uri="{BB962C8B-B14F-4D97-AF65-F5344CB8AC3E}">
        <p14:creationId xmlns:p14="http://schemas.microsoft.com/office/powerpoint/2010/main" val="71812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Bracket 4"/>
          <p:cNvSpPr/>
          <p:nvPr/>
        </p:nvSpPr>
        <p:spPr>
          <a:xfrm>
            <a:off x="5353470" y="3730853"/>
            <a:ext cx="5962635" cy="1995691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4468341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to handle exceptions</a:t>
            </a:r>
          </a:p>
          <a:p>
            <a:pPr lvl="1"/>
            <a:r>
              <a:rPr lang="en-US" dirty="0"/>
              <a:t>Exception Handling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try</a:t>
            </a:r>
            <a:r>
              <a:rPr lang="en-US" dirty="0"/>
              <a:t>{</a:t>
            </a:r>
          </a:p>
          <a:p>
            <a:pPr marL="404812" lvl="1" indent="0">
              <a:buNone/>
            </a:pPr>
            <a:r>
              <a:rPr lang="en-US" dirty="0"/>
              <a:t>		</a:t>
            </a:r>
            <a:r>
              <a:rPr lang="en-US" i="1" dirty="0"/>
              <a:t>computation …….</a:t>
            </a:r>
          </a:p>
          <a:p>
            <a:pPr marL="404812" lvl="1" indent="0">
              <a:buNone/>
            </a:pPr>
            <a:r>
              <a:rPr lang="en-US" i="1" dirty="0"/>
              <a:t>		</a:t>
            </a:r>
            <a:r>
              <a:rPr lang="en-US" b="1" i="1" dirty="0">
                <a:solidFill>
                  <a:srgbClr val="00B0F0"/>
                </a:solidFill>
              </a:rPr>
              <a:t>throw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Type</a:t>
            </a:r>
          </a:p>
          <a:p>
            <a:pPr marL="404812" lvl="1" indent="0">
              <a:buNone/>
            </a:pPr>
            <a:r>
              <a:rPr lang="en-US" i="1" dirty="0"/>
              <a:t>		computation ….</a:t>
            </a:r>
          </a:p>
          <a:p>
            <a:pPr marL="404812" lvl="1" indent="0">
              <a:buNone/>
            </a:pPr>
            <a:r>
              <a:rPr lang="en-US" dirty="0"/>
              <a:t>	}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catch</a:t>
            </a:r>
            <a:r>
              <a:rPr lang="en-US" dirty="0"/>
              <a:t>(</a:t>
            </a:r>
            <a:r>
              <a:rPr lang="en-US" b="1" i="1" dirty="0">
                <a:solidFill>
                  <a:srgbClr val="00B050"/>
                </a:solidFill>
              </a:rPr>
              <a:t>Type</a:t>
            </a:r>
            <a:r>
              <a:rPr lang="en-US" i="1" dirty="0"/>
              <a:t> </a:t>
            </a:r>
            <a:r>
              <a:rPr lang="en-US" dirty="0"/>
              <a:t>e){</a:t>
            </a:r>
          </a:p>
          <a:p>
            <a:pPr marL="404812" lvl="1" indent="0">
              <a:buNone/>
            </a:pPr>
            <a:r>
              <a:rPr lang="en-US" dirty="0"/>
              <a:t>		</a:t>
            </a:r>
            <a:r>
              <a:rPr lang="en-US" i="1" dirty="0"/>
              <a:t>computation…….</a:t>
            </a:r>
            <a:endParaRPr lang="en-US" dirty="0"/>
          </a:p>
          <a:p>
            <a:pPr marL="404812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0105" y="16002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"Enter the numerator: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numerator;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&gt;&gt;numerator;</a:t>
            </a:r>
          </a:p>
          <a:p>
            <a:pPr lvl="1"/>
            <a:endParaRPr lang="en-US" sz="1400" dirty="0">
              <a:latin typeface="Courier New" panose="020703090202050204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"Enter the denominator: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denominator;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&gt;&gt;denominator;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(denominator==0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	throw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denominator;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"Value: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&lt;&lt;numerator/denominator&lt;&lt;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e){ 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//catch the type of the value thrown</a:t>
            </a: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std::cout&lt;&lt;e&lt;&lt;std::</a:t>
            </a:r>
            <a:r>
              <a:rPr lang="de-DE" sz="1400" b="1" dirty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040633" y="1108065"/>
            <a:ext cx="166539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Exception.cpp</a:t>
            </a:r>
          </a:p>
        </p:txBody>
      </p:sp>
    </p:spTree>
    <p:extLst>
      <p:ext uri="{BB962C8B-B14F-4D97-AF65-F5344CB8AC3E}">
        <p14:creationId xmlns:p14="http://schemas.microsoft.com/office/powerpoint/2010/main" val="193877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Bracket 8"/>
          <p:cNvSpPr/>
          <p:nvPr/>
        </p:nvSpPr>
        <p:spPr>
          <a:xfrm>
            <a:off x="6687127" y="3629891"/>
            <a:ext cx="5323641" cy="1413164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4468341" cy="494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 Throw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0633" y="1108065"/>
            <a:ext cx="166539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Exception.cpp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070" y="2094470"/>
            <a:ext cx="516924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3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3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3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1300" dirty="0">
              <a:latin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MyException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2"/>
            <a:r>
              <a:rPr lang="en-US" sz="13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C0"/>
                </a:solidFill>
                <a:latin typeface="Courier New" panose="02070309020205020404" pitchFamily="49" charset="0"/>
              </a:rPr>
              <a:t>n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0000C0"/>
                </a:solidFill>
                <a:latin typeface="Courier New" panose="02070309020205020404" pitchFamily="49" charset="0"/>
              </a:rPr>
              <a:t>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logMessage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"Message logged: 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300" dirty="0" err="1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"with vales:"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300" dirty="0">
                <a:solidFill>
                  <a:srgbClr val="0000C0"/>
                </a:solidFill>
                <a:latin typeface="Courier New" panose="02070309020205020404" pitchFamily="49" charset="0"/>
              </a:rPr>
              <a:t>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300" dirty="0">
                <a:solidFill>
                  <a:srgbClr val="0000C0"/>
                </a:solidFill>
                <a:latin typeface="Courier New" panose="02070309020205020404" pitchFamily="49" charset="0"/>
              </a:rPr>
              <a:t>d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3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2"/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MyException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n, </a:t>
            </a:r>
            <a:r>
              <a:rPr lang="en-US" sz="1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d){</a:t>
            </a:r>
          </a:p>
          <a:p>
            <a:pPr lvl="3"/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3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3"/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300" b="1" dirty="0">
                <a:solidFill>
                  <a:srgbClr val="0000C0"/>
                </a:solidFill>
                <a:latin typeface="Courier New" panose="02070309020205020404" pitchFamily="49" charset="0"/>
              </a:rPr>
              <a:t>n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= n;</a:t>
            </a:r>
          </a:p>
          <a:p>
            <a:pPr lvl="3"/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300" b="1" dirty="0">
                <a:solidFill>
                  <a:srgbClr val="0000C0"/>
                </a:solidFill>
                <a:latin typeface="Courier New" panose="02070309020205020404" pitchFamily="49" charset="0"/>
              </a:rPr>
              <a:t>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= d;</a:t>
            </a:r>
          </a:p>
          <a:p>
            <a:pPr lvl="3"/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logMessage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2"/>
            <a:r>
              <a:rPr lang="en-US" sz="13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getMessage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3"/>
            <a:r>
              <a:rPr lang="en-US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300" dirty="0"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2633" y="154207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"Enter the numerator: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numerator;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&gt;&gt;numerator;</a:t>
            </a:r>
          </a:p>
          <a:p>
            <a:pPr lvl="1"/>
            <a:endParaRPr lang="en-US" sz="1400" dirty="0">
              <a:latin typeface="Courier New" panose="020703090202050204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"Enter the denominator: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denominator;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&gt;&gt;denominator;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(denominator&lt;=0){</a:t>
            </a:r>
          </a:p>
          <a:p>
            <a:pPr lvl="3"/>
            <a:r>
              <a:rPr lang="en-US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MyException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exe(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"denominator is zero"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 numerator, denominator);</a:t>
            </a:r>
          </a:p>
          <a:p>
            <a:pPr lvl="3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exe; 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throw any value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"Value: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&lt;&lt;numerator/denominator&lt;&lt;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MyException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e){ 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//catch the type of the value thrown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e.getMessage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4874741" y="3371273"/>
            <a:ext cx="1812387" cy="97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6138" y="2939335"/>
            <a:ext cx="14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Throw a instance of</a:t>
            </a:r>
          </a:p>
          <a:p>
            <a:r>
              <a:rPr lang="en-US" sz="1200" dirty="0"/>
              <a:t>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46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Question, Comments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325984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uble Bracket 26"/>
          <p:cNvSpPr/>
          <p:nvPr/>
        </p:nvSpPr>
        <p:spPr>
          <a:xfrm>
            <a:off x="4720281" y="4151870"/>
            <a:ext cx="321276" cy="216244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5790514" cy="599303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292" y="246379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namespace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x = 10;</a:t>
            </a:r>
          </a:p>
          <a:p>
            <a:r>
              <a:rPr lang="es-E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s-E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* y = &amp;x;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“Address of X is: " &lt;&lt; y 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"Value that address is:“&lt;&lt; *y &lt;&lt;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55509"/>
              </p:ext>
            </p:extLst>
          </p:nvPr>
        </p:nvGraphicFramePr>
        <p:xfrm>
          <a:off x="6301946" y="1899851"/>
          <a:ext cx="471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53">
                  <a:extLst>
                    <a:ext uri="{9D8B030D-6E8A-4147-A177-3AD203B41FA5}">
                      <a16:colId xmlns="" xmlns:a16="http://schemas.microsoft.com/office/drawing/2014/main" val="1253048651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4171674304"/>
                    </a:ext>
                  </a:extLst>
                </a:gridCol>
                <a:gridCol w="735626">
                  <a:extLst>
                    <a:ext uri="{9D8B030D-6E8A-4147-A177-3AD203B41FA5}">
                      <a16:colId xmlns="" xmlns:a16="http://schemas.microsoft.com/office/drawing/2014/main" val="399319391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172914765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67666169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48463517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1350607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4277132133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17885560"/>
                    </a:ext>
                  </a:extLst>
                </a:gridCol>
                <a:gridCol w="471953">
                  <a:extLst>
                    <a:ext uri="{9D8B030D-6E8A-4147-A177-3AD203B41FA5}">
                      <a16:colId xmlns="" xmlns:a16="http://schemas.microsoft.com/office/drawing/2014/main" val="371224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0X7ABC….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27538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76579" y="225351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0X7ABC….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82250" y="2268753"/>
            <a:ext cx="676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0X8ABC …</a:t>
            </a:r>
            <a:endParaRPr 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88000" y="20148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5885395" y="2078826"/>
            <a:ext cx="544745" cy="13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02983" y="14769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0" name="Straight Arrow Connector 19"/>
          <p:cNvCxnSpPr>
            <a:cxnSpLocks/>
            <a:stCxn id="18" idx="3"/>
          </p:cNvCxnSpPr>
          <p:nvPr/>
        </p:nvCxnSpPr>
        <p:spPr>
          <a:xfrm>
            <a:off x="7214287" y="1661588"/>
            <a:ext cx="267729" cy="33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endCxn id="11" idx="2"/>
          </p:cNvCxnSpPr>
          <p:nvPr/>
        </p:nvCxnSpPr>
        <p:spPr>
          <a:xfrm rot="10800000" flipV="1">
            <a:off x="6612569" y="2078826"/>
            <a:ext cx="601718" cy="405518"/>
          </a:xfrm>
          <a:prstGeom prst="bentConnector4">
            <a:avLst>
              <a:gd name="adj1" fmla="val 22081"/>
              <a:gd name="adj2" fmla="val 1563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3659" y="4837670"/>
            <a:ext cx="690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Dereferencing the pointer </a:t>
            </a:r>
          </a:p>
          <a:p>
            <a:r>
              <a:rPr lang="en-US" dirty="0">
                <a:sym typeface="Wingdings" panose="05000000000000000000" pitchFamily="2" charset="2"/>
              </a:rPr>
              <a:t>Deference pointer Y  Y holds a value, which is an address location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Get me the value held at the address </a:t>
            </a:r>
            <a:r>
              <a:rPr lang="en-US" b="1" dirty="0" smtClean="0">
                <a:sym typeface="Wingdings" panose="05000000000000000000" pitchFamily="2" charset="2"/>
              </a:rPr>
              <a:t>0X7ABC....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Y </a:t>
            </a:r>
            <a:r>
              <a:rPr lang="en-US" dirty="0">
                <a:sym typeface="Wingdings" panose="05000000000000000000" pitchFamily="2" charset="2"/>
              </a:rPr>
              <a:t>is also a variable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– has its own address</a:t>
            </a:r>
            <a:endParaRPr lang="en-US" dirty="0"/>
          </a:p>
        </p:txBody>
      </p:sp>
      <p:cxnSp>
        <p:nvCxnSpPr>
          <p:cNvPr id="29" name="Straight Arrow Connector 28"/>
          <p:cNvCxnSpPr>
            <a:cxnSpLocks/>
            <a:stCxn id="28" idx="1"/>
          </p:cNvCxnSpPr>
          <p:nvPr/>
        </p:nvCxnSpPr>
        <p:spPr>
          <a:xfrm flipH="1" flipV="1">
            <a:off x="4924169" y="4385451"/>
            <a:ext cx="259490" cy="10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59307" y="1937893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values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073744" y="2239377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Address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17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  <a:p>
            <a:pPr lvl="1"/>
            <a:r>
              <a:rPr lang="en-US" dirty="0"/>
              <a:t>How to access the value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ptrValue</a:t>
            </a:r>
            <a:r>
              <a:rPr lang="en-US" dirty="0"/>
              <a:t> = *</a:t>
            </a:r>
            <a:r>
              <a:rPr lang="en-US" dirty="0" err="1"/>
              <a:t>valuePtr</a:t>
            </a:r>
            <a:r>
              <a:rPr lang="en-US" dirty="0"/>
              <a:t> (value pointed by </a:t>
            </a:r>
            <a:r>
              <a:rPr lang="en-US" dirty="0" err="1"/>
              <a:t>valuePtr</a:t>
            </a:r>
            <a:r>
              <a:rPr lang="en-US" dirty="0"/>
              <a:t> pointer)</a:t>
            </a:r>
          </a:p>
          <a:p>
            <a:pPr lvl="1"/>
            <a:r>
              <a:rPr lang="en-US" dirty="0"/>
              <a:t>Pointer is similar to Array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array[5] = {1,2,3,4,5}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 = array;</a:t>
            </a:r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08212" y="1108065"/>
            <a:ext cx="149310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Pointer.cpp</a:t>
            </a:r>
          </a:p>
        </p:txBody>
      </p:sp>
    </p:spTree>
    <p:extLst>
      <p:ext uri="{BB962C8B-B14F-4D97-AF65-F5344CB8AC3E}">
        <p14:creationId xmlns:p14="http://schemas.microsoft.com/office/powerpoint/2010/main" val="377206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Pointer</a:t>
            </a:r>
          </a:p>
          <a:p>
            <a:pPr lvl="1"/>
            <a:r>
              <a:rPr lang="en-US" dirty="0"/>
              <a:t>Arithmetic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*p++ </a:t>
            </a:r>
          </a:p>
          <a:p>
            <a:pPr lvl="3"/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same as *(p++): increment pointer, and dereference un-incremented address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*++p </a:t>
            </a:r>
          </a:p>
          <a:p>
            <a:pPr lvl="3"/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same as *(++p): increment pointer, and dereference incremented address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++*p </a:t>
            </a:r>
          </a:p>
          <a:p>
            <a:pPr lvl="3"/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same as ++(*p): dereference pointer, and increment the value it points to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(*p)++ </a:t>
            </a:r>
          </a:p>
          <a:p>
            <a:pPr lvl="3"/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dereference pointer, and post-increment the value it points to </a:t>
            </a:r>
            <a:endParaRPr lang="en-US" altLang="en-US" sz="4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endParaRPr lang="en-US" dirty="0"/>
          </a:p>
          <a:p>
            <a:pPr marL="4048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</a:t>
            </a:r>
          </a:p>
          <a:p>
            <a:pPr lvl="1"/>
            <a:r>
              <a:rPr lang="en-US" dirty="0"/>
              <a:t>Constant Pointer</a:t>
            </a:r>
          </a:p>
          <a:p>
            <a:pPr lvl="2"/>
            <a:r>
              <a:rPr lang="en-US" dirty="0"/>
              <a:t>They can access/read the value, but they cannot change the value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x = 10;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*</a:t>
            </a:r>
            <a:r>
              <a:rPr lang="en-US" dirty="0" err="1"/>
              <a:t>valuePtr</a:t>
            </a:r>
            <a:r>
              <a:rPr lang="en-US" dirty="0"/>
              <a:t> = &amp;x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temp = *</a:t>
            </a:r>
            <a:r>
              <a:rPr lang="en-US" dirty="0" err="1"/>
              <a:t>valuePtr</a:t>
            </a:r>
            <a:endParaRPr lang="en-US" dirty="0"/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/>
              <a:t>*</a:t>
            </a:r>
            <a:r>
              <a:rPr lang="en-US" dirty="0" err="1"/>
              <a:t>valuePtr</a:t>
            </a:r>
            <a:r>
              <a:rPr lang="en-US" dirty="0"/>
              <a:t> = 30; </a:t>
            </a:r>
            <a:r>
              <a:rPr lang="en-US" dirty="0">
                <a:solidFill>
                  <a:srgbClr val="FF0000"/>
                </a:solidFill>
              </a:rPr>
              <a:t>X Not allowed, as *</a:t>
            </a:r>
            <a:r>
              <a:rPr lang="en-US" dirty="0" err="1">
                <a:solidFill>
                  <a:srgbClr val="FF0000"/>
                </a:solidFill>
              </a:rPr>
              <a:t>valuePtr</a:t>
            </a:r>
            <a:r>
              <a:rPr lang="en-US" dirty="0">
                <a:solidFill>
                  <a:srgbClr val="FF0000"/>
                </a:solidFill>
              </a:rPr>
              <a:t> is constant</a:t>
            </a:r>
            <a:endParaRPr lang="en-US" dirty="0"/>
          </a:p>
          <a:p>
            <a:pPr marL="404812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08212" y="1108065"/>
            <a:ext cx="149310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Pointer.cpp</a:t>
            </a:r>
          </a:p>
        </p:txBody>
      </p:sp>
    </p:spTree>
    <p:extLst>
      <p:ext uri="{BB962C8B-B14F-4D97-AF65-F5344CB8AC3E}">
        <p14:creationId xmlns:p14="http://schemas.microsoft.com/office/powerpoint/2010/main" val="202525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  <a:p>
            <a:pPr lvl="1"/>
            <a:r>
              <a:rPr lang="en-US" dirty="0"/>
              <a:t>Constant Pointer</a:t>
            </a:r>
          </a:p>
          <a:p>
            <a:pPr lvl="2"/>
            <a:r>
              <a:rPr lang="en-US" dirty="0"/>
              <a:t>They can access/read/change the value, but they cannot change reference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x = 10;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* </a:t>
            </a: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valuePtr</a:t>
            </a:r>
            <a:r>
              <a:rPr lang="en-US" dirty="0"/>
              <a:t> = &amp;x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temp = 20;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/>
              <a:t>valuePtr</a:t>
            </a:r>
            <a:r>
              <a:rPr lang="en-US" dirty="0"/>
              <a:t> = &amp;temp; </a:t>
            </a:r>
            <a:r>
              <a:rPr lang="en-US" dirty="0">
                <a:solidFill>
                  <a:srgbClr val="FF0000"/>
                </a:solidFill>
              </a:rPr>
              <a:t>X Not allowed, as *</a:t>
            </a:r>
            <a:r>
              <a:rPr lang="en-US" dirty="0" err="1">
                <a:solidFill>
                  <a:srgbClr val="FF0000"/>
                </a:solidFill>
              </a:rPr>
              <a:t>valuePtr</a:t>
            </a:r>
            <a:r>
              <a:rPr lang="en-US" dirty="0">
                <a:solidFill>
                  <a:srgbClr val="FF0000"/>
                </a:solidFill>
              </a:rPr>
              <a:t> is constant to a reference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08212" y="1108065"/>
            <a:ext cx="149310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Pointer.cpp</a:t>
            </a:r>
          </a:p>
        </p:txBody>
      </p:sp>
    </p:spTree>
    <p:extLst>
      <p:ext uri="{BB962C8B-B14F-4D97-AF65-F5344CB8AC3E}">
        <p14:creationId xmlns:p14="http://schemas.microsoft.com/office/powerpoint/2010/main" val="305420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  <a:p>
            <a:pPr lvl="1"/>
            <a:r>
              <a:rPr lang="en-US" dirty="0"/>
              <a:t>Constant Pointer</a:t>
            </a:r>
          </a:p>
          <a:p>
            <a:pPr lvl="2"/>
            <a:r>
              <a:rPr lang="en-US" dirty="0"/>
              <a:t>They cannot change the value and reference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value = 10;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* </a:t>
            </a: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valuePtr</a:t>
            </a:r>
            <a:r>
              <a:rPr lang="en-US" dirty="0"/>
              <a:t> = &amp;value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/>
              <a:t> *</a:t>
            </a:r>
            <a:r>
              <a:rPr lang="en-US" dirty="0" err="1"/>
              <a:t>valuePtr</a:t>
            </a:r>
            <a:r>
              <a:rPr lang="en-US" dirty="0"/>
              <a:t> = 30; </a:t>
            </a:r>
            <a:r>
              <a:rPr lang="en-US" dirty="0">
                <a:solidFill>
                  <a:srgbClr val="FF0000"/>
                </a:solidFill>
              </a:rPr>
              <a:t>X Not allowed</a:t>
            </a:r>
            <a:endParaRPr lang="en-US" dirty="0">
              <a:solidFill>
                <a:srgbClr val="00B0F0"/>
              </a:solidFill>
            </a:endParaRP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temp = 20;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/>
              <a:t>valuePtr</a:t>
            </a:r>
            <a:r>
              <a:rPr lang="en-US" dirty="0"/>
              <a:t> = &amp;temp; </a:t>
            </a:r>
            <a:r>
              <a:rPr lang="en-US" dirty="0">
                <a:solidFill>
                  <a:srgbClr val="FF0000"/>
                </a:solidFill>
              </a:rPr>
              <a:t>X Not allowed, as *</a:t>
            </a:r>
            <a:r>
              <a:rPr lang="en-US" dirty="0" err="1">
                <a:solidFill>
                  <a:srgbClr val="FF0000"/>
                </a:solidFill>
              </a:rPr>
              <a:t>valuePtr</a:t>
            </a:r>
            <a:r>
              <a:rPr lang="en-US" dirty="0">
                <a:solidFill>
                  <a:srgbClr val="FF0000"/>
                </a:solidFill>
              </a:rPr>
              <a:t> is constant to reference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08212" y="1108065"/>
            <a:ext cx="149310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Refer to: Pointer.cpp</a:t>
            </a:r>
          </a:p>
        </p:txBody>
      </p:sp>
    </p:spTree>
    <p:extLst>
      <p:ext uri="{BB962C8B-B14F-4D97-AF65-F5344CB8AC3E}">
        <p14:creationId xmlns:p14="http://schemas.microsoft.com/office/powerpoint/2010/main" val="167893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Pointers vs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?</a:t>
            </a:r>
          </a:p>
          <a:p>
            <a:pPr lvl="1"/>
            <a:r>
              <a:rPr lang="en-US" dirty="0"/>
              <a:t>Pointer can be re-assigned</a:t>
            </a:r>
          </a:p>
          <a:p>
            <a:pPr lvl="1"/>
            <a:r>
              <a:rPr lang="en-US" dirty="0"/>
              <a:t>Pointer can be initialized without pointing to any variable</a:t>
            </a:r>
          </a:p>
          <a:p>
            <a:pPr lvl="1"/>
            <a:r>
              <a:rPr lang="en-US" dirty="0"/>
              <a:t>Pointer has its own memory address</a:t>
            </a:r>
          </a:p>
          <a:p>
            <a:pPr lvl="1"/>
            <a:r>
              <a:rPr lang="en-US" dirty="0"/>
              <a:t>Pointer can be NULL </a:t>
            </a:r>
            <a:r>
              <a:rPr lang="en-US" dirty="0">
                <a:sym typeface="Wingdings" panose="05000000000000000000" pitchFamily="2" charset="2"/>
              </a:rPr>
              <a:t> called null pointer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Pointer can point to another pointer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Pointer arithmetic is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3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54312C0-7921-4B5C-80AD-4A00FFFBB1D1}" vid="{F57BDCDC-223C-4D7E-9718-83068A0B9A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Rishi Lecture Presentation Template</Template>
  <TotalTime>6745</TotalTime>
  <Words>1520</Words>
  <Application>Microsoft Office PowerPoint</Application>
  <PresentationFormat>Widescreen</PresentationFormat>
  <Paragraphs>548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Courier New</vt:lpstr>
      <vt:lpstr>Wingdings</vt:lpstr>
      <vt:lpstr>Retrospect</vt:lpstr>
      <vt:lpstr>C++: Pointer &amp; Dynamic Memory</vt:lpstr>
      <vt:lpstr>C++: Pointers</vt:lpstr>
      <vt:lpstr>C++: Pointers</vt:lpstr>
      <vt:lpstr>C++: Pointers</vt:lpstr>
      <vt:lpstr>C++: Pointer</vt:lpstr>
      <vt:lpstr>C++: Pointers</vt:lpstr>
      <vt:lpstr>C++: Pointers</vt:lpstr>
      <vt:lpstr>C++: Pointers</vt:lpstr>
      <vt:lpstr>C++: Pointers vs Reference</vt:lpstr>
      <vt:lpstr>C++: Pointers</vt:lpstr>
      <vt:lpstr>C++: Dynamic Memory Allocation</vt:lpstr>
      <vt:lpstr>C++: Dynamic Memory Allocation</vt:lpstr>
      <vt:lpstr>C++: Dynamic Memory Allocation</vt:lpstr>
      <vt:lpstr>C++: Dynamic Memory Allocation</vt:lpstr>
      <vt:lpstr>C++: Dynamic Memory Allocation</vt:lpstr>
      <vt:lpstr>C++: Delete Operator</vt:lpstr>
      <vt:lpstr>Stack vs. Heap</vt:lpstr>
      <vt:lpstr>Stack vs. Heap</vt:lpstr>
      <vt:lpstr>Stack vs. Heap</vt:lpstr>
      <vt:lpstr>Stack vs. Heap</vt:lpstr>
      <vt:lpstr>Stack vs. Heap</vt:lpstr>
      <vt:lpstr>Stack vs. Heap</vt:lpstr>
      <vt:lpstr>C++: Dynamic Memory Allocation</vt:lpstr>
      <vt:lpstr>C++: Dangling Pointer</vt:lpstr>
      <vt:lpstr>C++: Dangling Pointer</vt:lpstr>
      <vt:lpstr>C++: Dangling Pointer</vt:lpstr>
      <vt:lpstr>Exception Handling</vt:lpstr>
      <vt:lpstr>Exception Handling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Rishi Saripalle</dc:creator>
  <cp:lastModifiedBy>Microsoft account</cp:lastModifiedBy>
  <cp:revision>260</cp:revision>
  <dcterms:created xsi:type="dcterms:W3CDTF">2016-02-11T17:24:39Z</dcterms:created>
  <dcterms:modified xsi:type="dcterms:W3CDTF">2022-04-24T03:00:43Z</dcterms:modified>
</cp:coreProperties>
</file>