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3" r:id="rId3"/>
    <p:sldId id="334" r:id="rId4"/>
    <p:sldId id="335" r:id="rId5"/>
    <p:sldId id="336" r:id="rId6"/>
    <p:sldId id="322" r:id="rId7"/>
    <p:sldId id="301" r:id="rId8"/>
    <p:sldId id="325" r:id="rId9"/>
    <p:sldId id="337" r:id="rId10"/>
    <p:sldId id="326" r:id="rId11"/>
    <p:sldId id="338" r:id="rId12"/>
    <p:sldId id="316" r:id="rId13"/>
    <p:sldId id="330" r:id="rId14"/>
    <p:sldId id="324" r:id="rId15"/>
    <p:sldId id="323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8BA8E1-D3DA-4294-B5DB-6681162AC228}">
          <p14:sldIdLst>
            <p14:sldId id="256"/>
            <p14:sldId id="333"/>
            <p14:sldId id="334"/>
            <p14:sldId id="335"/>
            <p14:sldId id="336"/>
            <p14:sldId id="322"/>
            <p14:sldId id="301"/>
            <p14:sldId id="325"/>
            <p14:sldId id="337"/>
            <p14:sldId id="326"/>
            <p14:sldId id="338"/>
            <p14:sldId id="316"/>
            <p14:sldId id="330"/>
            <p14:sldId id="324"/>
            <p14:sldId id="32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72228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5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 anchor="b">
            <a:noAutofit/>
          </a:bodyPr>
          <a:lstStyle>
            <a:lvl1pPr marL="0" indent="0" algn="l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97280" y="4343400"/>
            <a:ext cx="99858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9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1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4813" indent="-404813">
              <a:defRPr/>
            </a:lvl1pPr>
            <a:lvl2pPr marL="692150" indent="-287338">
              <a:defRPr/>
            </a:lvl2pPr>
            <a:lvl3pPr marL="862013" indent="-169863"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2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ctr" anchorCtr="0">
            <a:normAutofit/>
          </a:bodyPr>
          <a:lstStyle>
            <a:lvl1pPr>
              <a:lnSpc>
                <a:spcPct val="85000"/>
              </a:lnSpc>
              <a:defRPr sz="45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b" anchorCtr="0">
            <a:noAutofit/>
          </a:bodyPr>
          <a:lstStyle>
            <a:lvl1pPr marL="0" indent="0">
              <a:buNone/>
              <a:defRPr sz="36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1200" y="1676400"/>
            <a:ext cx="5181600" cy="4495800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06400" y="286605"/>
            <a:ext cx="10363200" cy="1084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443" y="1594152"/>
            <a:ext cx="5267157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443" y="2330434"/>
            <a:ext cx="5267157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3120" y="1594152"/>
            <a:ext cx="495808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3120" y="2330434"/>
            <a:ext cx="4937760" cy="3765566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1" y="228601"/>
            <a:ext cx="7025639" cy="5999425"/>
          </a:xfrm>
        </p:spPr>
        <p:txBody>
          <a:bodyPr/>
          <a:lstStyle>
            <a:lvl2pPr marL="692150" indent="-287338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 flipH="1">
            <a:off x="7671789" y="2749526"/>
            <a:ext cx="53340" cy="71887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3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 b="1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1"/>
            <a:ext cx="10363200" cy="138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600200"/>
            <a:ext cx="10363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14427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FFFF"/>
                </a:solidFill>
              </a:defRPr>
            </a:lvl1pPr>
          </a:lstStyle>
          <a:p>
            <a:fld id="{043B4431-2FFA-4D82-A5A8-2D6B9E0E23A2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1600" y="6459787"/>
            <a:ext cx="782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none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1" y="6459787"/>
            <a:ext cx="54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FFFFFF"/>
                </a:solidFill>
              </a:defRPr>
            </a:lvl1pPr>
          </a:lstStyle>
          <a:p>
            <a:fld id="{4A95B3D4-EEC1-423A-9D0E-F985B673F01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06400" y="1418153"/>
            <a:ext cx="10363200" cy="19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upload.wikimedia.org/wikipedia/en/f/f9/Illinois_State_University_Sea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224" y="242931"/>
            <a:ext cx="1069624" cy="103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00000"/>
        <a:buFont typeface="Calibri" panose="020F0502020204030204" pitchFamily="34" charset="0"/>
        <a:buChar char="—"/>
        <a:defRPr sz="28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2588" indent="22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SzPct val="120000"/>
        <a:buFont typeface="Calibri" panose="020F0502020204030204" pitchFamily="34" charset="0"/>
        <a:buChar char="»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2929"/>
        </a:buClr>
        <a:buSzPct val="110000"/>
        <a:buFont typeface="Calibri" panose="020F0502020204030204" pitchFamily="34" charset="0"/>
        <a:buChar char="›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49350" indent="-2349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Wingdings" panose="05000000000000000000" pitchFamily="2" charset="2"/>
        <a:buChar char="§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71600" indent="-22225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rgbClr val="FF0000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Header Files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7635" y="1385064"/>
            <a:ext cx="697950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2A00FF"/>
                </a:solidFill>
                <a:latin typeface="Courier New" panose="02070309020205020404" pitchFamily="49" charset="0"/>
              </a:rPr>
              <a:t>&lt;</a:t>
            </a:r>
            <a:r>
              <a:rPr lang="en-US" sz="1500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iostream</a:t>
            </a:r>
            <a:r>
              <a:rPr lang="en-US" sz="1500" b="1" dirty="0">
                <a:solidFill>
                  <a:srgbClr val="2A00FF"/>
                </a:solidFill>
                <a:latin typeface="Courier New" panose="02070309020205020404" pitchFamily="49" charset="0"/>
              </a:rPr>
              <a:t>&gt;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using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::string;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#</a:t>
            </a:r>
            <a:r>
              <a:rPr lang="en-US" sz="15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ifndef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TEACHER_H_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#define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TEACHER_H_</a:t>
            </a:r>
          </a:p>
          <a:p>
            <a:endParaRPr lang="en-US" sz="1500" dirty="0"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		string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C0"/>
                </a:solidFill>
                <a:latin typeface="Courier New" panose="02070309020205020404" pitchFamily="49" charset="0"/>
              </a:rPr>
              <a:t>SSN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“007-007-0007”;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protected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500" dirty="0">
                <a:solidFill>
                  <a:srgbClr val="005032"/>
                </a:solidFill>
                <a:latin typeface="Courier New" panose="02070309020205020404" pitchFamily="49" charset="0"/>
              </a:rPr>
              <a:t>		string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taxID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500" dirty="0">
                <a:solidFill>
                  <a:srgbClr val="2A00FF"/>
                </a:solidFill>
                <a:latin typeface="Courier New" panose="02070309020205020404" pitchFamily="49" charset="0"/>
              </a:rPr>
              <a:t>"MI5007"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4"/>
            <a:r>
              <a:rPr lang="en-US" sz="15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4"/>
            <a:r>
              <a:rPr lang="en-US" sz="15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4"/>
            <a:r>
              <a:rPr lang="en-US" sz="15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4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5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sz="15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sz="15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email);</a:t>
            </a:r>
          </a:p>
          <a:p>
            <a:pPr lvl="4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5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lvl="4"/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sendEmail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5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4"/>
            <a:r>
              <a:rPr lang="en-US" sz="15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getEmail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5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500" b="1" dirty="0">
                <a:solidFill>
                  <a:srgbClr val="7F0055"/>
                </a:solidFill>
                <a:latin typeface="Courier New" panose="02070309020205020404" pitchFamily="49" charset="0"/>
              </a:rPr>
              <a:t>#endif</a:t>
            </a:r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3F7F5F"/>
                </a:solidFill>
                <a:latin typeface="Courier New" panose="02070309020205020404" pitchFamily="49" charset="0"/>
              </a:rPr>
              <a:t>/* TEACHER_H_ */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54066" y="1108065"/>
            <a:ext cx="1333314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Refer to </a:t>
            </a:r>
            <a:r>
              <a:rPr lang="en-US" sz="1200" b="1" dirty="0" err="1"/>
              <a:t>Teacher.h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269209" y="1725214"/>
            <a:ext cx="2828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Declaration of Teacher class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Teacher.h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95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0945" y="1385064"/>
            <a:ext cx="936125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032"/>
                </a:solidFill>
                <a:latin typeface="Courier New" panose="02070309020205020404" pitchFamily="49" charset="0"/>
              </a:rPr>
              <a:t>“</a:t>
            </a:r>
            <a:r>
              <a:rPr lang="en-US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Teacher.h</a:t>
            </a:r>
            <a:r>
              <a:rPr lang="en-US" b="1" dirty="0">
                <a:solidFill>
                  <a:srgbClr val="005032"/>
                </a:solidFill>
                <a:latin typeface="Courier New" panose="02070309020205020404" pitchFamily="49" charset="0"/>
              </a:rPr>
              <a:t>”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Teacher::Teacher(</a:t>
            </a:r>
            <a:r>
              <a:rPr lang="en-US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= email;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Teacher::Teacher(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obj){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</a:t>
            </a:r>
            <a:r>
              <a:rPr lang="en-US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rks</a:t>
            </a:r>
            <a:r>
              <a:rPr lang="en-US" u="sng" dirty="0">
                <a:solidFill>
                  <a:srgbClr val="2A00FF"/>
                </a:solidFill>
                <a:latin typeface="Courier New" panose="02070309020205020404" pitchFamily="49" charset="0"/>
              </a:rPr>
              <a:t>-"</a:t>
            </a:r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</a:t>
            </a:r>
            <a:r>
              <a:rPr lang="en-US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Teacher::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sendEmail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&lt;&lt;</a:t>
            </a:r>
            <a:r>
              <a:rPr lang="en-US" dirty="0">
                <a:solidFill>
                  <a:srgbClr val="2A00FF"/>
                </a:solidFill>
                <a:latin typeface="Courier New" panose="02070309020205020404" pitchFamily="49" charset="0"/>
              </a:rPr>
              <a:t>"Test Email is sent to 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getEmail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Teacher::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getEmail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dirty="0"/>
          </a:p>
        </p:txBody>
      </p:sp>
      <p:sp>
        <p:nvSpPr>
          <p:cNvPr id="5" name="Double Bracket 4"/>
          <p:cNvSpPr/>
          <p:nvPr/>
        </p:nvSpPr>
        <p:spPr>
          <a:xfrm>
            <a:off x="3180945" y="1355720"/>
            <a:ext cx="3073940" cy="438665"/>
          </a:xfrm>
          <a:prstGeom prst="bracketPair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694249" cy="4386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744DCD9C-1E52-4D8C-8526-29D102EA9A20}"/>
              </a:ext>
            </a:extLst>
          </p:cNvPr>
          <p:cNvSpPr/>
          <p:nvPr/>
        </p:nvSpPr>
        <p:spPr>
          <a:xfrm>
            <a:off x="3180944" y="1916349"/>
            <a:ext cx="7966953" cy="341848"/>
          </a:xfrm>
          <a:prstGeom prst="bracketPair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uble Bracket 26">
            <a:extLst>
              <a:ext uri="{FF2B5EF4-FFF2-40B4-BE49-F238E27FC236}">
                <a16:creationId xmlns:a16="http://schemas.microsoft.com/office/drawing/2014/main" id="{8051D56D-753D-42F8-B5EF-7CD15A1BC27F}"/>
              </a:ext>
            </a:extLst>
          </p:cNvPr>
          <p:cNvSpPr/>
          <p:nvPr/>
        </p:nvSpPr>
        <p:spPr>
          <a:xfrm>
            <a:off x="3682358" y="2277762"/>
            <a:ext cx="3623114" cy="872342"/>
          </a:xfrm>
          <a:prstGeom prst="bracketPair">
            <a:avLst/>
          </a:prstGeom>
          <a:solidFill>
            <a:schemeClr val="bg2">
              <a:lumMod val="9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uble Bracket 27">
            <a:extLst>
              <a:ext uri="{FF2B5EF4-FFF2-40B4-BE49-F238E27FC236}">
                <a16:creationId xmlns:a16="http://schemas.microsoft.com/office/drawing/2014/main" id="{152FCF40-CC5A-47E3-B772-A1FBA90DFC40}"/>
              </a:ext>
            </a:extLst>
          </p:cNvPr>
          <p:cNvSpPr/>
          <p:nvPr/>
        </p:nvSpPr>
        <p:spPr>
          <a:xfrm>
            <a:off x="3611022" y="3599303"/>
            <a:ext cx="3986280" cy="935864"/>
          </a:xfrm>
          <a:prstGeom prst="bracketPair">
            <a:avLst/>
          </a:prstGeom>
          <a:solidFill>
            <a:schemeClr val="bg2">
              <a:lumMod val="9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09E7300D-5D37-41F7-BDE3-FB4366C8D26F}"/>
              </a:ext>
            </a:extLst>
          </p:cNvPr>
          <p:cNvSpPr/>
          <p:nvPr/>
        </p:nvSpPr>
        <p:spPr>
          <a:xfrm>
            <a:off x="4006613" y="4940409"/>
            <a:ext cx="7141283" cy="458442"/>
          </a:xfrm>
          <a:prstGeom prst="bracketPair">
            <a:avLst/>
          </a:prstGeom>
          <a:solidFill>
            <a:schemeClr val="bg2">
              <a:lumMod val="9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ABA4A374-C446-4999-B1EF-A7B93D482CEF}"/>
              </a:ext>
            </a:extLst>
          </p:cNvPr>
          <p:cNvSpPr/>
          <p:nvPr/>
        </p:nvSpPr>
        <p:spPr>
          <a:xfrm>
            <a:off x="3886638" y="5804093"/>
            <a:ext cx="7141283" cy="458442"/>
          </a:xfrm>
          <a:prstGeom prst="bracketPair">
            <a:avLst/>
          </a:prstGeom>
          <a:solidFill>
            <a:schemeClr val="bg2">
              <a:lumMod val="9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115EF8-02B8-4EFC-A409-038792F34CC1}"/>
              </a:ext>
            </a:extLst>
          </p:cNvPr>
          <p:cNvSpPr txBox="1"/>
          <p:nvPr/>
        </p:nvSpPr>
        <p:spPr>
          <a:xfrm>
            <a:off x="7044524" y="595465"/>
            <a:ext cx="372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of Teacher</a:t>
            </a:r>
          </a:p>
          <a:p>
            <a:r>
              <a:rPr lang="en-US" sz="2400" b="1" dirty="0"/>
              <a:t>Teacher.cpp</a:t>
            </a:r>
          </a:p>
        </p:txBody>
      </p:sp>
    </p:spTree>
    <p:extLst>
      <p:ext uri="{BB962C8B-B14F-4D97-AF65-F5344CB8AC3E}">
        <p14:creationId xmlns:p14="http://schemas.microsoft.com/office/powerpoint/2010/main" val="240758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  <a:p>
            <a:pPr lvl="1"/>
            <a:r>
              <a:rPr lang="en-US" dirty="0"/>
              <a:t>Captures a </a:t>
            </a:r>
            <a:r>
              <a:rPr lang="en-US" i="1" dirty="0"/>
              <a:t>class </a:t>
            </a:r>
            <a:r>
              <a:rPr lang="en-US" dirty="0"/>
              <a:t>declaration</a:t>
            </a:r>
          </a:p>
          <a:p>
            <a:pPr lvl="1"/>
            <a:r>
              <a:rPr lang="en-US" dirty="0"/>
              <a:t>Acts as an </a:t>
            </a:r>
            <a:r>
              <a:rPr lang="en-US" i="1" dirty="0"/>
              <a:t>interface </a:t>
            </a:r>
            <a:r>
              <a:rPr lang="en-US" dirty="0"/>
              <a:t>for a class or function implementation</a:t>
            </a:r>
          </a:p>
          <a:p>
            <a:pPr lvl="1"/>
            <a:r>
              <a:rPr lang="en-US" dirty="0"/>
              <a:t>Always include a header file “*.h” NOT its implementation (*.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094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0235-A61C-4420-A683-7A692432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6DB633-53A5-45D1-B5FF-E39FC0B0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018" y="1600200"/>
            <a:ext cx="6548581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the compile time</a:t>
            </a:r>
          </a:p>
          <a:p>
            <a:pPr lvl="1"/>
            <a:r>
              <a:rPr lang="en-US" dirty="0"/>
              <a:t>Preprocessing – the </a:t>
            </a:r>
            <a:r>
              <a:rPr lang="en-US" b="1" dirty="0"/>
              <a:t>#include</a:t>
            </a:r>
            <a:r>
              <a:rPr lang="en-US" dirty="0"/>
              <a:t> directive is executed</a:t>
            </a:r>
          </a:p>
          <a:p>
            <a:pPr lvl="2"/>
            <a:r>
              <a:rPr lang="en-US" dirty="0"/>
              <a:t>Header file (.h) contents are included into the source file (.</a:t>
            </a:r>
            <a:r>
              <a:rPr lang="en-US" dirty="0" err="1"/>
              <a:t>cpp</a:t>
            </a:r>
            <a:r>
              <a:rPr lang="en-US" dirty="0"/>
              <a:t>)</a:t>
            </a:r>
          </a:p>
          <a:p>
            <a:pPr lvl="2"/>
            <a:r>
              <a:rPr lang="en-US" i="1" dirty="0"/>
              <a:t>source files</a:t>
            </a:r>
            <a:r>
              <a:rPr lang="en-US" dirty="0"/>
              <a:t> are PASSED to the compiler</a:t>
            </a:r>
          </a:p>
          <a:p>
            <a:pPr lvl="1"/>
            <a:r>
              <a:rPr lang="en-US" dirty="0"/>
              <a:t>Compilation – the source files are converted into respective object files (.o)</a:t>
            </a:r>
          </a:p>
          <a:p>
            <a:pPr lvl="1"/>
            <a:r>
              <a:rPr lang="en-US" dirty="0"/>
              <a:t>Linker – the linker brings the object files together to generate the executable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56818-37E5-4A25-86A7-73E25D141712}"/>
              </a:ext>
            </a:extLst>
          </p:cNvPr>
          <p:cNvSpPr/>
          <p:nvPr/>
        </p:nvSpPr>
        <p:spPr>
          <a:xfrm>
            <a:off x="535709" y="1911928"/>
            <a:ext cx="1394691" cy="535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Header1.h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BBDBBB-943F-4F72-95EE-7338305720D8}"/>
              </a:ext>
            </a:extLst>
          </p:cNvPr>
          <p:cNvSpPr/>
          <p:nvPr/>
        </p:nvSpPr>
        <p:spPr>
          <a:xfrm>
            <a:off x="2503055" y="1911927"/>
            <a:ext cx="1394691" cy="535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Header1.cpp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1BD35-0479-4C8E-B03E-AB359615B2DB}"/>
              </a:ext>
            </a:extLst>
          </p:cNvPr>
          <p:cNvSpPr/>
          <p:nvPr/>
        </p:nvSpPr>
        <p:spPr>
          <a:xfrm>
            <a:off x="2503054" y="2581175"/>
            <a:ext cx="1394691" cy="535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Header2.cpp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7CBF38-FBB2-4815-9F9C-5FF2BA084D97}"/>
              </a:ext>
            </a:extLst>
          </p:cNvPr>
          <p:cNvSpPr/>
          <p:nvPr/>
        </p:nvSpPr>
        <p:spPr>
          <a:xfrm>
            <a:off x="2503053" y="3228112"/>
            <a:ext cx="1394691" cy="5357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Header3.cpp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CB1BE-76F1-497C-AD16-2C7AE0FD3D7B}"/>
              </a:ext>
            </a:extLst>
          </p:cNvPr>
          <p:cNvSpPr/>
          <p:nvPr/>
        </p:nvSpPr>
        <p:spPr>
          <a:xfrm>
            <a:off x="535708" y="2581175"/>
            <a:ext cx="1394691" cy="535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Header2.h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6AC06-D4A3-4C8E-A0B6-A60497BC2E35}"/>
              </a:ext>
            </a:extLst>
          </p:cNvPr>
          <p:cNvSpPr/>
          <p:nvPr/>
        </p:nvSpPr>
        <p:spPr>
          <a:xfrm>
            <a:off x="535707" y="3228112"/>
            <a:ext cx="1394691" cy="5357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Header3.h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C0A0D8-80F2-408A-B8A6-18300519063F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1930400" y="2179782"/>
            <a:ext cx="57265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9D575C-910A-40D8-A85D-277B77B68A29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1930399" y="2849030"/>
            <a:ext cx="572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41B3B8-D42E-45DC-A9F0-74125B16A799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1930398" y="3495967"/>
            <a:ext cx="5726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76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Keep a module’s or .</a:t>
            </a:r>
            <a:r>
              <a:rPr lang="en-US" dirty="0" err="1"/>
              <a:t>cpp</a:t>
            </a:r>
            <a:r>
              <a:rPr lang="en-US" dirty="0"/>
              <a:t> internal declarations out of the header file</a:t>
            </a:r>
          </a:p>
          <a:p>
            <a:pPr lvl="2"/>
            <a:r>
              <a:rPr lang="en-US" dirty="0"/>
              <a:t>Something specific to the implementation</a:t>
            </a:r>
          </a:p>
          <a:p>
            <a:pPr lvl="2"/>
            <a:r>
              <a:rPr lang="en-US" dirty="0"/>
              <a:t>How to check - Header file content should compile correctly by itself</a:t>
            </a:r>
          </a:p>
          <a:p>
            <a:pPr lvl="1"/>
            <a:r>
              <a:rPr lang="en-US" dirty="0"/>
              <a:t>Every header file should </a:t>
            </a:r>
            <a:r>
              <a:rPr lang="en-US" dirty="0">
                <a:solidFill>
                  <a:srgbClr val="7030A0"/>
                </a:solidFill>
              </a:rPr>
              <a:t>#include</a:t>
            </a:r>
            <a:r>
              <a:rPr lang="en-US" dirty="0"/>
              <a:t> every other header file that the current header file requires to compile correctly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Avoid #include a .</a:t>
            </a:r>
            <a:r>
              <a:rPr lang="en-US" dirty="0" err="1">
                <a:solidFill>
                  <a:srgbClr val="FF0000"/>
                </a:solidFill>
              </a:rPr>
              <a:t>cpp</a:t>
            </a:r>
            <a:r>
              <a:rPr lang="en-US" dirty="0">
                <a:solidFill>
                  <a:srgbClr val="FF0000"/>
                </a:solidFill>
              </a:rPr>
              <a:t> file for any reason</a:t>
            </a:r>
          </a:p>
        </p:txBody>
      </p:sp>
    </p:spTree>
    <p:extLst>
      <p:ext uri="{BB962C8B-B14F-4D97-AF65-F5344CB8AC3E}">
        <p14:creationId xmlns:p14="http://schemas.microsoft.com/office/powerpoint/2010/main" val="61692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Each module with its </a:t>
            </a:r>
            <a:r>
              <a:rPr lang="en-US" b="1" dirty="0">
                <a:solidFill>
                  <a:srgbClr val="7030A0"/>
                </a:solidFill>
              </a:rPr>
              <a:t>.h</a:t>
            </a:r>
            <a:r>
              <a:rPr lang="en-US" dirty="0"/>
              <a:t> and </a:t>
            </a:r>
            <a:r>
              <a:rPr lang="en-US" dirty="0">
                <a:solidFill>
                  <a:srgbClr val="7030A0"/>
                </a:solidFill>
              </a:rPr>
              <a:t>.</a:t>
            </a:r>
            <a:r>
              <a:rPr lang="en-US" dirty="0" err="1">
                <a:solidFill>
                  <a:srgbClr val="7030A0"/>
                </a:solidFill>
              </a:rPr>
              <a:t>cpp</a:t>
            </a:r>
            <a:r>
              <a:rPr lang="en-US" dirty="0"/>
              <a:t> file should correspond to a clear piece of functionality. </a:t>
            </a:r>
          </a:p>
          <a:p>
            <a:pPr lvl="2"/>
            <a:r>
              <a:rPr lang="en-US" dirty="0"/>
              <a:t> Header file contains </a:t>
            </a:r>
            <a:r>
              <a:rPr lang="en-US" i="1" dirty="0"/>
              <a:t>declarations</a:t>
            </a:r>
            <a:r>
              <a:rPr lang="en-US" dirty="0"/>
              <a:t>, </a:t>
            </a:r>
            <a:r>
              <a:rPr lang="en-US" i="1" dirty="0"/>
              <a:t>function prototypes</a:t>
            </a:r>
            <a:r>
              <a:rPr lang="en-US" dirty="0"/>
              <a:t>, and </a:t>
            </a:r>
            <a:r>
              <a:rPr lang="en-US" i="1" dirty="0"/>
              <a:t>global variable extern</a:t>
            </a:r>
            <a:r>
              <a:rPr lang="en-US" dirty="0"/>
              <a:t> </a:t>
            </a:r>
            <a:r>
              <a:rPr lang="en-US" i="1" dirty="0"/>
              <a:t>declarations</a:t>
            </a:r>
            <a:endParaRPr lang="en-US" dirty="0"/>
          </a:p>
          <a:p>
            <a:pPr lvl="2"/>
            <a:r>
              <a:rPr lang="en-US" dirty="0"/>
              <a:t>Source file contains </a:t>
            </a:r>
            <a:r>
              <a:rPr lang="en-US" i="1" dirty="0"/>
              <a:t>function definitions</a:t>
            </a:r>
            <a:r>
              <a:rPr lang="en-US" dirty="0"/>
              <a:t>, </a:t>
            </a:r>
            <a:r>
              <a:rPr lang="en-US" i="1" dirty="0"/>
              <a:t>global variable definitions</a:t>
            </a:r>
            <a:r>
              <a:rPr lang="en-US" dirty="0"/>
              <a:t> and </a:t>
            </a:r>
            <a:r>
              <a:rPr lang="en-US" i="1" dirty="0"/>
              <a:t>initializations</a:t>
            </a:r>
          </a:p>
          <a:p>
            <a:pPr lvl="1"/>
            <a:r>
              <a:rPr lang="en-US" dirty="0"/>
              <a:t>Always use “include guards” in a header file</a:t>
            </a:r>
          </a:p>
          <a:p>
            <a:pPr marL="404812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#</a:t>
            </a:r>
            <a:r>
              <a:rPr lang="en-US" dirty="0" err="1">
                <a:solidFill>
                  <a:srgbClr val="7030A0"/>
                </a:solidFill>
              </a:rPr>
              <a:t>ifndef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EXAMPLEHEADER_H_</a:t>
            </a:r>
          </a:p>
          <a:p>
            <a:pPr marL="404812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>
                <a:solidFill>
                  <a:srgbClr val="7030A0"/>
                </a:solidFill>
              </a:rPr>
              <a:t>#define </a:t>
            </a:r>
            <a:r>
              <a:rPr lang="en-US" b="1" dirty="0">
                <a:solidFill>
                  <a:srgbClr val="00B050"/>
                </a:solidFill>
              </a:rPr>
              <a:t>EXAMPLEHEADER_H_</a:t>
            </a:r>
          </a:p>
          <a:p>
            <a:pPr marL="404812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40481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45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Question, Comments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325984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Similar to “import” in Java</a:t>
            </a:r>
          </a:p>
          <a:p>
            <a:pPr lvl="2"/>
            <a:r>
              <a:rPr lang="en-US" dirty="0"/>
              <a:t>Ex. List&lt;Integer&gt; numbers = new </a:t>
            </a:r>
            <a:r>
              <a:rPr lang="en-US" dirty="0" err="1"/>
              <a:t>ArrayList</a:t>
            </a:r>
            <a:r>
              <a:rPr lang="en-US" dirty="0"/>
              <a:t>&lt;Integer&gt;();</a:t>
            </a:r>
          </a:p>
          <a:p>
            <a:pPr lvl="2"/>
            <a:r>
              <a:rPr lang="en-US" dirty="0"/>
              <a:t>Requires Import </a:t>
            </a:r>
            <a:r>
              <a:rPr lang="en-US" dirty="0" err="1"/>
              <a:t>javax.util.List</a:t>
            </a:r>
            <a:r>
              <a:rPr lang="en-US" dirty="0"/>
              <a:t> and </a:t>
            </a:r>
            <a:r>
              <a:rPr lang="en-US" dirty="0" err="1"/>
              <a:t>javax.util.ArrayList</a:t>
            </a:r>
            <a:endParaRPr lang="en-US" dirty="0"/>
          </a:p>
          <a:p>
            <a:pPr lvl="1"/>
            <a:r>
              <a:rPr lang="en-US" dirty="0"/>
              <a:t>Similarly, </a:t>
            </a:r>
          </a:p>
          <a:p>
            <a:pPr lvl="2"/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 </a:t>
            </a:r>
          </a:p>
          <a:p>
            <a:pPr lvl="3"/>
            <a:r>
              <a:rPr lang="en-US" dirty="0"/>
              <a:t>Allows you to use “commands” such as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, etc. 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44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pPr lvl="1"/>
            <a:r>
              <a:rPr lang="en-US" dirty="0"/>
              <a:t>Global Namespace</a:t>
            </a:r>
          </a:p>
          <a:p>
            <a:pPr lvl="2"/>
            <a:r>
              <a:rPr lang="en-US" dirty="0"/>
              <a:t>If no namespace is used, all the code is in “global namespace”</a:t>
            </a:r>
          </a:p>
          <a:p>
            <a:pPr lvl="2"/>
            <a:r>
              <a:rPr lang="en-US" dirty="0"/>
              <a:t>No need to use “using” directive</a:t>
            </a:r>
          </a:p>
          <a:p>
            <a:pPr lvl="1"/>
            <a:r>
              <a:rPr lang="en-US" dirty="0"/>
              <a:t>To define your own namespace</a:t>
            </a:r>
          </a:p>
          <a:p>
            <a:pPr lvl="2"/>
            <a:r>
              <a:rPr lang="en-US" dirty="0"/>
              <a:t>Use “namespace </a:t>
            </a:r>
            <a:r>
              <a:rPr lang="en-US" i="1" dirty="0" err="1"/>
              <a:t>my_name_space</a:t>
            </a:r>
            <a:r>
              <a:rPr lang="en-US" i="1" dirty="0"/>
              <a:t>”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Now the code will be in this namespace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0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5500624" cy="4572000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Library1 namespace has method </a:t>
            </a:r>
            <a:r>
              <a:rPr lang="en-US" dirty="0" err="1"/>
              <a:t>getArea</a:t>
            </a:r>
            <a:r>
              <a:rPr lang="en-US" dirty="0"/>
              <a:t> and </a:t>
            </a:r>
            <a:r>
              <a:rPr lang="en-US" dirty="0" err="1"/>
              <a:t>getSurfaceArea</a:t>
            </a:r>
            <a:endParaRPr lang="en-US" dirty="0"/>
          </a:p>
          <a:p>
            <a:pPr lvl="1"/>
            <a:r>
              <a:rPr lang="en-US" dirty="0"/>
              <a:t>Library11 namespace within Library1 has a method </a:t>
            </a:r>
            <a:r>
              <a:rPr lang="en-US" dirty="0" err="1"/>
              <a:t>getSurfaceArea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5" t="15636" r="38125" b="16811"/>
          <a:stretch/>
        </p:blipFill>
        <p:spPr>
          <a:xfrm>
            <a:off x="5907024" y="1722742"/>
            <a:ext cx="5687568" cy="444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6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5500624" cy="4572000"/>
          </a:xfrm>
        </p:spPr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To use the namespace, </a:t>
            </a:r>
          </a:p>
          <a:p>
            <a:pPr marL="692150" lvl="2" indent="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using namespace </a:t>
            </a:r>
            <a:r>
              <a:rPr lang="en-US" dirty="0"/>
              <a:t>&lt;&lt;namespace&gt;&gt;</a:t>
            </a:r>
          </a:p>
          <a:p>
            <a:pPr lvl="1"/>
            <a:r>
              <a:rPr lang="en-US" dirty="0"/>
              <a:t>Library11 namespace within Library1 has a method </a:t>
            </a:r>
            <a:r>
              <a:rPr lang="en-US" dirty="0" err="1"/>
              <a:t>getSurfaceArea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0" t="43685" r="40075" b="21217"/>
          <a:stretch/>
        </p:blipFill>
        <p:spPr>
          <a:xfrm>
            <a:off x="6025896" y="2157984"/>
            <a:ext cx="5166360" cy="218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4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?</a:t>
            </a:r>
          </a:p>
          <a:p>
            <a:pPr lvl="1"/>
            <a:r>
              <a:rPr lang="en-US" dirty="0"/>
              <a:t>Previously, in a single C++ file (.</a:t>
            </a:r>
            <a:r>
              <a:rPr lang="en-US" dirty="0" err="1"/>
              <a:t>cpp</a:t>
            </a:r>
            <a:r>
              <a:rPr lang="en-US" dirty="0"/>
              <a:t>), we have:</a:t>
            </a:r>
          </a:p>
          <a:p>
            <a:pPr lvl="2"/>
            <a:r>
              <a:rPr lang="en-US" dirty="0"/>
              <a:t>Forward declared the function the program is going to define </a:t>
            </a:r>
            <a:r>
              <a:rPr lang="en-US" i="1" dirty="0"/>
              <a:t>(interface)</a:t>
            </a:r>
          </a:p>
          <a:p>
            <a:pPr lvl="2"/>
            <a:r>
              <a:rPr lang="en-US" dirty="0"/>
              <a:t>Later, define the function to implement the functionality </a:t>
            </a:r>
            <a:r>
              <a:rPr lang="en-US" i="1" dirty="0"/>
              <a:t>(implementation)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3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0363199" cy="4572000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b="0" dirty="0"/>
              <a:t>If the class is </a:t>
            </a:r>
            <a:r>
              <a:rPr lang="en-US" dirty="0"/>
              <a:t>simple, mixing </a:t>
            </a:r>
            <a:r>
              <a:rPr lang="en-US" i="1" dirty="0"/>
              <a:t>declaration </a:t>
            </a:r>
            <a:r>
              <a:rPr lang="en-US" dirty="0"/>
              <a:t>and </a:t>
            </a:r>
            <a:r>
              <a:rPr lang="en-US" i="1" dirty="0"/>
              <a:t>implementation </a:t>
            </a:r>
            <a:r>
              <a:rPr lang="en-US" dirty="0"/>
              <a:t>is easy to manage</a:t>
            </a:r>
          </a:p>
          <a:p>
            <a:pPr lvl="1"/>
            <a:r>
              <a:rPr lang="en-US" b="0" dirty="0"/>
              <a:t>If </a:t>
            </a:r>
            <a:r>
              <a:rPr lang="en-US" b="1" dirty="0"/>
              <a:t>NOT</a:t>
            </a:r>
            <a:r>
              <a:rPr lang="en-US" b="0" dirty="0"/>
              <a:t>, its not </a:t>
            </a:r>
            <a:r>
              <a:rPr lang="en-US" b="0" u="sng" dirty="0"/>
              <a:t>good practice</a:t>
            </a:r>
            <a:r>
              <a:rPr lang="en-US" b="0" dirty="0"/>
              <a:t> to write both </a:t>
            </a:r>
            <a:r>
              <a:rPr lang="en-US" b="0" i="1" dirty="0"/>
              <a:t>declaration </a:t>
            </a:r>
            <a:r>
              <a:rPr lang="en-US" b="0" dirty="0"/>
              <a:t>and </a:t>
            </a:r>
            <a:r>
              <a:rPr lang="en-US" b="0" i="1" dirty="0"/>
              <a:t>implementation </a:t>
            </a:r>
            <a:r>
              <a:rPr lang="en-US" dirty="0"/>
              <a:t>in the same file</a:t>
            </a:r>
          </a:p>
          <a:p>
            <a:pPr lvl="1"/>
            <a:r>
              <a:rPr lang="en-US" b="0" dirty="0"/>
              <a:t>Also, </a:t>
            </a:r>
            <a:r>
              <a:rPr lang="en-US" dirty="0"/>
              <a:t>mixing </a:t>
            </a:r>
            <a:r>
              <a:rPr lang="en-US" i="1" dirty="0"/>
              <a:t>declaration </a:t>
            </a:r>
            <a:r>
              <a:rPr lang="en-US" dirty="0"/>
              <a:t>and </a:t>
            </a:r>
            <a:r>
              <a:rPr lang="en-US" i="1" dirty="0"/>
              <a:t>implementation </a:t>
            </a:r>
            <a:r>
              <a:rPr lang="en-US" dirty="0"/>
              <a:t>only allows one implementation.</a:t>
            </a:r>
          </a:p>
          <a:p>
            <a:pPr lvl="2"/>
            <a:r>
              <a:rPr lang="en-US" b="0" dirty="0"/>
              <a:t>Same file has to be modified for alternative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0356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uble Bracket 12"/>
          <p:cNvSpPr/>
          <p:nvPr/>
        </p:nvSpPr>
        <p:spPr>
          <a:xfrm>
            <a:off x="2543433" y="5583101"/>
            <a:ext cx="4701745" cy="221243"/>
          </a:xfrm>
          <a:prstGeom prst="bracketPai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/>
          <p:cNvSpPr/>
          <p:nvPr/>
        </p:nvSpPr>
        <p:spPr>
          <a:xfrm>
            <a:off x="2792628" y="5061271"/>
            <a:ext cx="4701745" cy="221243"/>
          </a:xfrm>
          <a:prstGeom prst="bracketPai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2658763" y="4213946"/>
            <a:ext cx="2395151" cy="578615"/>
          </a:xfrm>
          <a:prstGeom prst="bracketPai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2592860" y="3400012"/>
            <a:ext cx="2226275" cy="492365"/>
          </a:xfrm>
          <a:prstGeom prst="bracketPai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2244810" y="5329543"/>
            <a:ext cx="4155989" cy="230659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2244811" y="4830612"/>
            <a:ext cx="4155989" cy="230659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2244811" y="3976916"/>
            <a:ext cx="4155989" cy="230659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2195384" y="3161271"/>
            <a:ext cx="4155989" cy="230659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2100649" y="1482812"/>
            <a:ext cx="1624913" cy="290384"/>
          </a:xfrm>
          <a:prstGeom prst="bracketPai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694249" cy="4386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5384" y="1482811"/>
            <a:ext cx="536695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SSN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007;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taxID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"MI5007"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email){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email;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lvl="1"/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</a:t>
            </a:r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</a:t>
            </a:r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US" sz="1100" u="sng" dirty="0" err="1">
                <a:solidFill>
                  <a:srgbClr val="2A00FF"/>
                </a:solidFill>
                <a:latin typeface="Courier New" panose="02070309020205020404" pitchFamily="49" charset="0"/>
              </a:rPr>
              <a:t>rks</a:t>
            </a:r>
            <a:r>
              <a:rPr lang="en-US" sz="1100" u="sng" dirty="0">
                <a:solidFill>
                  <a:srgbClr val="2A00FF"/>
                </a:solidFill>
                <a:latin typeface="Courier New" panose="02070309020205020404" pitchFamily="49" charset="0"/>
              </a:rPr>
              <a:t>-"</a:t>
            </a:r>
            <a:r>
              <a:rPr lang="en-US" sz="1100" u="sng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US" sz="11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obj.</a:t>
            </a:r>
            <a:r>
              <a:rPr lang="en-US" sz="1100" u="sng" dirty="0" err="1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100" u="sng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sendEmail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&lt;&lt;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"Test Email is sent to 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&lt;&lt;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getEmail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()&lt;&lt;</a:t>
            </a:r>
            <a:r>
              <a:rPr lang="en-US" sz="1100" b="1" dirty="0" err="1">
                <a:solidFill>
                  <a:srgbClr val="642880"/>
                </a:solidFill>
                <a:latin typeface="Courier New" panose="02070309020205020404" pitchFamily="49" charset="0"/>
              </a:rPr>
              <a:t>endl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getEmail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100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725562" y="1600200"/>
            <a:ext cx="4887097" cy="5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V="1">
            <a:off x="6351373" y="2119184"/>
            <a:ext cx="2304535" cy="114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6400799" y="2119184"/>
            <a:ext cx="2255109" cy="197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6400798" y="2119184"/>
            <a:ext cx="2211861" cy="281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6400797" y="2119184"/>
            <a:ext cx="2255111" cy="334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655908" y="1934518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12659" y="3136629"/>
            <a:ext cx="1687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implementation</a:t>
            </a:r>
          </a:p>
        </p:txBody>
      </p:sp>
      <p:cxnSp>
        <p:nvCxnSpPr>
          <p:cNvPr id="35" name="Straight Arrow Connector 34"/>
          <p:cNvCxnSpPr>
            <a:endCxn id="33" idx="1"/>
          </p:cNvCxnSpPr>
          <p:nvPr/>
        </p:nvCxnSpPr>
        <p:spPr>
          <a:xfrm flipV="1">
            <a:off x="4819135" y="3598294"/>
            <a:ext cx="3793524" cy="4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endCxn id="33" idx="1"/>
          </p:cNvCxnSpPr>
          <p:nvPr/>
        </p:nvCxnSpPr>
        <p:spPr>
          <a:xfrm flipV="1">
            <a:off x="5053914" y="3598294"/>
            <a:ext cx="3558745" cy="93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  <a:stCxn id="12" idx="3"/>
            <a:endCxn id="33" idx="1"/>
          </p:cNvCxnSpPr>
          <p:nvPr/>
        </p:nvCxnSpPr>
        <p:spPr>
          <a:xfrm flipV="1">
            <a:off x="7494373" y="3598294"/>
            <a:ext cx="1118286" cy="157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cxnSpLocks/>
            <a:endCxn id="33" idx="1"/>
          </p:cNvCxnSpPr>
          <p:nvPr/>
        </p:nvCxnSpPr>
        <p:spPr>
          <a:xfrm flipV="1">
            <a:off x="7245178" y="3598294"/>
            <a:ext cx="1367481" cy="2073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6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95384" y="1482811"/>
            <a:ext cx="536695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100" dirty="0"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C0"/>
                </a:solidFill>
                <a:latin typeface="Courier New" panose="02070309020205020404" pitchFamily="49" charset="0"/>
              </a:rPr>
              <a:t>SSN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007;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	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taxID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100" dirty="0">
                <a:solidFill>
                  <a:srgbClr val="2A00FF"/>
                </a:solidFill>
                <a:latin typeface="Courier New" panose="02070309020205020404" pitchFamily="49" charset="0"/>
              </a:rPr>
              <a:t>"MI5007"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firstName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C0"/>
                </a:solidFill>
                <a:latin typeface="Courier New" panose="02070309020205020404" pitchFamily="49" charset="0"/>
              </a:rPr>
              <a:t>lastName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1"/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>
                <a:solidFill>
                  <a:srgbClr val="0000C0"/>
                </a:solidFill>
                <a:latin typeface="Courier New" panose="02070309020205020404" pitchFamily="49" charset="0"/>
              </a:rPr>
              <a:t>email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fname,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lname,</a:t>
            </a:r>
            <a:r>
              <a:rPr lang="en-US" sz="1100" b="1" dirty="0" err="1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email){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Teacher(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5032"/>
                </a:solidFill>
                <a:latin typeface="Courier New" panose="02070309020205020404" pitchFamily="49" charset="0"/>
              </a:rPr>
              <a:t>Teacher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&amp;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pPr lvl="1"/>
            <a:endParaRPr lang="en-US" sz="1100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sz="1100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en-US" sz="1100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sendEmail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00" dirty="0">
                <a:solidFill>
                  <a:srgbClr val="005032"/>
                </a:solidFill>
                <a:latin typeface="Courier New" panose="020703090202050204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getEmail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</a:t>
            </a:r>
            <a:r>
              <a:rPr lang="en-US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endParaRPr lang="en-US" sz="11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100" dirty="0"/>
          </a:p>
        </p:txBody>
      </p:sp>
      <p:sp>
        <p:nvSpPr>
          <p:cNvPr id="13" name="Double Bracket 12"/>
          <p:cNvSpPr/>
          <p:nvPr/>
        </p:nvSpPr>
        <p:spPr>
          <a:xfrm>
            <a:off x="2543433" y="5583101"/>
            <a:ext cx="4701745" cy="221243"/>
          </a:xfrm>
          <a:prstGeom prst="bracketPair">
            <a:avLst/>
          </a:prstGeom>
          <a:solidFill>
            <a:schemeClr val="bg2">
              <a:lumMod val="9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uble Bracket 11"/>
          <p:cNvSpPr/>
          <p:nvPr/>
        </p:nvSpPr>
        <p:spPr>
          <a:xfrm>
            <a:off x="2792628" y="5061271"/>
            <a:ext cx="4701745" cy="221243"/>
          </a:xfrm>
          <a:prstGeom prst="bracketPair">
            <a:avLst/>
          </a:prstGeom>
          <a:solidFill>
            <a:schemeClr val="bg2">
              <a:lumMod val="9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uble Bracket 10"/>
          <p:cNvSpPr/>
          <p:nvPr/>
        </p:nvSpPr>
        <p:spPr>
          <a:xfrm>
            <a:off x="2658763" y="4213946"/>
            <a:ext cx="2395151" cy="578615"/>
          </a:xfrm>
          <a:prstGeom prst="bracketPair">
            <a:avLst/>
          </a:prstGeom>
          <a:solidFill>
            <a:schemeClr val="bg2">
              <a:lumMod val="9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2592860" y="3400012"/>
            <a:ext cx="2226275" cy="492365"/>
          </a:xfrm>
          <a:prstGeom prst="bracketPair">
            <a:avLst/>
          </a:prstGeom>
          <a:solidFill>
            <a:schemeClr val="bg2">
              <a:lumMod val="9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uble Bracket 8"/>
          <p:cNvSpPr/>
          <p:nvPr/>
        </p:nvSpPr>
        <p:spPr>
          <a:xfrm>
            <a:off x="2244810" y="5329543"/>
            <a:ext cx="4155989" cy="230659"/>
          </a:xfrm>
          <a:prstGeom prst="bracketPair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uble Bracket 7"/>
          <p:cNvSpPr/>
          <p:nvPr/>
        </p:nvSpPr>
        <p:spPr>
          <a:xfrm>
            <a:off x="2244811" y="4830612"/>
            <a:ext cx="4155989" cy="230659"/>
          </a:xfrm>
          <a:prstGeom prst="bracketPair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ket 6"/>
          <p:cNvSpPr/>
          <p:nvPr/>
        </p:nvSpPr>
        <p:spPr>
          <a:xfrm>
            <a:off x="2195384" y="3967500"/>
            <a:ext cx="4155989" cy="230659"/>
          </a:xfrm>
          <a:prstGeom prst="bracketPair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2195384" y="3161271"/>
            <a:ext cx="4155989" cy="230659"/>
          </a:xfrm>
          <a:prstGeom prst="bracketPair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2244810" y="1511312"/>
            <a:ext cx="1624913" cy="290384"/>
          </a:xfrm>
          <a:prstGeom prst="bracketPair">
            <a:avLst/>
          </a:prstGeom>
          <a:solidFill>
            <a:schemeClr val="accent1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C++: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600200"/>
            <a:ext cx="1694249" cy="4386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</a:p>
        </p:txBody>
      </p:sp>
      <p:cxnSp>
        <p:nvCxnSpPr>
          <p:cNvPr id="15" name="Straight Arrow Connector 14"/>
          <p:cNvCxnSpPr>
            <a:cxnSpLocks/>
            <a:stCxn id="5" idx="1"/>
            <a:endCxn id="32" idx="0"/>
          </p:cNvCxnSpPr>
          <p:nvPr/>
        </p:nvCxnSpPr>
        <p:spPr>
          <a:xfrm flipH="1">
            <a:off x="1162569" y="1656504"/>
            <a:ext cx="1082241" cy="158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6" idx="1"/>
            <a:endCxn id="32" idx="0"/>
          </p:cNvCxnSpPr>
          <p:nvPr/>
        </p:nvCxnSpPr>
        <p:spPr>
          <a:xfrm flipH="1" flipV="1">
            <a:off x="1162569" y="3244334"/>
            <a:ext cx="1032815" cy="3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7" idx="1"/>
            <a:endCxn id="32" idx="2"/>
          </p:cNvCxnSpPr>
          <p:nvPr/>
        </p:nvCxnSpPr>
        <p:spPr>
          <a:xfrm flipH="1" flipV="1">
            <a:off x="1162569" y="3613666"/>
            <a:ext cx="1032815" cy="46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8" idx="1"/>
            <a:endCxn id="32" idx="2"/>
          </p:cNvCxnSpPr>
          <p:nvPr/>
        </p:nvCxnSpPr>
        <p:spPr>
          <a:xfrm flipH="1" flipV="1">
            <a:off x="1162569" y="3613666"/>
            <a:ext cx="1082242" cy="133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9" idx="1"/>
            <a:endCxn id="32" idx="2"/>
          </p:cNvCxnSpPr>
          <p:nvPr/>
        </p:nvCxnSpPr>
        <p:spPr>
          <a:xfrm flipH="1" flipV="1">
            <a:off x="1162569" y="3613666"/>
            <a:ext cx="1082241" cy="183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1851" y="3244334"/>
            <a:ext cx="126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Declaration</a:t>
            </a:r>
          </a:p>
        </p:txBody>
      </p:sp>
    </p:spTree>
    <p:extLst>
      <p:ext uri="{BB962C8B-B14F-4D97-AF65-F5344CB8AC3E}">
        <p14:creationId xmlns:p14="http://schemas.microsoft.com/office/powerpoint/2010/main" val="3340363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54312C0-7921-4B5C-80AD-4A00FFFBB1D1}" vid="{F57BDCDC-223C-4D7E-9718-83068A0B9A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Rishi Lecture Presentation Template</Template>
  <TotalTime>3980</TotalTime>
  <Words>654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Retrospect</vt:lpstr>
      <vt:lpstr>Header Files</vt:lpstr>
      <vt:lpstr>C++: Namespace</vt:lpstr>
      <vt:lpstr>C++: Namespace</vt:lpstr>
      <vt:lpstr>C++: Namespace</vt:lpstr>
      <vt:lpstr>C++: Namespace</vt:lpstr>
      <vt:lpstr>C++: Header Files</vt:lpstr>
      <vt:lpstr>C++: Header Files</vt:lpstr>
      <vt:lpstr>C++: Header Files</vt:lpstr>
      <vt:lpstr>C++: Header Files</vt:lpstr>
      <vt:lpstr>C++: Header Files</vt:lpstr>
      <vt:lpstr>C++: Header Files</vt:lpstr>
      <vt:lpstr>C++: Header Files</vt:lpstr>
      <vt:lpstr>How does it work ?</vt:lpstr>
      <vt:lpstr>C++: Header Files</vt:lpstr>
      <vt:lpstr>C++: Header Files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Rishi Saripalle</dc:creator>
  <cp:lastModifiedBy>Rishi Saripalle</cp:lastModifiedBy>
  <cp:revision>218</cp:revision>
  <dcterms:created xsi:type="dcterms:W3CDTF">2016-02-11T17:24:39Z</dcterms:created>
  <dcterms:modified xsi:type="dcterms:W3CDTF">2019-10-17T14:25:51Z</dcterms:modified>
</cp:coreProperties>
</file>