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83" r:id="rId4"/>
    <p:sldId id="285" r:id="rId5"/>
    <p:sldId id="284" r:id="rId6"/>
    <p:sldId id="286" r:id="rId7"/>
    <p:sldId id="2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34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FF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472228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5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1"/>
            <a:ext cx="10058400" cy="1143000"/>
          </a:xfrm>
        </p:spPr>
        <p:txBody>
          <a:bodyPr lIns="91440" rIns="91440" anchor="b">
            <a:noAutofit/>
          </a:bodyPr>
          <a:lstStyle>
            <a:lvl1pPr marL="0" indent="0" algn="l">
              <a:buNone/>
              <a:defRPr sz="36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4431-2FFA-4D82-A5A8-2D6B9E0E23A2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097280" y="4343400"/>
            <a:ext cx="99858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9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4431-2FFA-4D82-A5A8-2D6B9E0E23A2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6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FF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4431-2FFA-4D82-A5A8-2D6B9E0E23A2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13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04813" indent="-404813">
              <a:defRPr/>
            </a:lvl1pPr>
            <a:lvl2pPr marL="692150" indent="-287338">
              <a:defRPr/>
            </a:lvl2pPr>
            <a:lvl3pPr marL="862013" indent="-169863"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4431-2FFA-4D82-A5A8-2D6B9E0E23A2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2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FF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ctr" anchorCtr="0">
            <a:normAutofit/>
          </a:bodyPr>
          <a:lstStyle>
            <a:lvl1pPr>
              <a:lnSpc>
                <a:spcPct val="85000"/>
              </a:lnSpc>
              <a:defRPr sz="45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b" anchorCtr="0">
            <a:noAutofit/>
          </a:bodyPr>
          <a:lstStyle>
            <a:lvl1pPr marL="0" indent="0">
              <a:buNone/>
              <a:defRPr sz="36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4431-2FFA-4D82-A5A8-2D6B9E0E23A2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315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06400" y="286605"/>
            <a:ext cx="10363200" cy="10849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676400"/>
            <a:ext cx="5181600" cy="4495800"/>
          </a:xfrm>
        </p:spPr>
        <p:txBody>
          <a:bodyPr/>
          <a:lstStyle>
            <a:lvl2pPr marL="692150" indent="-287338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91200" y="1676400"/>
            <a:ext cx="5181600" cy="4495800"/>
          </a:xfrm>
        </p:spPr>
        <p:txBody>
          <a:bodyPr/>
          <a:lstStyle>
            <a:lvl2pPr marL="692150" indent="-287338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4431-2FFA-4D82-A5A8-2D6B9E0E23A2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5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06400" y="286605"/>
            <a:ext cx="10363200" cy="10849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443" y="1594152"/>
            <a:ext cx="5267157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2443" y="2330434"/>
            <a:ext cx="5267157" cy="3765566"/>
          </a:xfrm>
        </p:spPr>
        <p:txBody>
          <a:bodyPr/>
          <a:lstStyle>
            <a:lvl2pPr marL="692150" indent="-287338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13120" y="1594152"/>
            <a:ext cx="495808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13120" y="2330434"/>
            <a:ext cx="4937760" cy="3765566"/>
          </a:xfrm>
        </p:spPr>
        <p:txBody>
          <a:bodyPr/>
          <a:lstStyle>
            <a:lvl2pPr marL="692150" indent="-287338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4431-2FFA-4D82-A5A8-2D6B9E0E23A2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1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4431-2FFA-4D82-A5A8-2D6B9E0E23A2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43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FF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4431-2FFA-4D82-A5A8-2D6B9E0E23A2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rgbClr val="FF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1" y="228601"/>
            <a:ext cx="7025639" cy="5999425"/>
          </a:xfrm>
        </p:spPr>
        <p:txBody>
          <a:bodyPr/>
          <a:lstStyle>
            <a:lvl2pPr marL="692150" indent="-287338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 b="1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043B4431-2FFA-4D82-A5A8-2D6B9E0E23A2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 rot="16200000" flipH="1">
            <a:off x="7671789" y="2749526"/>
            <a:ext cx="53340" cy="71887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310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rgbClr val="FF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 b="1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fld id="{043B4431-2FFA-4D82-A5A8-2D6B9E0E23A2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6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rgbClr val="FF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400" y="1"/>
            <a:ext cx="10363200" cy="13850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600200"/>
            <a:ext cx="10363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14427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</a:defRPr>
            </a:lvl1pPr>
          </a:lstStyle>
          <a:p>
            <a:fld id="{043B4431-2FFA-4D82-A5A8-2D6B9E0E23A2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1600" y="6459787"/>
            <a:ext cx="782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none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8001" y="6459787"/>
            <a:ext cx="54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FF"/>
                </a:solidFill>
              </a:defRPr>
            </a:lvl1pPr>
          </a:lstStyle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06400" y="1418153"/>
            <a:ext cx="10363200" cy="19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upload.wikimedia.org/wikipedia/en/f/f9/Illinois_State_University_Seal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224" y="242931"/>
            <a:ext cx="1069624" cy="1039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14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FF0000"/>
        </a:buClr>
        <a:buSzPct val="100000"/>
        <a:buFont typeface="Calibri" panose="020F0502020204030204" pitchFamily="34" charset="0"/>
        <a:buChar char="—"/>
        <a:defRPr sz="28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2588" indent="22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FF0000"/>
        </a:buClr>
        <a:buSzPct val="120000"/>
        <a:buFont typeface="Calibri" panose="020F0502020204030204" pitchFamily="34" charset="0"/>
        <a:buChar char="»"/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14400" indent="-2222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FF2929"/>
        </a:buClr>
        <a:buSzPct val="110000"/>
        <a:buFont typeface="Calibri" panose="020F0502020204030204" pitchFamily="34" charset="0"/>
        <a:buChar char="›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149350" indent="-2349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FF0000"/>
        </a:buClr>
        <a:buFont typeface="Wingdings" panose="05000000000000000000" pitchFamily="2" charset="2"/>
        <a:buChar char="§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71600" indent="-2222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FF0000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oost.org/doc/libs/1_60_0/more/getting_started/windows.html#get-boos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st.org/doc/libs/1_60_0/libs/iostreams/doc/concepts/sink.html" TargetMode="External"/><Relationship Id="rId2" Type="http://schemas.openxmlformats.org/officeDocument/2006/relationships/hyperlink" Target="http://www.boost.org/doc/libs/1_60_0/libs/iostreams/doc/concepts/sourc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C++: </a:t>
            </a:r>
            <a:r>
              <a:rPr lang="en-US"/>
              <a:t>Standard Template Library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51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we doing</a:t>
            </a:r>
          </a:p>
          <a:p>
            <a:pPr lvl="1"/>
            <a:r>
              <a:rPr lang="en-US" dirty="0"/>
              <a:t>C++: Standard Template Library</a:t>
            </a:r>
          </a:p>
          <a:p>
            <a:pPr lvl="1"/>
            <a:r>
              <a:rPr lang="en-US" dirty="0"/>
              <a:t>C++: Boost Library</a:t>
            </a:r>
          </a:p>
        </p:txBody>
      </p:sp>
    </p:spTree>
    <p:extLst>
      <p:ext uri="{BB962C8B-B14F-4D97-AF65-F5344CB8AC3E}">
        <p14:creationId xmlns:p14="http://schemas.microsoft.com/office/powerpoint/2010/main" val="398564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Standard Template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it</a:t>
            </a:r>
          </a:p>
          <a:p>
            <a:pPr lvl="1"/>
            <a:r>
              <a:rPr lang="en-US" dirty="0"/>
              <a:t>Standard Template Library (STL) is a C++ </a:t>
            </a:r>
            <a:r>
              <a:rPr lang="en-US" i="1" dirty="0"/>
              <a:t>software library</a:t>
            </a:r>
            <a:r>
              <a:rPr lang="en-US" dirty="0"/>
              <a:t> that provides four components called </a:t>
            </a:r>
            <a:r>
              <a:rPr lang="en-US" dirty="0">
                <a:solidFill>
                  <a:srgbClr val="00B050"/>
                </a:solidFill>
              </a:rPr>
              <a:t>algorithms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containers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functional</a:t>
            </a:r>
            <a:r>
              <a:rPr lang="en-US" dirty="0"/>
              <a:t>, and </a:t>
            </a:r>
            <a:r>
              <a:rPr lang="en-US" dirty="0">
                <a:solidFill>
                  <a:srgbClr val="00B050"/>
                </a:solidFill>
              </a:rPr>
              <a:t>iterators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Common classes/concepts that are very useful for C++ programming</a:t>
            </a:r>
          </a:p>
          <a:p>
            <a:pPr lvl="3"/>
            <a:r>
              <a:rPr lang="en-US" dirty="0"/>
              <a:t>Data Structure – Stack, Queue, Vector, etc.</a:t>
            </a:r>
          </a:p>
          <a:p>
            <a:pPr lvl="3"/>
            <a:r>
              <a:rPr lang="en-US" dirty="0"/>
              <a:t>Iterators</a:t>
            </a:r>
          </a:p>
          <a:p>
            <a:pPr lvl="3"/>
            <a:r>
              <a:rPr lang="en-US" dirty="0"/>
              <a:t>Binary Search</a:t>
            </a:r>
          </a:p>
          <a:p>
            <a:pPr lvl="2"/>
            <a:r>
              <a:rPr lang="en-US" dirty="0"/>
              <a:t>Heavily rely on </a:t>
            </a:r>
            <a:r>
              <a:rPr lang="en-US" i="1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3904374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Standard Template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Containers</a:t>
            </a:r>
          </a:p>
          <a:p>
            <a:pPr lvl="1"/>
            <a:r>
              <a:rPr lang="en-US" dirty="0"/>
              <a:t>Vector, List, Set, </a:t>
            </a:r>
            <a:r>
              <a:rPr lang="en-US" dirty="0" smtClean="0"/>
              <a:t>Map</a:t>
            </a:r>
            <a:r>
              <a:rPr lang="en-US" dirty="0"/>
              <a:t>, </a:t>
            </a:r>
            <a:r>
              <a:rPr lang="en-US" dirty="0" err="1"/>
              <a:t>sList</a:t>
            </a:r>
            <a:r>
              <a:rPr lang="en-US" dirty="0"/>
              <a:t> (singled linked list), Queue, Stack, Set, Map, etc. </a:t>
            </a:r>
          </a:p>
          <a:p>
            <a:pPr lvl="2"/>
            <a:r>
              <a:rPr lang="en-US" dirty="0"/>
              <a:t>In </a:t>
            </a:r>
            <a:r>
              <a:rPr lang="en-US" b="1" dirty="0"/>
              <a:t>namespace </a:t>
            </a:r>
            <a:r>
              <a:rPr lang="en-US" b="1" dirty="0" err="1"/>
              <a:t>std</a:t>
            </a:r>
            <a:endParaRPr lang="en-US" b="1" dirty="0"/>
          </a:p>
          <a:p>
            <a:r>
              <a:rPr lang="en-US" dirty="0"/>
              <a:t>Algorithms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Find, </a:t>
            </a:r>
            <a:r>
              <a:rPr lang="en-US" dirty="0" err="1">
                <a:solidFill>
                  <a:schemeClr val="tx1"/>
                </a:solidFill>
              </a:rPr>
              <a:t>Find_IF</a:t>
            </a:r>
            <a:r>
              <a:rPr lang="en-US" dirty="0">
                <a:solidFill>
                  <a:schemeClr val="tx1"/>
                </a:solidFill>
              </a:rPr>
              <a:t>, Search, </a:t>
            </a:r>
            <a:r>
              <a:rPr lang="en-US" dirty="0" err="1">
                <a:solidFill>
                  <a:schemeClr val="tx1"/>
                </a:solidFill>
              </a:rPr>
              <a:t>Search_n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binary_search</a:t>
            </a:r>
            <a:r>
              <a:rPr lang="en-US" dirty="0">
                <a:solidFill>
                  <a:schemeClr val="tx1"/>
                </a:solidFill>
              </a:rPr>
              <a:t>, Sorting,  etc.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dirty="0"/>
              <a:t>Generally, applied on containers</a:t>
            </a:r>
            <a:endParaRPr lang="en-US" dirty="0">
              <a:solidFill>
                <a:srgbClr val="FF0000"/>
              </a:solidFill>
            </a:endParaRPr>
          </a:p>
          <a:p>
            <a:pPr marL="692150" lvl="2" indent="0">
              <a:buNone/>
            </a:pPr>
            <a:r>
              <a:rPr lang="en-US" dirty="0">
                <a:solidFill>
                  <a:schemeClr val="tx1"/>
                </a:solidFill>
              </a:rPr>
              <a:t>NOTE – </a:t>
            </a:r>
            <a:r>
              <a:rPr lang="en-US" i="1" dirty="0">
                <a:solidFill>
                  <a:schemeClr val="tx1"/>
                </a:solidFill>
              </a:rPr>
              <a:t>Chapter 19 has multiple examples</a:t>
            </a:r>
            <a:endParaRPr lang="en-US" i="1" dirty="0">
              <a:solidFill>
                <a:srgbClr val="FF0000"/>
              </a:solidFill>
            </a:endParaRPr>
          </a:p>
          <a:p>
            <a:pPr marL="692150" lvl="2" indent="0">
              <a:buNone/>
            </a:pPr>
            <a:r>
              <a:rPr lang="en-US" sz="2800" u="sng" dirty="0">
                <a:solidFill>
                  <a:srgbClr val="FF0000"/>
                </a:solidFill>
              </a:rPr>
              <a:t>Note - </a:t>
            </a:r>
            <a:r>
              <a:rPr lang="en-US" sz="2800" b="1" u="sng" dirty="0"/>
              <a:t>Compilers have issues with STL libraries</a:t>
            </a:r>
            <a:r>
              <a:rPr lang="en-US" sz="2800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700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Boost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Boost</a:t>
            </a:r>
          </a:p>
          <a:p>
            <a:pPr lvl="1"/>
            <a:r>
              <a:rPr lang="en-US" b="0" dirty="0"/>
              <a:t>Provides free peer-reviewed portable C++ source libraries</a:t>
            </a:r>
          </a:p>
          <a:p>
            <a:pPr lvl="1"/>
            <a:r>
              <a:rPr lang="en-US" b="0" dirty="0"/>
              <a:t>Works well with the C++ Standard Library and are intended to be widely useful, and usable across a broad spectrum of applications. </a:t>
            </a:r>
          </a:p>
          <a:p>
            <a:pPr lvl="1"/>
            <a:r>
              <a:rPr lang="en-US" dirty="0">
                <a:hlinkClick r:id="rId2"/>
              </a:rPr>
              <a:t>http://www.boost.org/doc/libs/1_60_0/more/getting_started/windows.html#get-boost</a:t>
            </a:r>
            <a:endParaRPr lang="en-US" dirty="0"/>
          </a:p>
          <a:p>
            <a:pPr lvl="1"/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810858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Boost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Example</a:t>
            </a:r>
          </a:p>
          <a:p>
            <a:pPr lvl="1"/>
            <a:r>
              <a:rPr lang="en-US" dirty="0" err="1">
                <a:solidFill>
                  <a:srgbClr val="7030A0"/>
                </a:solidFill>
              </a:rPr>
              <a:t>Boost.Filesystem</a:t>
            </a:r>
            <a:r>
              <a:rPr lang="en-US" dirty="0">
                <a:solidFill>
                  <a:srgbClr val="7030A0"/>
                </a:solidFill>
              </a:rPr>
              <a:t>:</a:t>
            </a:r>
            <a:r>
              <a:rPr lang="en-US" dirty="0"/>
              <a:t> provides facilities to manipulate files/directories, and the paths that identify them.</a:t>
            </a:r>
          </a:p>
          <a:p>
            <a:pPr lvl="1"/>
            <a:r>
              <a:rPr lang="en-US" dirty="0" err="1">
                <a:solidFill>
                  <a:srgbClr val="7030A0"/>
                </a:solidFill>
              </a:rPr>
              <a:t>Boost.GraphParallel</a:t>
            </a:r>
            <a:r>
              <a:rPr lang="en-US" dirty="0">
                <a:solidFill>
                  <a:srgbClr val="7030A0"/>
                </a:solidFill>
              </a:rPr>
              <a:t>:</a:t>
            </a:r>
            <a:r>
              <a:rPr lang="en-US" dirty="0"/>
              <a:t> extension to the Boost Graph Library (BGL) for parallel and distributed computing.</a:t>
            </a:r>
          </a:p>
          <a:p>
            <a:pPr lvl="1"/>
            <a:r>
              <a:rPr lang="en-US" dirty="0" err="1">
                <a:solidFill>
                  <a:srgbClr val="7030A0"/>
                </a:solidFill>
              </a:rPr>
              <a:t>Boost.IOStreams</a:t>
            </a:r>
            <a:r>
              <a:rPr lang="en-US" dirty="0"/>
              <a:t>: for accessing new </a:t>
            </a:r>
            <a:r>
              <a:rPr lang="en-US" dirty="0">
                <a:hlinkClick r:id="rId2"/>
              </a:rPr>
              <a:t>Sources</a:t>
            </a:r>
            <a:r>
              <a:rPr lang="en-US" dirty="0"/>
              <a:t> and </a:t>
            </a:r>
            <a:r>
              <a:rPr lang="en-US" dirty="0">
                <a:hlinkClick r:id="rId3"/>
              </a:rPr>
              <a:t>Sinks</a:t>
            </a:r>
            <a:r>
              <a:rPr lang="en-US" dirty="0"/>
              <a:t>.</a:t>
            </a:r>
          </a:p>
          <a:p>
            <a:pPr lvl="1"/>
            <a:r>
              <a:rPr lang="en-US" dirty="0" err="1">
                <a:solidFill>
                  <a:srgbClr val="7030A0"/>
                </a:solidFill>
              </a:rPr>
              <a:t>Boost.System</a:t>
            </a:r>
            <a:r>
              <a:rPr lang="en-US" dirty="0">
                <a:solidFill>
                  <a:srgbClr val="7030A0"/>
                </a:solidFill>
              </a:rPr>
              <a:t>: </a:t>
            </a:r>
            <a:r>
              <a:rPr lang="en-US" dirty="0"/>
              <a:t>provides simple, light-weight </a:t>
            </a:r>
            <a:r>
              <a:rPr lang="en-US" dirty="0" err="1"/>
              <a:t>error_code</a:t>
            </a:r>
            <a:r>
              <a:rPr lang="en-US" dirty="0"/>
              <a:t> objects that encapsulate system-specific error code values. </a:t>
            </a:r>
          </a:p>
          <a:p>
            <a:pPr lvl="1"/>
            <a:r>
              <a:rPr lang="en-US" dirty="0" err="1">
                <a:solidFill>
                  <a:srgbClr val="7030A0"/>
                </a:solidFill>
              </a:rPr>
              <a:t>Boost.Thread</a:t>
            </a:r>
            <a:r>
              <a:rPr lang="en-US" dirty="0">
                <a:solidFill>
                  <a:srgbClr val="7030A0"/>
                </a:solidFill>
              </a:rPr>
              <a:t>:</a:t>
            </a:r>
            <a:r>
              <a:rPr lang="en-US" dirty="0"/>
              <a:t> enables the use of multiple threads of execution with shared data in portable C++ code. </a:t>
            </a:r>
          </a:p>
          <a:p>
            <a:pPr lvl="1"/>
            <a:r>
              <a:rPr lang="en-US" dirty="0" err="1">
                <a:solidFill>
                  <a:srgbClr val="7030A0"/>
                </a:solidFill>
              </a:rPr>
              <a:t>Boost.Timer</a:t>
            </a:r>
            <a:r>
              <a:rPr lang="en-US" dirty="0">
                <a:solidFill>
                  <a:srgbClr val="7030A0"/>
                </a:solidFill>
              </a:rPr>
              <a:t>:</a:t>
            </a:r>
            <a:r>
              <a:rPr lang="en-US" dirty="0"/>
              <a:t> How long does my C++ code take to run</a:t>
            </a:r>
          </a:p>
        </p:txBody>
      </p:sp>
    </p:spTree>
    <p:extLst>
      <p:ext uri="{BB962C8B-B14F-4D97-AF65-F5344CB8AC3E}">
        <p14:creationId xmlns:p14="http://schemas.microsoft.com/office/powerpoint/2010/main" val="1327628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Question, Comments &amp; Feedback</a:t>
            </a:r>
          </a:p>
        </p:txBody>
      </p:sp>
    </p:spTree>
    <p:extLst>
      <p:ext uri="{BB962C8B-B14F-4D97-AF65-F5344CB8AC3E}">
        <p14:creationId xmlns:p14="http://schemas.microsoft.com/office/powerpoint/2010/main" val="32598425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C54312C0-7921-4B5C-80AD-4A00FFFBB1D1}" vid="{F57BDCDC-223C-4D7E-9718-83068A0B9A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Rishi Lecture Presentation Template</Template>
  <TotalTime>4175</TotalTime>
  <Words>240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Retrospect</vt:lpstr>
      <vt:lpstr>C++: Standard Template Library</vt:lpstr>
      <vt:lpstr>Outline</vt:lpstr>
      <vt:lpstr>C++: Standard Template Library</vt:lpstr>
      <vt:lpstr>C++: Standard Template Library</vt:lpstr>
      <vt:lpstr>C++: Boost Library</vt:lpstr>
      <vt:lpstr>C++: Boost Library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C++</dc:title>
  <dc:creator>Rishi Saripalle</dc:creator>
  <cp:lastModifiedBy>Rishi Saripalle</cp:lastModifiedBy>
  <cp:revision>217</cp:revision>
  <dcterms:created xsi:type="dcterms:W3CDTF">2016-02-11T17:24:39Z</dcterms:created>
  <dcterms:modified xsi:type="dcterms:W3CDTF">2020-04-06T19:47:26Z</dcterms:modified>
</cp:coreProperties>
</file>