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88" r:id="rId4"/>
    <p:sldId id="287" r:id="rId5"/>
    <p:sldId id="280" r:id="rId6"/>
    <p:sldId id="281" r:id="rId7"/>
    <p:sldId id="282" r:id="rId8"/>
    <p:sldId id="286" r:id="rId9"/>
    <p:sldId id="289" r:id="rId10"/>
    <p:sldId id="283" r:id="rId11"/>
    <p:sldId id="284" r:id="rId12"/>
    <p:sldId id="290" r:id="rId13"/>
    <p:sldId id="291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0778E-436B-484A-A8F8-5DBD67BA0B01}" v="1" dt="2019-11-19T17:41:16.030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4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palle, Rishi" userId="9527fcb6-9658-41e4-ba79-6c7d094e33e3" providerId="ADAL" clId="{F840778E-436B-484A-A8F8-5DBD67BA0B01}"/>
    <pc:docChg chg="custSel addSld modSld">
      <pc:chgData name="Saripalle, Rishi" userId="9527fcb6-9658-41e4-ba79-6c7d094e33e3" providerId="ADAL" clId="{F840778E-436B-484A-A8F8-5DBD67BA0B01}" dt="2019-11-19T17:43:40.220" v="210" actId="20577"/>
      <pc:docMkLst>
        <pc:docMk/>
      </pc:docMkLst>
      <pc:sldChg chg="modSp add">
        <pc:chgData name="Saripalle, Rishi" userId="9527fcb6-9658-41e4-ba79-6c7d094e33e3" providerId="ADAL" clId="{F840778E-436B-484A-A8F8-5DBD67BA0B01}" dt="2019-11-19T17:43:40.220" v="210" actId="20577"/>
        <pc:sldMkLst>
          <pc:docMk/>
          <pc:sldMk cId="1816311726" sldId="289"/>
        </pc:sldMkLst>
        <pc:spChg chg="mod">
          <ac:chgData name="Saripalle, Rishi" userId="9527fcb6-9658-41e4-ba79-6c7d094e33e3" providerId="ADAL" clId="{F840778E-436B-484A-A8F8-5DBD67BA0B01}" dt="2019-11-19T17:42:50.495" v="125" actId="20577"/>
          <ac:spMkLst>
            <pc:docMk/>
            <pc:sldMk cId="1816311726" sldId="289"/>
            <ac:spMk id="6" creationId="{398C7DCC-9D25-4B73-9182-71BFB16EC290}"/>
          </ac:spMkLst>
        </pc:spChg>
        <pc:spChg chg="mod">
          <ac:chgData name="Saripalle, Rishi" userId="9527fcb6-9658-41e4-ba79-6c7d094e33e3" providerId="ADAL" clId="{F840778E-436B-484A-A8F8-5DBD67BA0B01}" dt="2019-11-19T17:43:40.220" v="210" actId="20577"/>
          <ac:spMkLst>
            <pc:docMk/>
            <pc:sldMk cId="1816311726" sldId="289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7222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 anchor="b">
            <a:noAutofit/>
          </a:bodyPr>
          <a:lstStyle>
            <a:lvl1pPr marL="0" indent="0" algn="l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4343400"/>
            <a:ext cx="9985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4813" indent="-404813">
              <a:defRPr/>
            </a:lvl1pPr>
            <a:lvl2pPr marL="692150" indent="-287338">
              <a:defRPr/>
            </a:lvl2pPr>
            <a:lvl3pPr marL="862013" indent="-1698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ctr" anchorCtr="0">
            <a:normAutofit/>
          </a:bodyPr>
          <a:lstStyle>
            <a:lvl1pPr>
              <a:lnSpc>
                <a:spcPct val="85000"/>
              </a:lnSpc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b" anchorCtr="0">
            <a:noAutofit/>
          </a:bodyPr>
          <a:lstStyle>
            <a:lvl1pPr marL="0" indent="0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443" y="1594152"/>
            <a:ext cx="526715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43" y="2330434"/>
            <a:ext cx="5267157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3120" y="1594152"/>
            <a:ext cx="4958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3120" y="2330434"/>
            <a:ext cx="4937760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228601"/>
            <a:ext cx="7025639" cy="5999425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 flipH="1">
            <a:off x="7671789" y="2749526"/>
            <a:ext cx="53340" cy="71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0363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1442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fld id="{043B4431-2FFA-4D82-A5A8-2D6B9E0E23A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459787"/>
            <a:ext cx="782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1" y="6459787"/>
            <a:ext cx="54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6400" y="1418153"/>
            <a:ext cx="10363200" cy="1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upload.wikimedia.org/wikipedia/en/f/f9/Illinois_State_University_Sea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224" y="242931"/>
            <a:ext cx="1069624" cy="10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00000"/>
        <a:buFont typeface="Calibri" panose="020F0502020204030204" pitchFamily="34" charset="0"/>
        <a:buChar char="—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22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20000"/>
        <a:buFont typeface="Calibri" panose="020F0502020204030204" pitchFamily="34" charset="0"/>
        <a:buChar char="»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2929"/>
        </a:buClr>
        <a:buSzPct val="110000"/>
        <a:buFont typeface="Calibri" panose="020F0502020204030204" pitchFamily="34" charset="0"/>
        <a:buChar char="›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9350" indent="-2349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it.ilstu.edu/projects/IT226EXAMPLES/repos/cplusplus/browse/Cour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happening</a:t>
            </a:r>
          </a:p>
          <a:p>
            <a:pPr lvl="1"/>
            <a:r>
              <a:rPr lang="en-US" b="0" dirty="0"/>
              <a:t>When the C++ compiler gets to this function call</a:t>
            </a:r>
          </a:p>
          <a:p>
            <a:pPr lvl="2"/>
            <a:r>
              <a:rPr lang="en-US" b="0" dirty="0"/>
              <a:t>It identifies the types of the arguments</a:t>
            </a:r>
            <a:endParaRPr lang="en-US" dirty="0"/>
          </a:p>
          <a:p>
            <a:pPr lvl="2"/>
            <a:r>
              <a:rPr lang="en-US" b="0" dirty="0"/>
              <a:t>Then it uses the template to produce a function definition with the type parameter </a:t>
            </a:r>
            <a:r>
              <a:rPr lang="en-US" sz="2000" b="0" dirty="0"/>
              <a:t>T</a:t>
            </a:r>
            <a:r>
              <a:rPr lang="en-US" sz="1600" b="0" dirty="0"/>
              <a:t> </a:t>
            </a:r>
            <a:r>
              <a:rPr lang="en-US" b="0" dirty="0"/>
              <a:t>replaced with the type passed</a:t>
            </a:r>
          </a:p>
          <a:p>
            <a:pPr lvl="3"/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522515" y="4274458"/>
            <a:ext cx="4524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fr-FR" b="1" dirty="0">
                <a:solidFill>
                  <a:srgbClr val="644632"/>
                </a:solidFill>
                <a:latin typeface="Courier New" panose="02070309020205020404" pitchFamily="49" charset="0"/>
              </a:rPr>
              <a:t>X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644632"/>
                </a:solidFill>
                <a:latin typeface="Courier New" panose="02070309020205020404" pitchFamily="49" charset="0"/>
              </a:rPr>
              <a:t> Y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 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	……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3802" y="5197788"/>
            <a:ext cx="6528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fr-FR" b="1" dirty="0" err="1">
                <a:solidFill>
                  <a:srgbClr val="644632"/>
                </a:solidFill>
                <a:latin typeface="Courier New" panose="020703090202050204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width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b="1" dirty="0">
                <a:solidFill>
                  <a:srgbClr val="644632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644632"/>
                </a:solidFill>
                <a:latin typeface="Courier New" panose="02070309020205020404" pitchFamily="49" charset="0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height</a:t>
            </a:r>
            <a:r>
              <a:rPr lang="fr-FR" b="1" dirty="0">
                <a:solidFill>
                  <a:srgbClr val="000000"/>
                </a:solidFill>
                <a:latin typeface="Courier New" panose="02070309020205020404" pitchFamily="49" charset="0"/>
              </a:rPr>
              <a:t>, 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	……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cxnSp>
        <p:nvCxnSpPr>
          <p:cNvPr id="7" name="Elbow Connector 6"/>
          <p:cNvCxnSpPr>
            <a:cxnSpLocks/>
            <a:stCxn id="4" idx="3"/>
            <a:endCxn id="5" idx="0"/>
          </p:cNvCxnSpPr>
          <p:nvPr/>
        </p:nvCxnSpPr>
        <p:spPr>
          <a:xfrm>
            <a:off x="5047488" y="4874623"/>
            <a:ext cx="3710577" cy="3231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8575" y="4303509"/>
            <a:ext cx="491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 err="1">
                <a:solidFill>
                  <a:srgbClr val="005032"/>
                </a:solidFill>
                <a:latin typeface="Courier New" panose="02070309020205020404" pitchFamily="49" charset="0"/>
              </a:rPr>
              <a:t>Rectanle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int,int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(10, 10);</a:t>
            </a:r>
          </a:p>
        </p:txBody>
      </p:sp>
    </p:spTree>
    <p:extLst>
      <p:ext uri="{BB962C8B-B14F-4D97-AF65-F5344CB8AC3E}">
        <p14:creationId xmlns:p14="http://schemas.microsoft.com/office/powerpoint/2010/main" val="82300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of Template</a:t>
            </a:r>
          </a:p>
          <a:p>
            <a:pPr lvl="1"/>
            <a:r>
              <a:rPr lang="en-US" dirty="0"/>
              <a:t>A template begins with multiple datatypes</a:t>
            </a:r>
          </a:p>
          <a:p>
            <a:pPr marL="404812" lvl="1" indent="0">
              <a:buNone/>
            </a:pPr>
            <a:r>
              <a:rPr lang="en-US" dirty="0"/>
              <a:t>		</a:t>
            </a:r>
            <a:r>
              <a:rPr lang="en-US" sz="3200" b="1" dirty="0">
                <a:solidFill>
                  <a:srgbClr val="7030A0"/>
                </a:solidFill>
              </a:rPr>
              <a:t>template</a:t>
            </a:r>
            <a:r>
              <a:rPr lang="en-US" sz="3200" dirty="0"/>
              <a:t>&lt;</a:t>
            </a:r>
            <a:r>
              <a:rPr lang="en-US" sz="3200" b="1" dirty="0">
                <a:solidFill>
                  <a:srgbClr val="7030A0"/>
                </a:solidFill>
              </a:rPr>
              <a:t>class</a:t>
            </a:r>
            <a:r>
              <a:rPr lang="en-US" sz="3200" dirty="0"/>
              <a:t> T, </a:t>
            </a:r>
            <a:r>
              <a:rPr lang="en-US" sz="3200" b="1" dirty="0">
                <a:solidFill>
                  <a:srgbClr val="7030A0"/>
                </a:solidFill>
              </a:rPr>
              <a:t>class</a:t>
            </a:r>
            <a:r>
              <a:rPr lang="en-US" sz="3200" dirty="0"/>
              <a:t> X, </a:t>
            </a:r>
            <a:r>
              <a:rPr lang="en-US" sz="3200" b="1" dirty="0">
                <a:solidFill>
                  <a:srgbClr val="7030A0"/>
                </a:solidFill>
              </a:rPr>
              <a:t>class</a:t>
            </a:r>
            <a:r>
              <a:rPr lang="en-US" sz="3200" dirty="0"/>
              <a:t> Y&gt;</a:t>
            </a:r>
          </a:p>
          <a:p>
            <a:pPr marL="404812" lvl="1" indent="0">
              <a:buNone/>
            </a:pPr>
            <a:r>
              <a:rPr lang="en-US" sz="3200" dirty="0"/>
              <a:t>			</a:t>
            </a:r>
            <a:r>
              <a:rPr lang="en-US" sz="2400" dirty="0"/>
              <a:t>where T, X &amp; Y indicate datatypes.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Course example</a:t>
            </a:r>
          </a:p>
          <a:p>
            <a:pPr lvl="4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bitbucket.it.ilstu.edu/projects/IT226EXAMPLES/repos/cplusplus/browse/Course</a:t>
            </a:r>
            <a:endParaRPr lang="en-US" dirty="0" smtClean="0"/>
          </a:p>
          <a:p>
            <a:pPr lvl="1"/>
            <a:r>
              <a:rPr lang="en-US" dirty="0" smtClean="0"/>
              <a:t>Pre-processor: Resolve the directives (#....)</a:t>
            </a:r>
          </a:p>
          <a:p>
            <a:pPr lvl="2"/>
            <a:r>
              <a:rPr lang="en-US" dirty="0" smtClean="0"/>
              <a:t>In Course.cpp – resolve #include “</a:t>
            </a:r>
            <a:r>
              <a:rPr lang="en-US" dirty="0" err="1" smtClean="0"/>
              <a:t>Course.h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Course.h</a:t>
            </a:r>
            <a:r>
              <a:rPr lang="en-US" dirty="0" smtClean="0"/>
              <a:t> – resolve #include …… (any other .h or C++ libraries)</a:t>
            </a:r>
          </a:p>
          <a:p>
            <a:pPr lvl="1"/>
            <a:r>
              <a:rPr lang="en-US" dirty="0" smtClean="0"/>
              <a:t>Compilation</a:t>
            </a:r>
          </a:p>
          <a:p>
            <a:pPr lvl="2"/>
            <a:r>
              <a:rPr lang="en-US" dirty="0" smtClean="0"/>
              <a:t>Course.cpp  - compile the file to generate </a:t>
            </a:r>
            <a:r>
              <a:rPr lang="en-US" dirty="0" err="1" smtClean="0"/>
              <a:t>Course.o</a:t>
            </a:r>
            <a:endParaRPr lang="en-US" dirty="0" smtClean="0"/>
          </a:p>
          <a:p>
            <a:pPr lvl="2"/>
            <a:r>
              <a:rPr lang="en-US" dirty="0" smtClean="0"/>
              <a:t>main.cpp – compile the file to generate </a:t>
            </a:r>
            <a:r>
              <a:rPr lang="en-US" dirty="0" err="1" smtClean="0"/>
              <a:t>main.o</a:t>
            </a:r>
            <a:endParaRPr lang="en-US" dirty="0" smtClean="0"/>
          </a:p>
          <a:p>
            <a:pPr lvl="1"/>
            <a:r>
              <a:rPr lang="en-US" dirty="0" smtClean="0"/>
              <a:t>Linking</a:t>
            </a:r>
          </a:p>
          <a:p>
            <a:pPr lvl="2"/>
            <a:r>
              <a:rPr lang="en-US" dirty="0" smtClean="0"/>
              <a:t>Link all the *.o files with required libraries to generate the executable.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of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Header example</a:t>
            </a:r>
          </a:p>
          <a:p>
            <a:pPr lvl="4"/>
            <a:r>
              <a:rPr lang="en-US" dirty="0"/>
              <a:t>https://bitbucket.it.ilstu.edu/projects/IT226EXAMPLES/repos/cplusplus/browse/Header2</a:t>
            </a:r>
            <a:endParaRPr lang="en-US" dirty="0" smtClean="0"/>
          </a:p>
          <a:p>
            <a:pPr lvl="1"/>
            <a:r>
              <a:rPr lang="en-US" dirty="0" smtClean="0"/>
              <a:t>Pre-processor: Resolve the directives (#....)</a:t>
            </a:r>
          </a:p>
          <a:p>
            <a:pPr lvl="2"/>
            <a:r>
              <a:rPr lang="en-US" dirty="0" smtClean="0"/>
              <a:t>In AddSource.cpp – resolve #include “</a:t>
            </a:r>
            <a:r>
              <a:rPr lang="en-US" dirty="0" err="1" smtClean="0"/>
              <a:t>Add.h</a:t>
            </a:r>
            <a:r>
              <a:rPr lang="en-US" dirty="0" smtClean="0"/>
              <a:t>” &amp; “</a:t>
            </a:r>
            <a:r>
              <a:rPr lang="en-US" dirty="0" err="1" smtClean="0"/>
              <a:t>Multiply.h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Same to other *.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Compilation</a:t>
            </a:r>
          </a:p>
          <a:p>
            <a:pPr lvl="2"/>
            <a:r>
              <a:rPr lang="en-US" dirty="0" smtClean="0"/>
              <a:t>AddSource.cpp  - compile the file to generate </a:t>
            </a:r>
            <a:r>
              <a:rPr lang="en-US" dirty="0" err="1" smtClean="0"/>
              <a:t>AddSource.o</a:t>
            </a:r>
            <a:endParaRPr lang="en-US" dirty="0" smtClean="0"/>
          </a:p>
          <a:p>
            <a:pPr lvl="2"/>
            <a:r>
              <a:rPr lang="en-US" dirty="0" smtClean="0"/>
              <a:t>Same to other *.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Linking</a:t>
            </a:r>
          </a:p>
          <a:p>
            <a:pPr lvl="2"/>
            <a:r>
              <a:rPr lang="en-US" dirty="0" smtClean="0"/>
              <a:t>Link all the *.o files with required libraries to generate the executable.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1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Question, Comments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325984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we doing</a:t>
            </a:r>
          </a:p>
          <a:p>
            <a:pPr lvl="1"/>
            <a:r>
              <a:rPr lang="en-US" dirty="0"/>
              <a:t>C++ Template</a:t>
            </a:r>
          </a:p>
          <a:p>
            <a:pPr lvl="2"/>
            <a:r>
              <a:rPr lang="en-US" dirty="0"/>
              <a:t>Introduction</a:t>
            </a:r>
          </a:p>
          <a:p>
            <a:pPr lvl="2"/>
            <a:r>
              <a:rPr lang="en-US" dirty="0"/>
              <a:t>Purpose</a:t>
            </a:r>
          </a:p>
          <a:p>
            <a:pPr lvl="2"/>
            <a:r>
              <a:rPr lang="en-US" dirty="0"/>
              <a:t>Syntax and usage</a:t>
            </a:r>
          </a:p>
          <a:p>
            <a:pPr lvl="2"/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8564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3CF2-AEB6-46E7-8CE5-2756F333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3B8A32B-469E-40A4-99C3-4A82AA145320}"/>
              </a:ext>
            </a:extLst>
          </p:cNvPr>
          <p:cNvSpPr/>
          <p:nvPr/>
        </p:nvSpPr>
        <p:spPr>
          <a:xfrm>
            <a:off x="194906" y="1616241"/>
            <a:ext cx="3792376" cy="433965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h) {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w;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h;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r(10,20);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"Area is:"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0A22CB2-53B4-4764-8E0C-3317C62588E9}"/>
              </a:ext>
            </a:extLst>
          </p:cNvPr>
          <p:cNvSpPr/>
          <p:nvPr/>
        </p:nvSpPr>
        <p:spPr>
          <a:xfrm>
            <a:off x="4200850" y="1616241"/>
            <a:ext cx="3792376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h) {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w;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h;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r(10,20);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"Area is:"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7D0467-BE09-4705-A074-1EB87A094B67}"/>
              </a:ext>
            </a:extLst>
          </p:cNvPr>
          <p:cNvSpPr/>
          <p:nvPr/>
        </p:nvSpPr>
        <p:spPr>
          <a:xfrm>
            <a:off x="8204719" y="1616241"/>
            <a:ext cx="3792376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h) {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w;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h;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r(10,20);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"Area is:"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A53CF2-AEB6-46E7-8CE5-2756F333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3B8A32B-469E-40A4-99C3-4A82AA145320}"/>
              </a:ext>
            </a:extLst>
          </p:cNvPr>
          <p:cNvSpPr/>
          <p:nvPr/>
        </p:nvSpPr>
        <p:spPr>
          <a:xfrm>
            <a:off x="194906" y="1616241"/>
            <a:ext cx="3792376" cy="433965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h) {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w;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h;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r(10,20);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"Area is:"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0A22CB2-53B4-4764-8E0C-3317C62588E9}"/>
              </a:ext>
            </a:extLst>
          </p:cNvPr>
          <p:cNvSpPr/>
          <p:nvPr/>
        </p:nvSpPr>
        <p:spPr>
          <a:xfrm>
            <a:off x="4200850" y="1616241"/>
            <a:ext cx="3792376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h) {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w;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h;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r(10.3,20.4);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"Area is:"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37D0467-BE09-4705-A074-1EB87A094B67}"/>
              </a:ext>
            </a:extLst>
          </p:cNvPr>
          <p:cNvSpPr/>
          <p:nvPr/>
        </p:nvSpPr>
        <p:spPr>
          <a:xfrm>
            <a:off x="8204719" y="1616241"/>
            <a:ext cx="3792376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h) {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w;</a:t>
            </a:r>
          </a:p>
          <a:p>
            <a:pPr lvl="2"/>
            <a:r>
              <a:rPr lang="en-US" sz="12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h;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area() {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r(12.45f,123.45f);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"Area is:"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200" dirty="0">
              <a:latin typeface="Courier New" panose="02070309020205020404" pitchFamily="49" charset="0"/>
            </a:endParaRP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A121D29-D71B-4D64-B7EA-2BA547E994B0}"/>
              </a:ext>
            </a:extLst>
          </p:cNvPr>
          <p:cNvSpPr/>
          <p:nvPr/>
        </p:nvSpPr>
        <p:spPr>
          <a:xfrm>
            <a:off x="594360" y="2544659"/>
            <a:ext cx="516770" cy="43042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B283E9E-99B2-42D5-91D6-9A2067364839}"/>
              </a:ext>
            </a:extLst>
          </p:cNvPr>
          <p:cNvSpPr/>
          <p:nvPr/>
        </p:nvSpPr>
        <p:spPr>
          <a:xfrm>
            <a:off x="594360" y="3823979"/>
            <a:ext cx="516770" cy="23119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D8F276-994D-43E3-807C-47540B7CC243}"/>
              </a:ext>
            </a:extLst>
          </p:cNvPr>
          <p:cNvSpPr/>
          <p:nvPr/>
        </p:nvSpPr>
        <p:spPr>
          <a:xfrm>
            <a:off x="4715256" y="2544659"/>
            <a:ext cx="615696" cy="43042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CE90FD3-AC0D-4D56-869C-03B7943B8D94}"/>
              </a:ext>
            </a:extLst>
          </p:cNvPr>
          <p:cNvSpPr/>
          <p:nvPr/>
        </p:nvSpPr>
        <p:spPr>
          <a:xfrm>
            <a:off x="4715256" y="3816779"/>
            <a:ext cx="615696" cy="23839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15C1544-B8AF-4AEA-9FBD-FE3C0D54F8E2}"/>
              </a:ext>
            </a:extLst>
          </p:cNvPr>
          <p:cNvSpPr/>
          <p:nvPr/>
        </p:nvSpPr>
        <p:spPr>
          <a:xfrm>
            <a:off x="8708667" y="2544659"/>
            <a:ext cx="615696" cy="430422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0844926-2B4F-4E98-A270-D6ADC3B44596}"/>
              </a:ext>
            </a:extLst>
          </p:cNvPr>
          <p:cNvSpPr/>
          <p:nvPr/>
        </p:nvSpPr>
        <p:spPr>
          <a:xfrm>
            <a:off x="8708667" y="3823979"/>
            <a:ext cx="615696" cy="238398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0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</a:t>
            </a:r>
          </a:p>
          <a:p>
            <a:pPr lvl="1"/>
            <a:r>
              <a:rPr lang="en-US" dirty="0"/>
              <a:t>Algorithm/Method is the same, </a:t>
            </a:r>
            <a:r>
              <a:rPr lang="en-US" b="1" dirty="0">
                <a:solidFill>
                  <a:srgbClr val="FF0000"/>
                </a:solidFill>
              </a:rPr>
              <a:t>ONLY </a:t>
            </a:r>
            <a:r>
              <a:rPr lang="en-US" dirty="0"/>
              <a:t>the types have changed</a:t>
            </a:r>
          </a:p>
          <a:p>
            <a:pPr lvl="2"/>
            <a:r>
              <a:rPr lang="en-US" dirty="0"/>
              <a:t>Its in-efficient to write the same algorithm for different datatypes</a:t>
            </a:r>
          </a:p>
          <a:p>
            <a:pPr lvl="1"/>
            <a:r>
              <a:rPr lang="en-US" b="1" dirty="0"/>
              <a:t>Solution</a:t>
            </a:r>
          </a:p>
          <a:p>
            <a:pPr lvl="2"/>
            <a:r>
              <a:rPr lang="en-US" dirty="0"/>
              <a:t>Abstract the algorithm out </a:t>
            </a:r>
          </a:p>
          <a:p>
            <a:pPr lvl="2"/>
            <a:r>
              <a:rPr lang="en-US" dirty="0"/>
              <a:t>Create a generic template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1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3470656" cy="2999232"/>
          </a:xfrm>
        </p:spPr>
        <p:txBody>
          <a:bodyPr>
            <a:normAutofit/>
          </a:bodyPr>
          <a:lstStyle/>
          <a:p>
            <a:r>
              <a:rPr lang="en-US" dirty="0"/>
              <a:t>Template:</a:t>
            </a:r>
          </a:p>
          <a:p>
            <a:pPr lvl="1"/>
            <a:r>
              <a:rPr lang="en-US" dirty="0"/>
              <a:t>Type1 and Type2 act as a placeholder for any datatype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85E28AB-0D68-4B4A-BCFB-9BF6F63F74B4}"/>
              </a:ext>
            </a:extLst>
          </p:cNvPr>
          <p:cNvSpPr/>
          <p:nvPr/>
        </p:nvSpPr>
        <p:spPr>
          <a:xfrm>
            <a:off x="5054414" y="986203"/>
            <a:ext cx="5489177" cy="504753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type1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type2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type1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type2</a:t>
            </a:r>
            <a:r>
              <a:rPr lang="en-US" sz="14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h) {</a:t>
            </a:r>
          </a:p>
          <a:p>
            <a:pPr lvl="2"/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w;</a:t>
            </a:r>
          </a:p>
          <a:p>
            <a:pPr lvl="2"/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h;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400" b="1" i="1" dirty="0">
                <a:solidFill>
                  <a:srgbClr val="7F0055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type1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area() {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en-US" sz="1400" dirty="0">
              <a:latin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r(10,20);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"Area is:"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r.area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endParaRPr lang="en-US" sz="1400" dirty="0">
              <a:latin typeface="Courier New" panose="02070309020205020404" pitchFamily="49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4230255" cy="4572000"/>
          </a:xfrm>
        </p:spPr>
        <p:txBody>
          <a:bodyPr/>
          <a:lstStyle/>
          <a:p>
            <a:r>
              <a:rPr lang="en-US" dirty="0"/>
              <a:t>Syntax of Template</a:t>
            </a:r>
          </a:p>
          <a:p>
            <a:pPr lvl="1"/>
            <a:r>
              <a:rPr lang="en-US" dirty="0"/>
              <a:t>A template begins with </a:t>
            </a:r>
          </a:p>
          <a:p>
            <a:pPr marL="404812" lvl="1" indent="0">
              <a:buNone/>
            </a:pPr>
            <a:r>
              <a:rPr lang="en-US" dirty="0"/>
              <a:t>		</a:t>
            </a:r>
            <a:r>
              <a:rPr lang="en-US" sz="3200" b="1" dirty="0">
                <a:solidFill>
                  <a:srgbClr val="7030A0"/>
                </a:solidFill>
              </a:rPr>
              <a:t>template</a:t>
            </a:r>
            <a:r>
              <a:rPr lang="en-US" sz="3200" dirty="0"/>
              <a:t>&lt;</a:t>
            </a:r>
            <a:r>
              <a:rPr lang="en-US" sz="3200" b="1" dirty="0">
                <a:solidFill>
                  <a:srgbClr val="7030A0"/>
                </a:solidFill>
              </a:rPr>
              <a:t>class</a:t>
            </a:r>
            <a:r>
              <a:rPr lang="en-US" sz="3200" dirty="0"/>
              <a:t> T&gt;</a:t>
            </a:r>
          </a:p>
          <a:p>
            <a:pPr marL="404812" lvl="1" indent="0">
              <a:buNone/>
            </a:pPr>
            <a:r>
              <a:rPr lang="en-US" sz="2400" dirty="0"/>
              <a:t>where T indicates any datatype.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C1595B5-2A36-43DE-A19F-0934F7F363D6}"/>
              </a:ext>
            </a:extLst>
          </p:cNvPr>
          <p:cNvSpPr/>
          <p:nvPr/>
        </p:nvSpPr>
        <p:spPr>
          <a:xfrm>
            <a:off x="5481877" y="1747153"/>
            <a:ext cx="5360294" cy="42780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X,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Y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X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Y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h) {</a:t>
            </a:r>
          </a:p>
          <a:p>
            <a:pPr lvl="2"/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w;</a:t>
            </a:r>
          </a:p>
          <a:p>
            <a:pPr lvl="2"/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h;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X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area() 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0597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Template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1510" y="1923949"/>
            <a:ext cx="51923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pPr lvl="1"/>
            <a:r>
              <a:rPr lang="en-US" dirty="0" err="1">
                <a:solidFill>
                  <a:srgbClr val="005032"/>
                </a:solidFill>
                <a:latin typeface="Courier New" panose="02070309020205020404" pitchFamily="49" charset="0"/>
              </a:rPr>
              <a:t>Rectanle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int,int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(10, 10);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sInt.area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Rectanle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double,double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(10.23, 12.34);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sDouble.area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float, float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sFloat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(10.232f, 123.45f);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sFloat.area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98C7DCC-9D25-4B73-9182-71BFB16EC290}"/>
              </a:ext>
            </a:extLst>
          </p:cNvPr>
          <p:cNvSpPr/>
          <p:nvPr/>
        </p:nvSpPr>
        <p:spPr>
          <a:xfrm>
            <a:off x="648620" y="1635185"/>
            <a:ext cx="5360294" cy="427809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X,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Y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X </a:t>
            </a:r>
            <a:r>
              <a:rPr lang="en-US" sz="1600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Y</a:t>
            </a:r>
            <a:r>
              <a:rPr lang="en-US" sz="16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Rectangle(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w,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Y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h) {</a:t>
            </a:r>
          </a:p>
          <a:p>
            <a:pPr lvl="2"/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w;</a:t>
            </a:r>
          </a:p>
          <a:p>
            <a:pPr lvl="2"/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h;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X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area() 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width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height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4367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Template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1510" y="1923949"/>
            <a:ext cx="5192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main(){</a:t>
            </a:r>
          </a:p>
          <a:p>
            <a:pPr lvl="1"/>
            <a:r>
              <a:rPr lang="en-US" dirty="0" err="1">
                <a:solidFill>
                  <a:srgbClr val="005032"/>
                </a:solidFill>
                <a:latin typeface="Courier New" panose="02070309020205020404" pitchFamily="49" charset="0"/>
              </a:rPr>
              <a:t>Cricle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&gt;* c = new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Cirlce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&lt;int&gt;(10);</a:t>
            </a:r>
          </a:p>
          <a:p>
            <a:pPr lvl="1"/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&lt;&lt;c-&gt;area();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delete c;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Return 0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98C7DCC-9D25-4B73-9182-71BFB16EC290}"/>
              </a:ext>
            </a:extLst>
          </p:cNvPr>
          <p:cNvSpPr/>
          <p:nvPr/>
        </p:nvSpPr>
        <p:spPr>
          <a:xfrm>
            <a:off x="648620" y="1635185"/>
            <a:ext cx="5360294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&lt;iostream&gt;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 namespace std;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 double PI = 3.1415;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44632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X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radius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Circle(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r) {</a:t>
            </a:r>
          </a:p>
          <a:p>
            <a:pPr lvl="2"/>
            <a:r>
              <a:rPr lang="en-US" sz="1600" dirty="0">
                <a:solidFill>
                  <a:srgbClr val="0000C0"/>
                </a:solidFill>
                <a:latin typeface="Courier New" panose="020703090202050204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r;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 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area() {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PI*radius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radius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163117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54312C0-7921-4B5C-80AD-4A00FFFBB1D1}" vid="{F57BDCDC-223C-4D7E-9718-83068A0B9A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Rishi Lecture Presentation Template</Template>
  <TotalTime>3940</TotalTime>
  <Words>1044</Words>
  <Application>Microsoft Office PowerPoint</Application>
  <PresentationFormat>Widescreen</PresentationFormat>
  <Paragraphs>295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Retrospect</vt:lpstr>
      <vt:lpstr>C++ Template</vt:lpstr>
      <vt:lpstr>Outline</vt:lpstr>
      <vt:lpstr>C++: Template</vt:lpstr>
      <vt:lpstr>C++: Template</vt:lpstr>
      <vt:lpstr>C++: Template</vt:lpstr>
      <vt:lpstr>C++: Template</vt:lpstr>
      <vt:lpstr>C++: Template</vt:lpstr>
      <vt:lpstr>C++: Template</vt:lpstr>
      <vt:lpstr>C++: Template</vt:lpstr>
      <vt:lpstr>C++: Template</vt:lpstr>
      <vt:lpstr>C++: Template</vt:lpstr>
      <vt:lpstr>Compilation of C++</vt:lpstr>
      <vt:lpstr>Compilation of C++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Rishi Saripalle</dc:creator>
  <cp:lastModifiedBy>Rishi Saripalle</cp:lastModifiedBy>
  <cp:revision>221</cp:revision>
  <dcterms:created xsi:type="dcterms:W3CDTF">2016-02-11T17:24:39Z</dcterms:created>
  <dcterms:modified xsi:type="dcterms:W3CDTF">2020-04-06T19:47:20Z</dcterms:modified>
</cp:coreProperties>
</file>