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05" r:id="rId3"/>
    <p:sldId id="319" r:id="rId4"/>
    <p:sldId id="301" r:id="rId5"/>
    <p:sldId id="303" r:id="rId6"/>
    <p:sldId id="304" r:id="rId7"/>
    <p:sldId id="316" r:id="rId8"/>
    <p:sldId id="318" r:id="rId9"/>
    <p:sldId id="317" r:id="rId10"/>
    <p:sldId id="328" r:id="rId11"/>
    <p:sldId id="307" r:id="rId12"/>
    <p:sldId id="325" r:id="rId13"/>
    <p:sldId id="322" r:id="rId14"/>
    <p:sldId id="326" r:id="rId15"/>
    <p:sldId id="315" r:id="rId16"/>
    <p:sldId id="306" r:id="rId17"/>
    <p:sldId id="327" r:id="rId18"/>
    <p:sldId id="320" r:id="rId19"/>
    <p:sldId id="321" r:id="rId20"/>
    <p:sldId id="323" r:id="rId21"/>
    <p:sldId id="324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E9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9EFF1-553C-49BA-9874-37BFBC966BD1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32849-A5FE-4E22-A289-C7C5FFEB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7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32849-A5FE-4E22-A289-C7C5FFEB12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7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72228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5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 anchor="b">
            <a:noAutofit/>
          </a:bodyPr>
          <a:lstStyle>
            <a:lvl1pPr marL="0" indent="0" algn="l">
              <a:buNone/>
              <a:defRPr sz="36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97280" y="4343400"/>
            <a:ext cx="9985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1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04813" indent="-404813">
              <a:defRPr/>
            </a:lvl1pPr>
            <a:lvl2pPr marL="692150" indent="-287338">
              <a:defRPr/>
            </a:lvl2pPr>
            <a:lvl3pPr marL="862013" indent="-169863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2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ctr" anchorCtr="0">
            <a:normAutofit/>
          </a:bodyPr>
          <a:lstStyle>
            <a:lvl1pPr>
              <a:lnSpc>
                <a:spcPct val="85000"/>
              </a:lnSpc>
              <a:defRPr sz="45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b" anchorCtr="0">
            <a:noAutofit/>
          </a:bodyPr>
          <a:lstStyle>
            <a:lvl1pPr marL="0" indent="0">
              <a:buNone/>
              <a:defRPr sz="36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1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6400" y="286605"/>
            <a:ext cx="10363200" cy="1084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76400"/>
            <a:ext cx="5181600" cy="4495800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1200" y="1676400"/>
            <a:ext cx="5181600" cy="4495800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06400" y="286605"/>
            <a:ext cx="10363200" cy="1084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443" y="1594152"/>
            <a:ext cx="5267157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443" y="2330434"/>
            <a:ext cx="5267157" cy="3765566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13120" y="1594152"/>
            <a:ext cx="495808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13120" y="2330434"/>
            <a:ext cx="4937760" cy="3765566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1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4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1" y="228601"/>
            <a:ext cx="7025639" cy="5999425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 b="1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43B4431-2FFA-4D82-A5A8-2D6B9E0E23A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 flipH="1">
            <a:off x="7671789" y="2749526"/>
            <a:ext cx="53340" cy="7188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31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 b="1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043B4431-2FFA-4D82-A5A8-2D6B9E0E23A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"/>
            <a:ext cx="10363200" cy="1385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600200"/>
            <a:ext cx="10363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14427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</a:defRPr>
            </a:lvl1pPr>
          </a:lstStyle>
          <a:p>
            <a:fld id="{043B4431-2FFA-4D82-A5A8-2D6B9E0E23A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1600" y="6459787"/>
            <a:ext cx="782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none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1" y="6459787"/>
            <a:ext cx="54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06400" y="1418153"/>
            <a:ext cx="10363200" cy="19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upload.wikimedia.org/wikipedia/en/f/f9/Illinois_State_University_Sea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224" y="242931"/>
            <a:ext cx="1069624" cy="103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14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SzPct val="100000"/>
        <a:buFont typeface="Calibri" panose="020F0502020204030204" pitchFamily="34" charset="0"/>
        <a:buChar char="—"/>
        <a:defRPr sz="28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2588" indent="22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SzPct val="120000"/>
        <a:buFont typeface="Calibri" panose="020F0502020204030204" pitchFamily="34" charset="0"/>
        <a:buChar char="»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2929"/>
        </a:buClr>
        <a:buSzPct val="110000"/>
        <a:buFont typeface="Calibri" panose="020F0502020204030204" pitchFamily="34" charset="0"/>
        <a:buChar char="›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49350" indent="-2349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716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C++: Inheritance &amp; 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5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094" y="1"/>
            <a:ext cx="3090506" cy="1385063"/>
          </a:xfrm>
        </p:spPr>
        <p:txBody>
          <a:bodyPr/>
          <a:lstStyle/>
          <a:p>
            <a:r>
              <a:rPr lang="en-US" dirty="0"/>
              <a:t>C++: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6136" y="1525555"/>
            <a:ext cx="5334518" cy="923328"/>
          </a:xfrm>
        </p:spPr>
        <p:txBody>
          <a:bodyPr/>
          <a:lstStyle/>
          <a:p>
            <a:r>
              <a:rPr lang="en-US" dirty="0"/>
              <a:t>What happens in the memory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3C23481C-A07A-4BEF-B891-027A11EB4274}"/>
              </a:ext>
            </a:extLst>
          </p:cNvPr>
          <p:cNvGrpSpPr/>
          <p:nvPr/>
        </p:nvGrpSpPr>
        <p:grpSpPr>
          <a:xfrm>
            <a:off x="7240556" y="2171205"/>
            <a:ext cx="2565918" cy="2237913"/>
            <a:chOff x="7380515" y="2929812"/>
            <a:chExt cx="2565918" cy="2237913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16806749-5668-407D-9CBB-CFE7C95A8B82}"/>
                </a:ext>
              </a:extLst>
            </p:cNvPr>
            <p:cNvSpPr/>
            <p:nvPr/>
          </p:nvSpPr>
          <p:spPr>
            <a:xfrm>
              <a:off x="7380515" y="2929812"/>
              <a:ext cx="2565918" cy="22379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0C9B5854-1ED6-4727-864E-D1D3266171BB}"/>
                </a:ext>
              </a:extLst>
            </p:cNvPr>
            <p:cNvSpPr txBox="1"/>
            <p:nvPr/>
          </p:nvSpPr>
          <p:spPr>
            <a:xfrm>
              <a:off x="8315302" y="2929812"/>
              <a:ext cx="950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/>
                <a:t>classC</a:t>
              </a:r>
              <a:endParaRPr lang="en-US" b="1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54583DE7-F433-4710-A0B7-3C4E4711E263}"/>
                </a:ext>
              </a:extLst>
            </p:cNvPr>
            <p:cNvCxnSpPr>
              <a:cxnSpLocks/>
            </p:cNvCxnSpPr>
            <p:nvPr/>
          </p:nvCxnSpPr>
          <p:spPr>
            <a:xfrm>
              <a:off x="7380515" y="3377481"/>
              <a:ext cx="25659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A9125EAF-1A6F-404C-AAE6-16D165541B35}"/>
                </a:ext>
              </a:extLst>
            </p:cNvPr>
            <p:cNvCxnSpPr>
              <a:cxnSpLocks/>
            </p:cNvCxnSpPr>
            <p:nvPr/>
          </p:nvCxnSpPr>
          <p:spPr>
            <a:xfrm>
              <a:off x="7380515" y="3763146"/>
              <a:ext cx="25659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C8DB5538-D0A8-4239-A048-067CC895F6A4}"/>
                </a:ext>
              </a:extLst>
            </p:cNvPr>
            <p:cNvSpPr txBox="1"/>
            <p:nvPr/>
          </p:nvSpPr>
          <p:spPr>
            <a:xfrm>
              <a:off x="8397022" y="338564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3E972180-89FD-4406-815A-0F5B3EB9C378}"/>
                </a:ext>
              </a:extLst>
            </p:cNvPr>
            <p:cNvSpPr txBox="1"/>
            <p:nvPr/>
          </p:nvSpPr>
          <p:spPr>
            <a:xfrm>
              <a:off x="8388353" y="380470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97EF81F5-47F8-4799-9F22-4A5F905BF0C2}"/>
                </a:ext>
              </a:extLst>
            </p:cNvPr>
            <p:cNvCxnSpPr>
              <a:cxnSpLocks/>
            </p:cNvCxnSpPr>
            <p:nvPr/>
          </p:nvCxnSpPr>
          <p:spPr>
            <a:xfrm>
              <a:off x="7380515" y="4174038"/>
              <a:ext cx="25659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2EE088C-C605-444B-AB14-C85C9262A52E}"/>
                </a:ext>
              </a:extLst>
            </p:cNvPr>
            <p:cNvCxnSpPr>
              <a:cxnSpLocks/>
            </p:cNvCxnSpPr>
            <p:nvPr/>
          </p:nvCxnSpPr>
          <p:spPr>
            <a:xfrm>
              <a:off x="7380515" y="4641652"/>
              <a:ext cx="25659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60ED79DF-034B-4E10-ACD0-88AC2E40807B}"/>
                </a:ext>
              </a:extLst>
            </p:cNvPr>
            <p:cNvSpPr txBox="1"/>
            <p:nvPr/>
          </p:nvSpPr>
          <p:spPr>
            <a:xfrm>
              <a:off x="8388353" y="425071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72D86315-C7BD-4ECC-9FA1-B57745E6FDB0}"/>
                </a:ext>
              </a:extLst>
            </p:cNvPr>
            <p:cNvSpPr txBox="1"/>
            <p:nvPr/>
          </p:nvSpPr>
          <p:spPr>
            <a:xfrm>
              <a:off x="8397022" y="469672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B491AE01-1337-4B6B-831E-30F737F9F54E}"/>
              </a:ext>
            </a:extLst>
          </p:cNvPr>
          <p:cNvSpPr/>
          <p:nvPr/>
        </p:nvSpPr>
        <p:spPr>
          <a:xfrm>
            <a:off x="300135" y="187457"/>
            <a:ext cx="6096000" cy="483209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classA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u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classA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10;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20;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classB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classB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30;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classC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classA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classB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z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z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40;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4EEF6705-0334-485C-B316-687F222D873C}"/>
              </a:ext>
            </a:extLst>
          </p:cNvPr>
          <p:cNvSpPr/>
          <p:nvPr/>
        </p:nvSpPr>
        <p:spPr>
          <a:xfrm>
            <a:off x="300135" y="5167725"/>
            <a:ext cx="5195596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r>
              <a:rPr lang="en-US" dirty="0">
                <a:solidFill>
                  <a:srgbClr val="005032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5032"/>
                </a:solidFill>
                <a:latin typeface="Courier New" panose="02070309020205020404" pitchFamily="49" charset="0"/>
              </a:rPr>
              <a:t>classC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6765E95-2286-491B-9D09-7A9216358D1D}"/>
              </a:ext>
            </a:extLst>
          </p:cNvPr>
          <p:cNvSpPr txBox="1"/>
          <p:nvPr/>
        </p:nvSpPr>
        <p:spPr>
          <a:xfrm>
            <a:off x="6096000" y="4522616"/>
            <a:ext cx="5649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Constructors are called to initialize the variables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31CEB4B-F60F-4744-B5FB-0290F607E277}"/>
              </a:ext>
            </a:extLst>
          </p:cNvPr>
          <p:cNvSpPr txBox="1"/>
          <p:nvPr/>
        </p:nvSpPr>
        <p:spPr>
          <a:xfrm>
            <a:off x="6127474" y="5133047"/>
            <a:ext cx="40957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Destructors are called for clean up</a:t>
            </a:r>
          </a:p>
        </p:txBody>
      </p:sp>
    </p:spTree>
    <p:extLst>
      <p:ext uri="{BB962C8B-B14F-4D97-AF65-F5344CB8AC3E}">
        <p14:creationId xmlns:p14="http://schemas.microsoft.com/office/powerpoint/2010/main" val="157235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Diamond Problem</a:t>
            </a:r>
          </a:p>
          <a:p>
            <a:pPr lvl="1"/>
            <a:r>
              <a:rPr lang="en-US" dirty="0"/>
              <a:t>Caused due to multiple inheritance.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7225" y="2676333"/>
            <a:ext cx="995083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10426" y="3908979"/>
            <a:ext cx="1066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Lion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72309" y="3908979"/>
            <a:ext cx="1066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Tiger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7226" y="5446425"/>
            <a:ext cx="1066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Liger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843826" y="3285933"/>
            <a:ext cx="1030941" cy="62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4" idx="2"/>
          </p:cNvCxnSpPr>
          <p:nvPr/>
        </p:nvCxnSpPr>
        <p:spPr>
          <a:xfrm flipH="1" flipV="1">
            <a:off x="1874767" y="3285933"/>
            <a:ext cx="1030942" cy="62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6" idx="2"/>
          </p:cNvCxnSpPr>
          <p:nvPr/>
        </p:nvCxnSpPr>
        <p:spPr>
          <a:xfrm flipV="1">
            <a:off x="1910626" y="4518579"/>
            <a:ext cx="995083" cy="92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  <a:endCxn id="5" idx="2"/>
          </p:cNvCxnSpPr>
          <p:nvPr/>
        </p:nvCxnSpPr>
        <p:spPr>
          <a:xfrm flipH="1" flipV="1">
            <a:off x="843826" y="4518579"/>
            <a:ext cx="1066800" cy="92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 rot="2879147">
            <a:off x="1744323" y="3257414"/>
            <a:ext cx="156881" cy="1344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19028609">
            <a:off x="1854710" y="3257414"/>
            <a:ext cx="156881" cy="1344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8791447">
            <a:off x="785325" y="4492908"/>
            <a:ext cx="156881" cy="1344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2406327">
            <a:off x="2795678" y="4491658"/>
            <a:ext cx="156881" cy="1344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816546" y="1108065"/>
            <a:ext cx="2127698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Refer to DiamondProblem.cpp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45407" y="1600200"/>
            <a:ext cx="479738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Animal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weight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Animal(){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setWeight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weight){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weight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weight;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getWeight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weight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Tiger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Animal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………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Lion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Animal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…….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Liger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Tiger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Lion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…….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990418" y="4301699"/>
            <a:ext cx="2626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Liger has two definitions of </a:t>
            </a:r>
            <a:r>
              <a:rPr lang="en-US" b="1" dirty="0" err="1"/>
              <a:t>setWeight</a:t>
            </a:r>
            <a:r>
              <a:rPr lang="en-US" dirty="0"/>
              <a:t> and </a:t>
            </a:r>
            <a:r>
              <a:rPr lang="en-US" b="1" dirty="0" err="1"/>
              <a:t>getWeight</a:t>
            </a:r>
            <a:r>
              <a:rPr lang="en-US" dirty="0"/>
              <a:t> from both </a:t>
            </a:r>
          </a:p>
          <a:p>
            <a:r>
              <a:rPr lang="en-US" dirty="0"/>
              <a:t>parents </a:t>
            </a:r>
            <a:r>
              <a:rPr lang="en-US" b="1" dirty="0">
                <a:solidFill>
                  <a:srgbClr val="FF0000"/>
                </a:solidFill>
              </a:rPr>
              <a:t>Tiger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Lion</a:t>
            </a:r>
            <a:r>
              <a:rPr lang="en-US" dirty="0"/>
              <a:t> which they inherited from </a:t>
            </a:r>
            <a:r>
              <a:rPr lang="en-US" b="1" dirty="0">
                <a:solidFill>
                  <a:srgbClr val="FF0000"/>
                </a:solidFill>
              </a:rPr>
              <a:t>Animal</a:t>
            </a:r>
          </a:p>
        </p:txBody>
      </p:sp>
    </p:spTree>
    <p:extLst>
      <p:ext uri="{BB962C8B-B14F-4D97-AF65-F5344CB8AC3E}">
        <p14:creationId xmlns:p14="http://schemas.microsoft.com/office/powerpoint/2010/main" val="291241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826" y="1600200"/>
            <a:ext cx="4874222" cy="4572000"/>
          </a:xfrm>
        </p:spPr>
        <p:txBody>
          <a:bodyPr>
            <a:normAutofit/>
          </a:bodyPr>
          <a:lstStyle/>
          <a:p>
            <a:r>
              <a:rPr lang="en-US" dirty="0"/>
              <a:t>Diamond Problem</a:t>
            </a:r>
          </a:p>
          <a:p>
            <a:pPr lvl="1"/>
            <a:r>
              <a:rPr lang="en-US" dirty="0"/>
              <a:t>What is happening</a:t>
            </a:r>
          </a:p>
          <a:p>
            <a:pPr lvl="2"/>
            <a:r>
              <a:rPr lang="en-US" dirty="0"/>
              <a:t>To create Liger object</a:t>
            </a:r>
          </a:p>
          <a:p>
            <a:pPr lvl="3"/>
            <a:r>
              <a:rPr lang="en-US" dirty="0"/>
              <a:t>Create Lion </a:t>
            </a:r>
          </a:p>
          <a:p>
            <a:pPr lvl="4"/>
            <a:r>
              <a:rPr lang="en-US" dirty="0"/>
              <a:t>Create Animal</a:t>
            </a:r>
          </a:p>
          <a:p>
            <a:pPr lvl="3"/>
            <a:r>
              <a:rPr lang="en-US" dirty="0"/>
              <a:t>Create Tiger</a:t>
            </a:r>
          </a:p>
          <a:p>
            <a:pPr lvl="4"/>
            <a:r>
              <a:rPr lang="en-US" dirty="0"/>
              <a:t>Create Animal</a:t>
            </a:r>
          </a:p>
          <a:p>
            <a:pPr lvl="3"/>
            <a:r>
              <a:rPr lang="en-US" dirty="0"/>
              <a:t>Finally, Liger has two instance of Animal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7225" y="2676333"/>
            <a:ext cx="995083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10426" y="3908979"/>
            <a:ext cx="1066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Lion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72309" y="3908979"/>
            <a:ext cx="1066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Tiger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7226" y="5446425"/>
            <a:ext cx="1066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Liger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843826" y="3285933"/>
            <a:ext cx="1030941" cy="62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4" idx="2"/>
          </p:cNvCxnSpPr>
          <p:nvPr/>
        </p:nvCxnSpPr>
        <p:spPr>
          <a:xfrm flipH="1" flipV="1">
            <a:off x="1874767" y="3285933"/>
            <a:ext cx="1030942" cy="62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6" idx="2"/>
          </p:cNvCxnSpPr>
          <p:nvPr/>
        </p:nvCxnSpPr>
        <p:spPr>
          <a:xfrm flipV="1">
            <a:off x="1910626" y="4518579"/>
            <a:ext cx="995083" cy="92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  <a:endCxn id="5" idx="2"/>
          </p:cNvCxnSpPr>
          <p:nvPr/>
        </p:nvCxnSpPr>
        <p:spPr>
          <a:xfrm flipH="1" flipV="1">
            <a:off x="843826" y="4518579"/>
            <a:ext cx="1066800" cy="92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 rot="2879147">
            <a:off x="1744323" y="3257414"/>
            <a:ext cx="156881" cy="1344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19028609">
            <a:off x="1854710" y="3257414"/>
            <a:ext cx="156881" cy="1344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8791447">
            <a:off x="785325" y="4492908"/>
            <a:ext cx="156881" cy="1344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2406327">
            <a:off x="2795678" y="4491658"/>
            <a:ext cx="156881" cy="1344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816546" y="1108065"/>
            <a:ext cx="2127698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Refer to DiamondProblem.cpp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54A0724-3D31-45D7-A467-5302610FD788}"/>
              </a:ext>
            </a:extLst>
          </p:cNvPr>
          <p:cNvSpPr/>
          <p:nvPr/>
        </p:nvSpPr>
        <p:spPr>
          <a:xfrm>
            <a:off x="7927844" y="1997934"/>
            <a:ext cx="3420330" cy="28169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936F5BF-AE8F-47D6-9DF9-048F0501CFF1}"/>
              </a:ext>
            </a:extLst>
          </p:cNvPr>
          <p:cNvSpPr txBox="1"/>
          <p:nvPr/>
        </p:nvSpPr>
        <p:spPr>
          <a:xfrm>
            <a:off x="10520971" y="2013572"/>
            <a:ext cx="63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Liger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6E6FF50-DC8F-45A0-9E51-F01BF90BE305}"/>
              </a:ext>
            </a:extLst>
          </p:cNvPr>
          <p:cNvSpPr/>
          <p:nvPr/>
        </p:nvSpPr>
        <p:spPr>
          <a:xfrm>
            <a:off x="8073967" y="2322631"/>
            <a:ext cx="3014629" cy="1188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47A1954-FC39-4846-83B8-184AFE7AC6C7}"/>
              </a:ext>
            </a:extLst>
          </p:cNvPr>
          <p:cNvSpPr txBox="1"/>
          <p:nvPr/>
        </p:nvSpPr>
        <p:spPr>
          <a:xfrm>
            <a:off x="8923024" y="2372874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Tiger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86CE37FA-133C-48B3-A46E-781AE15DBAA5}"/>
              </a:ext>
            </a:extLst>
          </p:cNvPr>
          <p:cNvSpPr/>
          <p:nvPr/>
        </p:nvSpPr>
        <p:spPr>
          <a:xfrm>
            <a:off x="8030990" y="3595355"/>
            <a:ext cx="3057606" cy="1021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5E9CF3B-68F2-43A1-908C-96E6CEA1A826}"/>
              </a:ext>
            </a:extLst>
          </p:cNvPr>
          <p:cNvSpPr txBox="1"/>
          <p:nvPr/>
        </p:nvSpPr>
        <p:spPr>
          <a:xfrm>
            <a:off x="9166750" y="356643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92E7A96F-61B4-405A-9792-64D85FE0AACE}"/>
              </a:ext>
            </a:extLst>
          </p:cNvPr>
          <p:cNvSpPr/>
          <p:nvPr/>
        </p:nvSpPr>
        <p:spPr>
          <a:xfrm>
            <a:off x="8168733" y="2791875"/>
            <a:ext cx="2837440" cy="6354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52EA773-E87A-41C5-B98A-3D46B97B07AB}"/>
              </a:ext>
            </a:extLst>
          </p:cNvPr>
          <p:cNvSpPr txBox="1"/>
          <p:nvPr/>
        </p:nvSpPr>
        <p:spPr>
          <a:xfrm>
            <a:off x="8908818" y="2837199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Animal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353180D-76EE-4532-8C1D-32953A846315}"/>
              </a:ext>
            </a:extLst>
          </p:cNvPr>
          <p:cNvSpPr/>
          <p:nvPr/>
        </p:nvSpPr>
        <p:spPr>
          <a:xfrm>
            <a:off x="8168733" y="3971805"/>
            <a:ext cx="2837440" cy="5146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3F3B600-DAEC-4ABB-806B-83027B1A7B51}"/>
              </a:ext>
            </a:extLst>
          </p:cNvPr>
          <p:cNvSpPr txBox="1"/>
          <p:nvPr/>
        </p:nvSpPr>
        <p:spPr>
          <a:xfrm>
            <a:off x="9202964" y="403594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Animal</a:t>
            </a:r>
          </a:p>
        </p:txBody>
      </p:sp>
    </p:spTree>
    <p:extLst>
      <p:ext uri="{BB962C8B-B14F-4D97-AF65-F5344CB8AC3E}">
        <p14:creationId xmlns:p14="http://schemas.microsoft.com/office/powerpoint/2010/main" val="238711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uble Bracket 18"/>
          <p:cNvSpPr/>
          <p:nvPr/>
        </p:nvSpPr>
        <p:spPr>
          <a:xfrm>
            <a:off x="8075070" y="3869231"/>
            <a:ext cx="741476" cy="311846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Diamond Problem</a:t>
            </a:r>
          </a:p>
          <a:p>
            <a:pPr lvl="1"/>
            <a:r>
              <a:rPr lang="en-US" dirty="0"/>
              <a:t>Solution – Use virtual keyword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9074" y="2792508"/>
            <a:ext cx="995083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5" name="Rectangle 4"/>
          <p:cNvSpPr/>
          <p:nvPr/>
        </p:nvSpPr>
        <p:spPr>
          <a:xfrm>
            <a:off x="582275" y="4025154"/>
            <a:ext cx="1066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Lion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44158" y="4025154"/>
            <a:ext cx="1066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Tiger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9075" y="5562600"/>
            <a:ext cx="1066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Liger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1115675" y="3402108"/>
            <a:ext cx="1030941" cy="62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4" idx="2"/>
          </p:cNvCxnSpPr>
          <p:nvPr/>
        </p:nvCxnSpPr>
        <p:spPr>
          <a:xfrm flipH="1" flipV="1">
            <a:off x="2146616" y="3402108"/>
            <a:ext cx="1030942" cy="62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6" idx="2"/>
          </p:cNvCxnSpPr>
          <p:nvPr/>
        </p:nvCxnSpPr>
        <p:spPr>
          <a:xfrm flipV="1">
            <a:off x="2182475" y="4634754"/>
            <a:ext cx="995083" cy="92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  <a:endCxn id="5" idx="2"/>
          </p:cNvCxnSpPr>
          <p:nvPr/>
        </p:nvCxnSpPr>
        <p:spPr>
          <a:xfrm flipH="1" flipV="1">
            <a:off x="1115675" y="4634754"/>
            <a:ext cx="1066800" cy="92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 rot="2879147">
            <a:off x="2016172" y="3373589"/>
            <a:ext cx="156881" cy="1344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19028609">
            <a:off x="2126559" y="3373589"/>
            <a:ext cx="156881" cy="1344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8791447">
            <a:off x="1057174" y="4609083"/>
            <a:ext cx="156881" cy="1344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2406327">
            <a:off x="3067527" y="4607833"/>
            <a:ext cx="156881" cy="1344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816546" y="1108065"/>
            <a:ext cx="2127698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Refer to DiamondProblem.cpp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32395" y="1716375"/>
            <a:ext cx="479738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Animal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weight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Animal(){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setWeight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weight){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weight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weight;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getWeight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weight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Tiger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 virtual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Animal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………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Lion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 virtual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Animal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…….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Liger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Tiger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Lion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…….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dirty="0"/>
          </a:p>
        </p:txBody>
      </p:sp>
      <p:sp>
        <p:nvSpPr>
          <p:cNvPr id="20" name="Double Bracket 19"/>
          <p:cNvSpPr/>
          <p:nvPr/>
        </p:nvSpPr>
        <p:spPr>
          <a:xfrm>
            <a:off x="7963930" y="4634754"/>
            <a:ext cx="798652" cy="307950"/>
          </a:xfrm>
          <a:prstGeom prst="bracketPair">
            <a:avLst/>
          </a:prstGeom>
          <a:solidFill>
            <a:srgbClr val="F7CE9D">
              <a:alpha val="44000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3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826" y="1600200"/>
            <a:ext cx="4285920" cy="4572000"/>
          </a:xfrm>
        </p:spPr>
        <p:txBody>
          <a:bodyPr>
            <a:normAutofit/>
          </a:bodyPr>
          <a:lstStyle/>
          <a:p>
            <a:r>
              <a:rPr lang="en-US" dirty="0"/>
              <a:t>Diamond Problem</a:t>
            </a:r>
          </a:p>
          <a:p>
            <a:pPr lvl="1"/>
            <a:r>
              <a:rPr lang="en-US" dirty="0"/>
              <a:t>What is happening</a:t>
            </a:r>
          </a:p>
          <a:p>
            <a:pPr lvl="2"/>
            <a:r>
              <a:rPr lang="en-US" dirty="0"/>
              <a:t>To create Liger object</a:t>
            </a:r>
          </a:p>
          <a:p>
            <a:pPr lvl="3"/>
            <a:r>
              <a:rPr lang="en-US" dirty="0"/>
              <a:t>Create Lion </a:t>
            </a:r>
          </a:p>
          <a:p>
            <a:pPr lvl="3"/>
            <a:r>
              <a:rPr lang="en-US" dirty="0"/>
              <a:t>Create Tiger</a:t>
            </a:r>
          </a:p>
          <a:p>
            <a:pPr lvl="3"/>
            <a:r>
              <a:rPr lang="en-US" dirty="0"/>
              <a:t>Create Animal object</a:t>
            </a:r>
          </a:p>
          <a:p>
            <a:pPr lvl="4"/>
            <a:r>
              <a:rPr lang="en-US" dirty="0"/>
              <a:t>Shared between Tiger, Lion and Liger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7225" y="2676333"/>
            <a:ext cx="995083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10426" y="3908979"/>
            <a:ext cx="1066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Lion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72309" y="3908979"/>
            <a:ext cx="1066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Tiger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7226" y="5446425"/>
            <a:ext cx="1066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Liger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843826" y="3285933"/>
            <a:ext cx="1030941" cy="62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4" idx="2"/>
          </p:cNvCxnSpPr>
          <p:nvPr/>
        </p:nvCxnSpPr>
        <p:spPr>
          <a:xfrm flipH="1" flipV="1">
            <a:off x="1874767" y="3285933"/>
            <a:ext cx="1030942" cy="62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6" idx="2"/>
          </p:cNvCxnSpPr>
          <p:nvPr/>
        </p:nvCxnSpPr>
        <p:spPr>
          <a:xfrm flipV="1">
            <a:off x="1910626" y="4518579"/>
            <a:ext cx="995083" cy="92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  <a:endCxn id="5" idx="2"/>
          </p:cNvCxnSpPr>
          <p:nvPr/>
        </p:nvCxnSpPr>
        <p:spPr>
          <a:xfrm flipH="1" flipV="1">
            <a:off x="843826" y="4518579"/>
            <a:ext cx="1066800" cy="92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 rot="2879147">
            <a:off x="1744323" y="3257414"/>
            <a:ext cx="156881" cy="1344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19028609">
            <a:off x="1854710" y="3257414"/>
            <a:ext cx="156881" cy="1344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8791447">
            <a:off x="785325" y="4492908"/>
            <a:ext cx="156881" cy="1344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2406327">
            <a:off x="2795678" y="4491658"/>
            <a:ext cx="156881" cy="1344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816546" y="1108065"/>
            <a:ext cx="2127698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Refer to DiamondProblem.cpp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54A0724-3D31-45D7-A467-5302610FD788}"/>
              </a:ext>
            </a:extLst>
          </p:cNvPr>
          <p:cNvSpPr/>
          <p:nvPr/>
        </p:nvSpPr>
        <p:spPr>
          <a:xfrm>
            <a:off x="7927844" y="1997934"/>
            <a:ext cx="3191444" cy="2459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936F5BF-AE8F-47D6-9DF9-048F0501CFF1}"/>
              </a:ext>
            </a:extLst>
          </p:cNvPr>
          <p:cNvSpPr txBox="1"/>
          <p:nvPr/>
        </p:nvSpPr>
        <p:spPr>
          <a:xfrm>
            <a:off x="10450602" y="1997934"/>
            <a:ext cx="63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Liger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6E6FF50-DC8F-45A0-9E51-F01BF90BE305}"/>
              </a:ext>
            </a:extLst>
          </p:cNvPr>
          <p:cNvSpPr/>
          <p:nvPr/>
        </p:nvSpPr>
        <p:spPr>
          <a:xfrm>
            <a:off x="8073967" y="2517621"/>
            <a:ext cx="2695633" cy="462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47A1954-FC39-4846-83B8-184AFE7AC6C7}"/>
              </a:ext>
            </a:extLst>
          </p:cNvPr>
          <p:cNvSpPr txBox="1"/>
          <p:nvPr/>
        </p:nvSpPr>
        <p:spPr>
          <a:xfrm>
            <a:off x="9105618" y="2517620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Tiger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86CE37FA-133C-48B3-A46E-781AE15DBAA5}"/>
              </a:ext>
            </a:extLst>
          </p:cNvPr>
          <p:cNvSpPr/>
          <p:nvPr/>
        </p:nvSpPr>
        <p:spPr>
          <a:xfrm>
            <a:off x="8078379" y="3042676"/>
            <a:ext cx="2712734" cy="550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5E9CF3B-68F2-43A1-908C-96E6CEA1A826}"/>
              </a:ext>
            </a:extLst>
          </p:cNvPr>
          <p:cNvSpPr txBox="1"/>
          <p:nvPr/>
        </p:nvSpPr>
        <p:spPr>
          <a:xfrm>
            <a:off x="9159139" y="304267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353180D-76EE-4532-8C1D-32953A846315}"/>
              </a:ext>
            </a:extLst>
          </p:cNvPr>
          <p:cNvSpPr/>
          <p:nvPr/>
        </p:nvSpPr>
        <p:spPr>
          <a:xfrm>
            <a:off x="8073966" y="3694962"/>
            <a:ext cx="2712733" cy="510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3F3B600-DAEC-4ABB-806B-83027B1A7B51}"/>
              </a:ext>
            </a:extLst>
          </p:cNvPr>
          <p:cNvSpPr txBox="1"/>
          <p:nvPr/>
        </p:nvSpPr>
        <p:spPr>
          <a:xfrm>
            <a:off x="9045151" y="3765754"/>
            <a:ext cx="95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Animal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45D1D36-E01E-4B9D-BBA4-445350EB2F64}"/>
              </a:ext>
            </a:extLst>
          </p:cNvPr>
          <p:cNvSpPr txBox="1"/>
          <p:nvPr/>
        </p:nvSpPr>
        <p:spPr>
          <a:xfrm>
            <a:off x="404230" y="3537152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Virtual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87AAE19-3C5F-4472-B3B5-C3604BEA15F6}"/>
              </a:ext>
            </a:extLst>
          </p:cNvPr>
          <p:cNvSpPr txBox="1"/>
          <p:nvPr/>
        </p:nvSpPr>
        <p:spPr>
          <a:xfrm>
            <a:off x="2819611" y="3569240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Virtual</a:t>
            </a:r>
          </a:p>
        </p:txBody>
      </p:sp>
    </p:spTree>
    <p:extLst>
      <p:ext uri="{BB962C8B-B14F-4D97-AF65-F5344CB8AC3E}">
        <p14:creationId xmlns:p14="http://schemas.microsoft.com/office/powerpoint/2010/main" val="424233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Polymorphism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Polymorphism </a:t>
            </a:r>
          </a:p>
          <a:p>
            <a:pPr lvl="1"/>
            <a:r>
              <a:rPr lang="en-US" dirty="0"/>
              <a:t>Refers to the ability to associate many meanings to functions by means of 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late-binding </a:t>
            </a:r>
            <a:r>
              <a:rPr lang="en-US" dirty="0"/>
              <a:t>mechanism</a:t>
            </a:r>
          </a:p>
          <a:p>
            <a:pPr lvl="1"/>
            <a:r>
              <a:rPr lang="en-US" dirty="0"/>
              <a:t>Polymorphism</a:t>
            </a:r>
          </a:p>
          <a:p>
            <a:pPr lvl="2"/>
            <a:r>
              <a:rPr lang="en-US" b="0" dirty="0"/>
              <a:t>You are telling the compiler </a:t>
            </a:r>
            <a:r>
              <a:rPr lang="en-US" b="0" i="1" dirty="0"/>
              <a:t>“I do not know how this function is implemented. Wait until it is used in a program, and then get the functio</a:t>
            </a:r>
            <a:r>
              <a:rPr lang="en-US" i="1" dirty="0"/>
              <a:t>n </a:t>
            </a:r>
            <a:r>
              <a:rPr lang="en-US" b="0" i="1" dirty="0"/>
              <a:t>implementation from the instance”</a:t>
            </a:r>
          </a:p>
        </p:txBody>
      </p:sp>
    </p:spTree>
    <p:extLst>
      <p:ext uri="{BB962C8B-B14F-4D97-AF65-F5344CB8AC3E}">
        <p14:creationId xmlns:p14="http://schemas.microsoft.com/office/powerpoint/2010/main" val="383915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</a:t>
            </a:r>
          </a:p>
          <a:p>
            <a:pPr lvl="1"/>
            <a:r>
              <a:rPr lang="en-US" altLang="en-US" dirty="0"/>
              <a:t>Provides  </a:t>
            </a:r>
            <a:r>
              <a:rPr lang="en-US" altLang="en-US" i="1" dirty="0">
                <a:solidFill>
                  <a:srgbClr val="7030A0"/>
                </a:solidFill>
              </a:rPr>
              <a:t>polymorphic </a:t>
            </a:r>
            <a:r>
              <a:rPr lang="en-US" altLang="en-US" dirty="0"/>
              <a:t>capability to the classes</a:t>
            </a:r>
          </a:p>
          <a:p>
            <a:pPr lvl="1"/>
            <a:r>
              <a:rPr lang="en-US" altLang="en-US" dirty="0"/>
              <a:t>Member function declared as </a:t>
            </a:r>
            <a:r>
              <a:rPr lang="en-US" altLang="en-US" i="1" dirty="0"/>
              <a:t>virtual</a:t>
            </a:r>
            <a:r>
              <a:rPr lang="en-US" altLang="en-US" dirty="0"/>
              <a:t> in the base class can later be redefined in the derived classes. </a:t>
            </a:r>
          </a:p>
          <a:p>
            <a:pPr lvl="2"/>
            <a:r>
              <a:rPr lang="en-US" altLang="en-US" dirty="0"/>
              <a:t>Non-virtual members can also be redefined in derived classes</a:t>
            </a:r>
          </a:p>
          <a:p>
            <a:pPr lvl="3"/>
            <a:r>
              <a:rPr lang="en-US" altLang="en-US" b="1" dirty="0"/>
              <a:t>BUT</a:t>
            </a:r>
            <a:r>
              <a:rPr lang="en-US" altLang="en-US" dirty="0"/>
              <a:t> non-virtual members of derived classes cannot be accessed through a reference of the base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24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59168" y="1"/>
            <a:ext cx="3710432" cy="1385063"/>
          </a:xfrm>
        </p:spPr>
        <p:txBody>
          <a:bodyPr/>
          <a:lstStyle/>
          <a:p>
            <a:r>
              <a:rPr lang="en-US" dirty="0"/>
              <a:t>C++: Polymorphism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425E17E-1397-4A08-B8C5-D823EA2C9FB6}"/>
              </a:ext>
            </a:extLst>
          </p:cNvPr>
          <p:cNvSpPr/>
          <p:nvPr/>
        </p:nvSpPr>
        <p:spPr>
          <a:xfrm>
            <a:off x="214376" y="101655"/>
            <a:ext cx="6096000" cy="170816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&lt;iostream&gt;</a:t>
            </a:r>
          </a:p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using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namespace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std;</a:t>
            </a:r>
          </a:p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PI = 3.141;</a:t>
            </a:r>
          </a:p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5032"/>
                </a:solidFill>
                <a:latin typeface="Courier New" panose="02070309020205020404" pitchFamily="49" charset="0"/>
              </a:rPr>
              <a:t>Shape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public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	virtual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area() =0;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50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9FECF66-0F59-46F7-AC3B-EA7E4247C8D4}"/>
              </a:ext>
            </a:extLst>
          </p:cNvPr>
          <p:cNvSpPr/>
          <p:nvPr/>
        </p:nvSpPr>
        <p:spPr>
          <a:xfrm>
            <a:off x="214376" y="1994090"/>
            <a:ext cx="7265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Rectangle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5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5032"/>
                </a:solidFill>
                <a:latin typeface="Courier New" panose="02070309020205020404" pitchFamily="49" charset="0"/>
              </a:rPr>
              <a:t>Shape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int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C0"/>
                </a:solidFill>
                <a:latin typeface="Courier New" panose="02070309020205020404" pitchFamily="49" charset="0"/>
              </a:rPr>
              <a:t>w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0000C0"/>
                </a:solidFill>
                <a:latin typeface="Courier New" panose="02070309020205020404" pitchFamily="49" charset="0"/>
              </a:rPr>
              <a:t>h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Rectangle (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w,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h): </a:t>
            </a:r>
            <a:r>
              <a:rPr lang="en-US" sz="1500" b="1" dirty="0">
                <a:solidFill>
                  <a:srgbClr val="0000C0"/>
                </a:solidFill>
                <a:latin typeface="Courier New" panose="02070309020205020404" pitchFamily="49" charset="0"/>
              </a:rPr>
              <a:t>w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(w), </a:t>
            </a:r>
            <a:r>
              <a:rPr lang="en-US" sz="1500" b="1" dirty="0">
                <a:solidFill>
                  <a:srgbClr val="0000C0"/>
                </a:solidFill>
                <a:latin typeface="Courier New" panose="02070309020205020404" pitchFamily="49" charset="0"/>
              </a:rPr>
              <a:t>h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(h){}</a:t>
            </a:r>
          </a:p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void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area(){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500" dirty="0">
                <a:solidFill>
                  <a:srgbClr val="2A00FF"/>
                </a:solidFill>
                <a:latin typeface="Courier New" panose="02070309020205020404" pitchFamily="49" charset="0"/>
              </a:rPr>
              <a:t>"Area of Rectangle is -  "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500" dirty="0">
                <a:solidFill>
                  <a:srgbClr val="0000C0"/>
                </a:solidFill>
                <a:latin typeface="Courier New" panose="02070309020205020404" pitchFamily="49" charset="0"/>
              </a:rPr>
              <a:t>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500" dirty="0">
                <a:solidFill>
                  <a:srgbClr val="0000C0"/>
                </a:solidFill>
                <a:latin typeface="Courier New" panose="02070309020205020404" pitchFamily="49" charset="0"/>
              </a:rPr>
              <a:t>h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5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1198C9A-4506-4A9C-B44E-55C3D2A26D61}"/>
              </a:ext>
            </a:extLst>
          </p:cNvPr>
          <p:cNvSpPr/>
          <p:nvPr/>
        </p:nvSpPr>
        <p:spPr>
          <a:xfrm>
            <a:off x="214376" y="3933082"/>
            <a:ext cx="7457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Circle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5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5032"/>
                </a:solidFill>
                <a:latin typeface="Courier New" panose="02070309020205020404" pitchFamily="49" charset="0"/>
              </a:rPr>
              <a:t>Shape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int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C0"/>
                </a:solidFill>
                <a:latin typeface="Courier New" panose="02070309020205020404" pitchFamily="49" charset="0"/>
              </a:rPr>
              <a:t>radius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Circle (</a:t>
            </a:r>
            <a:r>
              <a:rPr lang="pt-BR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r): </a:t>
            </a:r>
            <a:r>
              <a:rPr lang="pt-BR" sz="1500" b="1" dirty="0">
                <a:solidFill>
                  <a:srgbClr val="0000C0"/>
                </a:solidFill>
                <a:latin typeface="Courier New" panose="02070309020205020404" pitchFamily="49" charset="0"/>
              </a:rPr>
              <a:t>radius</a:t>
            </a:r>
            <a:r>
              <a:rPr lang="pt-BR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(r){}</a:t>
            </a:r>
          </a:p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void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area(){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500" dirty="0">
                <a:solidFill>
                  <a:srgbClr val="2A00FF"/>
                </a:solidFill>
                <a:latin typeface="Courier New" panose="02070309020205020404" pitchFamily="49" charset="0"/>
              </a:rPr>
              <a:t>"Area of Circle is -  "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500" dirty="0">
                <a:solidFill>
                  <a:srgbClr val="0000C0"/>
                </a:solidFill>
                <a:latin typeface="Courier New" panose="02070309020205020404" pitchFamily="49" charset="0"/>
              </a:rPr>
              <a:t>radius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500" dirty="0">
                <a:solidFill>
                  <a:srgbClr val="0000C0"/>
                </a:solidFill>
                <a:latin typeface="Courier New" panose="02070309020205020404" pitchFamily="49" charset="0"/>
              </a:rPr>
              <a:t>radius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*PI&lt;&lt;</a:t>
            </a:r>
            <a:r>
              <a:rPr lang="en-US" sz="15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9E4D7C8-962D-4283-AE2D-BB9BE0D57D47}"/>
              </a:ext>
            </a:extLst>
          </p:cNvPr>
          <p:cNvSpPr/>
          <p:nvPr/>
        </p:nvSpPr>
        <p:spPr>
          <a:xfrm>
            <a:off x="7799832" y="1809815"/>
            <a:ext cx="343982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s;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Rectangle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(10, 10);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s-&gt;area();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delete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s;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Circle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(10);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s-&gt;area();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delete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s;</a:t>
            </a:r>
            <a:endParaRPr lang="en-US" sz="1400" dirty="0">
              <a:latin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979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uble Bracket 7"/>
          <p:cNvSpPr/>
          <p:nvPr/>
        </p:nvSpPr>
        <p:spPr>
          <a:xfrm>
            <a:off x="6978136" y="2353022"/>
            <a:ext cx="4977026" cy="537519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350795" y="3243649"/>
            <a:ext cx="5870832" cy="537519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Polymorphism 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795" y="144126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5032"/>
                </a:solidFill>
                <a:latin typeface="Courier New" panose="02070309020205020404" pitchFamily="49" charset="0"/>
              </a:rPr>
              <a:t>Airplane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000" dirty="0">
                <a:solidFill>
                  <a:srgbClr val="005032"/>
                </a:solidFill>
                <a:latin typeface="Courier New" panose="02070309020205020404" pitchFamily="49" charset="0"/>
              </a:rPr>
              <a:t>	string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b="1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C0"/>
                </a:solidFill>
                <a:latin typeface="Courier New" panose="02070309020205020404" pitchFamily="49" charset="0"/>
              </a:rPr>
              <a:t>seats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5032"/>
                </a:solidFill>
                <a:latin typeface="Courier New" panose="02070309020205020404" pitchFamily="49" charset="0"/>
              </a:rPr>
              <a:t>	string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C0"/>
                </a:solidFill>
                <a:latin typeface="Courier New" panose="02070309020205020404" pitchFamily="49" charset="0"/>
              </a:rPr>
              <a:t>arrangment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000" dirty="0"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Airplane(</a:t>
            </a:r>
            <a:r>
              <a:rPr lang="en-US" sz="10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name,</a:t>
            </a:r>
            <a:r>
              <a:rPr lang="en-US" sz="1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seats, </a:t>
            </a:r>
            <a:r>
              <a:rPr lang="en-US" sz="10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arrangment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lvl="2"/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0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name;</a:t>
            </a:r>
          </a:p>
          <a:p>
            <a:pPr lvl="2"/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000" b="1" dirty="0">
                <a:solidFill>
                  <a:srgbClr val="0000C0"/>
                </a:solidFill>
                <a:latin typeface="Courier New" panose="02070309020205020404" pitchFamily="49" charset="0"/>
              </a:rPr>
              <a:t>seats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seats;</a:t>
            </a:r>
          </a:p>
          <a:p>
            <a:pPr lvl="2"/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0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arrangment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arrangment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virtual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defaultSeating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&lt;&lt;"By default, the each row has '3 2 3' seating arraignment      </a:t>
            </a: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"&lt;&lt;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6557319" y="1537414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Emirates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5032"/>
                </a:solidFill>
                <a:latin typeface="Courier New" panose="02070309020205020404" pitchFamily="49" charset="0"/>
              </a:rPr>
              <a:t>Airplane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2"/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Emirates(</a:t>
            </a:r>
            <a:r>
              <a:rPr lang="en-US" sz="10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name,</a:t>
            </a:r>
            <a:r>
              <a:rPr lang="en-US" sz="1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seats, </a:t>
            </a:r>
            <a:r>
              <a:rPr lang="en-US" sz="10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arrangment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:Airplane(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name,seats,arrangment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lvl="2"/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defaultSeating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pPr lvl="2"/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000" dirty="0">
                <a:solidFill>
                  <a:srgbClr val="2A00FF"/>
                </a:solidFill>
                <a:latin typeface="Courier New" panose="02070309020205020404" pitchFamily="49" charset="0"/>
              </a:rPr>
              <a:t>"Emirates overrides the default behavior and have 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000" dirty="0" err="1">
                <a:solidFill>
                  <a:srgbClr val="0000C0"/>
                </a:solidFill>
                <a:latin typeface="Courier New" panose="02070309020205020404" pitchFamily="49" charset="0"/>
              </a:rPr>
              <a:t>arrangment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000" dirty="0">
                <a:solidFill>
                  <a:srgbClr val="2A00FF"/>
                </a:solidFill>
                <a:latin typeface="Courier New" panose="02070309020205020404" pitchFamily="49" charset="0"/>
              </a:rPr>
              <a:t>" seating arraignment for each row"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0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3231979" y="417292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endParaRPr lang="en-US" sz="1000" dirty="0">
              <a:latin typeface="Courier New" panose="02070309020205020404" pitchFamily="49" charset="0"/>
            </a:endParaRPr>
          </a:p>
          <a:p>
            <a:pPr lvl="1"/>
            <a:r>
              <a:rPr lang="en-US" sz="1000" dirty="0">
                <a:solidFill>
                  <a:srgbClr val="005032"/>
                </a:solidFill>
                <a:latin typeface="Courier New" panose="02070309020205020404" pitchFamily="49" charset="0"/>
              </a:rPr>
              <a:t>Airplane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* b747;</a:t>
            </a:r>
          </a:p>
          <a:p>
            <a:pPr lvl="1"/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b747 = </a:t>
            </a:r>
            <a:r>
              <a:rPr lang="fr-F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fr-F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Emirates</a:t>
            </a:r>
            <a:r>
              <a:rPr lang="fr-F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0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fr-FR" sz="10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Emirates</a:t>
            </a:r>
            <a:r>
              <a:rPr lang="fr-FR" sz="1000" b="1" dirty="0">
                <a:solidFill>
                  <a:srgbClr val="2A00FF"/>
                </a:solidFill>
                <a:latin typeface="Courier New" panose="02070309020205020404" pitchFamily="49" charset="0"/>
              </a:rPr>
              <a:t> 747"</a:t>
            </a:r>
            <a:r>
              <a:rPr lang="fr-F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,343,</a:t>
            </a:r>
            <a:r>
              <a:rPr lang="fr-FR" sz="1000" b="1" dirty="0">
                <a:solidFill>
                  <a:srgbClr val="2A00FF"/>
                </a:solidFill>
                <a:latin typeface="Courier New" panose="02070309020205020404" pitchFamily="49" charset="0"/>
              </a:rPr>
              <a:t>"3 3 3"</a:t>
            </a:r>
            <a:r>
              <a:rPr lang="fr-F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b747-&gt;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defaultSeating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endParaRPr lang="en-US" sz="1000" dirty="0">
              <a:latin typeface="Courier New" panose="02070309020205020404" pitchFamily="49" charset="0"/>
            </a:endParaRPr>
          </a:p>
          <a:p>
            <a:pPr lvl="1"/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delete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b747;</a:t>
            </a:r>
          </a:p>
          <a:p>
            <a:endParaRPr lang="en-US" sz="1000" dirty="0"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6221627" y="2601097"/>
            <a:ext cx="756509" cy="90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6795" y="3229745"/>
            <a:ext cx="1666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Overriding the behavior</a:t>
            </a:r>
          </a:p>
        </p:txBody>
      </p:sp>
      <p:cxnSp>
        <p:nvCxnSpPr>
          <p:cNvPr id="14" name="Straight Arrow Connector 13"/>
          <p:cNvCxnSpPr>
            <a:cxnSpLocks/>
            <a:endCxn id="15" idx="1"/>
          </p:cNvCxnSpPr>
          <p:nvPr/>
        </p:nvCxnSpPr>
        <p:spPr>
          <a:xfrm>
            <a:off x="5529649" y="4911592"/>
            <a:ext cx="2503437" cy="61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33086" y="5385099"/>
            <a:ext cx="3469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Will call the </a:t>
            </a:r>
            <a:r>
              <a:rPr lang="en-US" sz="1200" dirty="0" err="1"/>
              <a:t>defaultSeating</a:t>
            </a:r>
            <a:r>
              <a:rPr lang="en-US" sz="1200" dirty="0"/>
              <a:t>() method in Emirate class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89886" y="4584357"/>
            <a:ext cx="1248033" cy="1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736" y="4455124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b747 is of type </a:t>
            </a:r>
            <a:r>
              <a:rPr lang="en-US" sz="1200" b="1" dirty="0"/>
              <a:t>Airplane</a:t>
            </a:r>
          </a:p>
        </p:txBody>
      </p:sp>
      <p:cxnSp>
        <p:nvCxnSpPr>
          <p:cNvPr id="20" name="Straight Arrow Connector 19"/>
          <p:cNvCxnSpPr>
            <a:cxnSpLocks/>
            <a:endCxn id="21" idx="1"/>
          </p:cNvCxnSpPr>
          <p:nvPr/>
        </p:nvCxnSpPr>
        <p:spPr>
          <a:xfrm flipV="1">
            <a:off x="7098957" y="4316625"/>
            <a:ext cx="542342" cy="35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41299" y="4178125"/>
            <a:ext cx="2863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b747 is pointing an object of type </a:t>
            </a:r>
            <a:r>
              <a:rPr lang="en-US" sz="1200" b="1" dirty="0"/>
              <a:t>Emirates</a:t>
            </a:r>
          </a:p>
        </p:txBody>
      </p:sp>
    </p:spTree>
    <p:extLst>
      <p:ext uri="{BB962C8B-B14F-4D97-AF65-F5344CB8AC3E}">
        <p14:creationId xmlns:p14="http://schemas.microsoft.com/office/powerpoint/2010/main" val="39542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Polymorphism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21914" y="191164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endParaRPr lang="en-US" sz="1000" dirty="0">
              <a:latin typeface="Courier New" panose="02070309020205020404" pitchFamily="49" charset="0"/>
            </a:endParaRPr>
          </a:p>
          <a:p>
            <a:pPr lvl="1"/>
            <a:r>
              <a:rPr lang="en-US" sz="1000" dirty="0">
                <a:solidFill>
                  <a:srgbClr val="005032"/>
                </a:solidFill>
                <a:latin typeface="Courier New" panose="02070309020205020404" pitchFamily="49" charset="0"/>
              </a:rPr>
              <a:t>Airplane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* b747;</a:t>
            </a:r>
          </a:p>
          <a:p>
            <a:pPr lvl="1"/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b747 = </a:t>
            </a:r>
            <a:r>
              <a:rPr lang="fr-F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fr-F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Emirates</a:t>
            </a:r>
            <a:r>
              <a:rPr lang="fr-F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0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fr-FR" sz="10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Emirates</a:t>
            </a:r>
            <a:r>
              <a:rPr lang="fr-FR" sz="1000" b="1" dirty="0">
                <a:solidFill>
                  <a:srgbClr val="2A00FF"/>
                </a:solidFill>
                <a:latin typeface="Courier New" panose="02070309020205020404" pitchFamily="49" charset="0"/>
              </a:rPr>
              <a:t> 747"</a:t>
            </a:r>
            <a:r>
              <a:rPr lang="fr-F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,343,</a:t>
            </a:r>
            <a:r>
              <a:rPr lang="fr-FR" sz="1000" b="1" dirty="0">
                <a:solidFill>
                  <a:srgbClr val="2A00FF"/>
                </a:solidFill>
                <a:latin typeface="Courier New" panose="02070309020205020404" pitchFamily="49" charset="0"/>
              </a:rPr>
              <a:t>"3 3 3"</a:t>
            </a:r>
            <a:r>
              <a:rPr lang="fr-F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b747-&gt;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defaultSeating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endParaRPr lang="en-US" sz="1000" dirty="0">
              <a:latin typeface="Courier New" panose="02070309020205020404" pitchFamily="49" charset="0"/>
            </a:endParaRPr>
          </a:p>
          <a:p>
            <a:pPr lvl="1"/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delete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b747;</a:t>
            </a:r>
          </a:p>
          <a:p>
            <a:endParaRPr lang="en-US" sz="1000" dirty="0"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14" name="Straight Arrow Connector 13"/>
          <p:cNvCxnSpPr>
            <a:cxnSpLocks/>
            <a:endCxn id="15" idx="0"/>
          </p:cNvCxnSpPr>
          <p:nvPr/>
        </p:nvCxnSpPr>
        <p:spPr>
          <a:xfrm flipH="1">
            <a:off x="1555774" y="2655502"/>
            <a:ext cx="1972080" cy="62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7671" y="3279611"/>
            <a:ext cx="2056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 </a:t>
            </a:r>
            <a:r>
              <a:rPr lang="en-US" sz="1200" b="1" dirty="0">
                <a:solidFill>
                  <a:srgbClr val="0070C0"/>
                </a:solidFill>
              </a:rPr>
              <a:t>compile time</a:t>
            </a:r>
            <a:r>
              <a:rPr lang="en-US" sz="1200" dirty="0"/>
              <a:t>, </a:t>
            </a:r>
          </a:p>
          <a:p>
            <a:r>
              <a:rPr lang="en-US" sz="1200" dirty="0"/>
              <a:t>it checks to make sure </a:t>
            </a:r>
            <a:r>
              <a:rPr lang="en-US" sz="1200" dirty="0" err="1"/>
              <a:t>defaultSeating</a:t>
            </a:r>
            <a:r>
              <a:rPr lang="en-US" sz="1200" dirty="0"/>
              <a:t>() is a accessible member of </a:t>
            </a:r>
            <a:r>
              <a:rPr lang="en-US" sz="1200" b="1" dirty="0"/>
              <a:t>Airplane</a:t>
            </a:r>
            <a:r>
              <a:rPr lang="en-US" sz="1200" dirty="0"/>
              <a:t> class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279821" y="2323070"/>
            <a:ext cx="1248033" cy="1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7671" y="219383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 </a:t>
            </a:r>
            <a:r>
              <a:rPr lang="en-US" sz="1200" b="1" dirty="0">
                <a:solidFill>
                  <a:srgbClr val="0070C0"/>
                </a:solidFill>
              </a:rPr>
              <a:t>compile time</a:t>
            </a:r>
            <a:r>
              <a:rPr lang="en-US" sz="1200" dirty="0"/>
              <a:t>,</a:t>
            </a:r>
          </a:p>
          <a:p>
            <a:r>
              <a:rPr lang="en-US" sz="1200" dirty="0"/>
              <a:t>b747 is of type </a:t>
            </a:r>
            <a:r>
              <a:rPr lang="en-US" sz="1200" b="1" dirty="0"/>
              <a:t>Airplane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53666" y="3186247"/>
            <a:ext cx="241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 </a:t>
            </a:r>
            <a:r>
              <a:rPr lang="en-US" sz="1200" b="1" dirty="0">
                <a:solidFill>
                  <a:srgbClr val="FF0000"/>
                </a:solidFill>
              </a:rPr>
              <a:t>run time</a:t>
            </a:r>
            <a:r>
              <a:rPr lang="en-US" sz="1200" dirty="0"/>
              <a:t>, </a:t>
            </a:r>
          </a:p>
          <a:p>
            <a:r>
              <a:rPr lang="en-US" sz="1200" b="1" dirty="0"/>
              <a:t>b747 </a:t>
            </a:r>
            <a:r>
              <a:rPr lang="en-US" sz="1200" dirty="0"/>
              <a:t>is of type Airplane, but is pointing to an object of type </a:t>
            </a:r>
            <a:r>
              <a:rPr lang="en-US" sz="1200" b="1" dirty="0"/>
              <a:t>Emirates</a:t>
            </a:r>
            <a:r>
              <a:rPr lang="en-US" sz="1200" dirty="0"/>
              <a:t>. This will invoke </a:t>
            </a:r>
            <a:r>
              <a:rPr lang="en-US" sz="1200" dirty="0" err="1"/>
              <a:t>defaultSetting</a:t>
            </a:r>
            <a:r>
              <a:rPr lang="en-US" sz="1200" dirty="0"/>
              <a:t> () defined in Emirates class.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79423" y="1512154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 </a:t>
            </a:r>
            <a:r>
              <a:rPr lang="en-US" sz="1200" b="1" dirty="0">
                <a:solidFill>
                  <a:srgbClr val="FF0000"/>
                </a:solidFill>
              </a:rPr>
              <a:t>run time</a:t>
            </a:r>
            <a:r>
              <a:rPr lang="en-US" sz="1200" dirty="0"/>
              <a:t>,</a:t>
            </a:r>
          </a:p>
          <a:p>
            <a:r>
              <a:rPr lang="en-US" sz="1200" dirty="0"/>
              <a:t>b747 is of type </a:t>
            </a:r>
            <a:r>
              <a:rPr lang="en-US" sz="1200" b="1" dirty="0"/>
              <a:t>Airplane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7253416" y="2500396"/>
            <a:ext cx="1039008" cy="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4794422" y="1725279"/>
            <a:ext cx="2520778" cy="60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567801" y="2592921"/>
            <a:ext cx="2056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 </a:t>
            </a:r>
            <a:r>
              <a:rPr lang="en-US" sz="1200" b="1" dirty="0">
                <a:solidFill>
                  <a:srgbClr val="FF0000"/>
                </a:solidFill>
              </a:rPr>
              <a:t>run time</a:t>
            </a:r>
            <a:r>
              <a:rPr lang="en-US" sz="1200" dirty="0"/>
              <a:t>, </a:t>
            </a:r>
          </a:p>
          <a:p>
            <a:r>
              <a:rPr lang="en-US" sz="1200" dirty="0"/>
              <a:t>an object of type Emirates is created and is assigned to </a:t>
            </a:r>
            <a:r>
              <a:rPr lang="en-US" sz="1200" b="1" dirty="0"/>
              <a:t>b747 </a:t>
            </a:r>
            <a:r>
              <a:rPr lang="en-US" sz="1200" dirty="0"/>
              <a:t>variable. </a:t>
            </a:r>
          </a:p>
        </p:txBody>
      </p:sp>
      <p:cxnSp>
        <p:nvCxnSpPr>
          <p:cNvPr id="31" name="Straight Arrow Connector 30"/>
          <p:cNvCxnSpPr>
            <a:cxnSpLocks/>
            <a:endCxn id="22" idx="1"/>
          </p:cNvCxnSpPr>
          <p:nvPr/>
        </p:nvCxnSpPr>
        <p:spPr>
          <a:xfrm>
            <a:off x="5275354" y="2670485"/>
            <a:ext cx="878312" cy="111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80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  <a:p>
            <a:pPr lvl="1"/>
            <a:r>
              <a:rPr lang="en-US" altLang="en-US" dirty="0"/>
              <a:t>Class that contain at least </a:t>
            </a:r>
            <a:r>
              <a:rPr lang="en-US" altLang="en-US" b="1" dirty="0"/>
              <a:t>one</a:t>
            </a:r>
            <a:r>
              <a:rPr lang="en-US" altLang="en-US" dirty="0"/>
              <a:t> </a:t>
            </a:r>
            <a:r>
              <a:rPr lang="en-US" altLang="en-US" i="1" dirty="0">
                <a:solidFill>
                  <a:srgbClr val="7030A0"/>
                </a:solidFill>
              </a:rPr>
              <a:t>pure virtual function</a:t>
            </a:r>
            <a:r>
              <a:rPr lang="en-US" altLang="en-US" dirty="0"/>
              <a:t> are known as Abstract classes</a:t>
            </a:r>
          </a:p>
          <a:p>
            <a:pPr lvl="1"/>
            <a:r>
              <a:rPr lang="en-US" altLang="en-US" dirty="0"/>
              <a:t>Virtual Function</a:t>
            </a:r>
          </a:p>
          <a:p>
            <a:pPr lvl="2"/>
            <a:r>
              <a:rPr lang="en-US" dirty="0"/>
              <a:t>Member function that can be </a:t>
            </a:r>
            <a:r>
              <a:rPr lang="en-US" b="1" i="1" dirty="0"/>
              <a:t>redefined </a:t>
            </a:r>
            <a:r>
              <a:rPr lang="en-US" dirty="0"/>
              <a:t>in a derived class, i.e. override the methods in the derived class to define its behavior</a:t>
            </a:r>
          </a:p>
          <a:p>
            <a:pPr lvl="2"/>
            <a:r>
              <a:rPr lang="en-US" altLang="en-US" dirty="0"/>
              <a:t>Virtual function assigned </a:t>
            </a:r>
            <a:r>
              <a:rPr lang="en-US" altLang="en-US" b="1" dirty="0">
                <a:solidFill>
                  <a:srgbClr val="7030A0"/>
                </a:solidFill>
              </a:rPr>
              <a:t>=0 </a:t>
            </a:r>
            <a:r>
              <a:rPr lang="en-US" altLang="en-US" dirty="0"/>
              <a:t>is called </a:t>
            </a:r>
            <a:r>
              <a:rPr lang="en-US" altLang="en-US" b="1" i="1" dirty="0"/>
              <a:t>pure virtual function</a:t>
            </a:r>
          </a:p>
          <a:p>
            <a:pPr lvl="1"/>
            <a:r>
              <a:rPr lang="en-US" altLang="en-US" b="1" dirty="0"/>
              <a:t>CANNOT</a:t>
            </a:r>
            <a:r>
              <a:rPr lang="en-US" altLang="en-US" dirty="0"/>
              <a:t> be instantiated</a:t>
            </a:r>
            <a:endParaRPr lang="en-US" altLang="en-US" b="1" i="1" dirty="0">
              <a:solidFill>
                <a:srgbClr val="7030A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uble Bracket 14"/>
          <p:cNvSpPr/>
          <p:nvPr/>
        </p:nvSpPr>
        <p:spPr>
          <a:xfrm>
            <a:off x="2588740" y="3453713"/>
            <a:ext cx="834081" cy="273967"/>
          </a:xfrm>
          <a:prstGeom prst="bracketPai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/>
          <p:cNvSpPr/>
          <p:nvPr/>
        </p:nvSpPr>
        <p:spPr>
          <a:xfrm>
            <a:off x="1365422" y="4343400"/>
            <a:ext cx="1124464" cy="352168"/>
          </a:xfrm>
          <a:prstGeom prst="bracketPair">
            <a:avLst/>
          </a:prstGeom>
          <a:solidFill>
            <a:srgbClr val="F7CE9D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Virtual 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4777259" cy="3707027"/>
          </a:xfrm>
        </p:spPr>
        <p:txBody>
          <a:bodyPr/>
          <a:lstStyle/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Always make the Destructors </a:t>
            </a:r>
            <a:r>
              <a:rPr lang="en-US" b="1" i="1" dirty="0"/>
              <a:t>Virtual. </a:t>
            </a:r>
            <a:r>
              <a:rPr lang="en-US" dirty="0"/>
              <a:t>Why?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5665" y="1480911"/>
            <a:ext cx="37235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5032"/>
                </a:solidFill>
                <a:latin typeface="Courier New" panose="02070309020205020404" pitchFamily="49" charset="0"/>
              </a:rPr>
              <a:t>Animal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C0"/>
                </a:solidFill>
                <a:latin typeface="Courier New" panose="02070309020205020404" pitchFamily="49" charset="0"/>
              </a:rPr>
              <a:t>weight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pPr lvl="1"/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Animal(){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virtual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setWeight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weight){</a:t>
            </a:r>
          </a:p>
          <a:p>
            <a:pPr lvl="2"/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000" b="1" dirty="0">
                <a:solidFill>
                  <a:srgbClr val="0000C0"/>
                </a:solidFill>
                <a:latin typeface="Courier New" panose="02070309020205020404" pitchFamily="49" charset="0"/>
              </a:rPr>
              <a:t>weight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weight;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virtual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getWeight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pPr lvl="2"/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C0"/>
                </a:solidFill>
                <a:latin typeface="Courier New" panose="02070309020205020404" pitchFamily="49" charset="0"/>
              </a:rPr>
              <a:t>weight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~Animal(){</a:t>
            </a:r>
          </a:p>
          <a:p>
            <a:pPr lvl="1"/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cout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&lt;&lt;"Destroying Animal"&lt;&lt;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0313" y="3892422"/>
            <a:ext cx="38594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Liger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5032"/>
                </a:solidFill>
                <a:latin typeface="Courier New" panose="02070309020205020404" pitchFamily="49" charset="0"/>
              </a:rPr>
              <a:t>Tiger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5032"/>
                </a:solidFill>
                <a:latin typeface="Courier New" panose="02070309020205020404" pitchFamily="49" charset="0"/>
              </a:rPr>
              <a:t>Lion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0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C0"/>
                </a:solidFill>
                <a:latin typeface="Courier New" panose="02070309020205020404" pitchFamily="49" charset="0"/>
              </a:rPr>
              <a:t>description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Liger(){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setDescription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description){</a:t>
            </a:r>
          </a:p>
          <a:p>
            <a:pPr lvl="2"/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000" b="1" dirty="0">
                <a:solidFill>
                  <a:srgbClr val="0000C0"/>
                </a:solidFill>
                <a:latin typeface="Courier New" panose="02070309020205020404" pitchFamily="49" charset="0"/>
              </a:rPr>
              <a:t>description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= description;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0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getDescription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pPr lvl="2"/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C0"/>
                </a:solidFill>
                <a:latin typeface="Courier New" panose="02070309020205020404" pitchFamily="49" charset="0"/>
              </a:rPr>
              <a:t>description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~Liger(){</a:t>
            </a:r>
          </a:p>
          <a:p>
            <a:pPr lvl="1"/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cout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&lt;&lt;"Destroying Liger"&lt;&lt;</a:t>
            </a:r>
            <a:r>
              <a:rPr lang="en-US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947351" y="317458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endParaRPr lang="en-US" sz="1000" dirty="0">
              <a:latin typeface="Courier New" panose="02070309020205020404" pitchFamily="49" charset="0"/>
            </a:endParaRPr>
          </a:p>
          <a:p>
            <a:pPr lvl="1"/>
            <a:r>
              <a:rPr lang="en-US" sz="1000" dirty="0">
                <a:solidFill>
                  <a:srgbClr val="005032"/>
                </a:solidFill>
                <a:latin typeface="Courier New" panose="02070309020205020404" pitchFamily="49" charset="0"/>
              </a:rPr>
              <a:t>Animal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* base = </a:t>
            </a:r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5032"/>
                </a:solidFill>
                <a:latin typeface="Courier New" panose="02070309020205020404" pitchFamily="49" charset="0"/>
              </a:rPr>
              <a:t>Liger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base-&gt;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setWeight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(600);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000" dirty="0">
                <a:solidFill>
                  <a:srgbClr val="2A00FF"/>
                </a:solidFill>
                <a:latin typeface="Courier New" panose="02070309020205020404" pitchFamily="49" charset="0"/>
              </a:rPr>
              <a:t>"Liger Weight - 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&lt;&lt;base-&gt;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getWeight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()&lt;&lt;</a:t>
            </a:r>
            <a:r>
              <a:rPr lang="en-US" sz="10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sz="10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delete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base;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cxnSp>
        <p:nvCxnSpPr>
          <p:cNvPr id="12" name="Straight Arrow Connector 11"/>
          <p:cNvCxnSpPr>
            <a:cxnSpLocks/>
            <a:endCxn id="13" idx="0"/>
          </p:cNvCxnSpPr>
          <p:nvPr/>
        </p:nvCxnSpPr>
        <p:spPr>
          <a:xfrm>
            <a:off x="1927654" y="4695568"/>
            <a:ext cx="387172" cy="40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06830" y="5104278"/>
            <a:ext cx="221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 the </a:t>
            </a:r>
            <a:r>
              <a:rPr lang="en-US" sz="1200" b="1" i="1" dirty="0"/>
              <a:t>base</a:t>
            </a:r>
            <a:r>
              <a:rPr lang="en-US" sz="1200" dirty="0"/>
              <a:t> is of type </a:t>
            </a:r>
            <a:r>
              <a:rPr lang="en-US" sz="1200" b="1" dirty="0"/>
              <a:t>Animal</a:t>
            </a:r>
            <a:r>
              <a:rPr lang="en-US" sz="1200" dirty="0"/>
              <a:t>,</a:t>
            </a:r>
          </a:p>
          <a:p>
            <a:r>
              <a:rPr lang="en-US" sz="1200" dirty="0"/>
              <a:t>Animal destructor is only  called.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28865" y="4780000"/>
            <a:ext cx="216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Liger object is never destroyed. </a:t>
            </a:r>
          </a:p>
        </p:txBody>
      </p:sp>
    </p:spTree>
    <p:extLst>
      <p:ext uri="{BB962C8B-B14F-4D97-AF65-F5344CB8AC3E}">
        <p14:creationId xmlns:p14="http://schemas.microsoft.com/office/powerpoint/2010/main" val="403689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uble Bracket 4"/>
          <p:cNvSpPr/>
          <p:nvPr/>
        </p:nvSpPr>
        <p:spPr>
          <a:xfrm>
            <a:off x="7212436" y="2437080"/>
            <a:ext cx="3280720" cy="556054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Double Bracket 3"/>
          <p:cNvSpPr/>
          <p:nvPr/>
        </p:nvSpPr>
        <p:spPr>
          <a:xfrm>
            <a:off x="1396314" y="4565822"/>
            <a:ext cx="1112108" cy="271848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Virtual 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1"/>
            <a:ext cx="4777259" cy="1302190"/>
          </a:xfrm>
        </p:spPr>
        <p:txBody>
          <a:bodyPr/>
          <a:lstStyle/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Make the destructor virtual</a:t>
            </a:r>
          </a:p>
        </p:txBody>
      </p:sp>
      <p:sp>
        <p:nvSpPr>
          <p:cNvPr id="7" name="Rectangle 6"/>
          <p:cNvSpPr/>
          <p:nvPr/>
        </p:nvSpPr>
        <p:spPr>
          <a:xfrm>
            <a:off x="6751832" y="352992"/>
            <a:ext cx="49487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Animal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weight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pPr lvl="1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Animal(){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virtual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setWeight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weight){</a:t>
            </a:r>
          </a:p>
          <a:p>
            <a:pPr lvl="2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weight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weight;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virtual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getWeight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pPr lvl="2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weight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virtual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~Animal(){</a:t>
            </a:r>
          </a:p>
          <a:p>
            <a:pPr lvl="1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cout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&lt;&lt;"Destroying Animal"&lt;&lt;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6751832" y="3525129"/>
            <a:ext cx="49487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Liger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Tiger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Lion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Liger(){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setDescription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description){</a:t>
            </a:r>
          </a:p>
          <a:p>
            <a:pPr lvl="2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description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= description;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getDescription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pPr lvl="2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description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~Liger(){</a:t>
            </a:r>
          </a:p>
          <a:p>
            <a:pPr lvl="1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cout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&lt;&lt;"Destroying Liger"&lt;&lt;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819665" y="284040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pPr lvl="1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Animal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base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Liger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base-&gt;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(600);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"Liger Weight -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&lt;&lt;base-&gt;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()&lt;&lt;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sz="14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delete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base;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cxnSpLocks/>
            <a:endCxn id="13" idx="0"/>
          </p:cNvCxnSpPr>
          <p:nvPr/>
        </p:nvCxnSpPr>
        <p:spPr>
          <a:xfrm>
            <a:off x="2075936" y="4882820"/>
            <a:ext cx="1670664" cy="40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55112" y="5291530"/>
            <a:ext cx="47829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Destructor’s of both Animal, Tiger, Lion and Liger are called.</a:t>
            </a:r>
          </a:p>
        </p:txBody>
      </p:sp>
    </p:spTree>
    <p:extLst>
      <p:ext uri="{BB962C8B-B14F-4D97-AF65-F5344CB8AC3E}">
        <p14:creationId xmlns:p14="http://schemas.microsoft.com/office/powerpoint/2010/main" val="2526517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Question, Comments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325984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uble Bracket 10"/>
          <p:cNvSpPr/>
          <p:nvPr/>
        </p:nvSpPr>
        <p:spPr>
          <a:xfrm>
            <a:off x="5795317" y="4511338"/>
            <a:ext cx="3385753" cy="586934"/>
          </a:xfrm>
          <a:prstGeom prst="bracketPair">
            <a:avLst/>
          </a:prstGeom>
          <a:solidFill>
            <a:srgbClr val="FF0000">
              <a:alpha val="12941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uble Bracket 9"/>
          <p:cNvSpPr/>
          <p:nvPr/>
        </p:nvSpPr>
        <p:spPr>
          <a:xfrm>
            <a:off x="5863281" y="4145692"/>
            <a:ext cx="1661984" cy="296562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858795" y="2767918"/>
            <a:ext cx="3818237" cy="302741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Abstract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1233" y="2547889"/>
            <a:ext cx="1461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Pure virtual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16546" y="1108065"/>
            <a:ext cx="1847942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Refer to AbstractClass.cpp</a:t>
            </a:r>
          </a:p>
        </p:txBody>
      </p:sp>
      <p:sp>
        <p:nvSpPr>
          <p:cNvPr id="9" name="Rectangle 8"/>
          <p:cNvSpPr/>
          <p:nvPr/>
        </p:nvSpPr>
        <p:spPr>
          <a:xfrm>
            <a:off x="5377935" y="378236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pPr lvl="1"/>
            <a:endParaRPr lang="en-US" sz="1200" dirty="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2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GeneralShape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 b;</a:t>
            </a:r>
          </a:p>
          <a:p>
            <a:pPr lvl="1"/>
            <a:endParaRPr lang="en-US" sz="1200" dirty="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2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GeneralShape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 = new </a:t>
            </a:r>
            <a:r>
              <a:rPr lang="en-US" sz="12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GeneralShape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GeneralShape</a:t>
            </a:r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/>
          </a:p>
        </p:txBody>
      </p:sp>
      <p:pic>
        <p:nvPicPr>
          <p:cNvPr id="12" name="Picture 11" descr="No-sign by skota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546" y="4264641"/>
            <a:ext cx="229284" cy="2292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329473" y="4589361"/>
            <a:ext cx="1996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Cannot create an instance of an</a:t>
            </a:r>
          </a:p>
          <a:p>
            <a:r>
              <a:rPr lang="en-US" sz="1100" dirty="0"/>
              <a:t>abstract class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0151" y="186166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GeneralShape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endParaRPr lang="en-US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	double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area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endParaRPr lang="en-US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	double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virtual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()=0;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666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1600200"/>
            <a:ext cx="8441764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Allows creation of a </a:t>
            </a:r>
            <a:r>
              <a:rPr lang="en-US" i="1" dirty="0"/>
              <a:t>class </a:t>
            </a:r>
            <a:r>
              <a:rPr lang="en-US" dirty="0"/>
              <a:t>(derived) from </a:t>
            </a:r>
            <a:r>
              <a:rPr lang="en-US" i="1" dirty="0"/>
              <a:t>another</a:t>
            </a:r>
            <a:r>
              <a:rPr lang="en-US" dirty="0"/>
              <a:t> class (base)</a:t>
            </a:r>
          </a:p>
          <a:p>
            <a:pPr lvl="1"/>
            <a:r>
              <a:rPr lang="en-US" dirty="0"/>
              <a:t>How is it defined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class</a:t>
            </a:r>
            <a:r>
              <a:rPr lang="en-US" dirty="0"/>
              <a:t> Derived: </a:t>
            </a:r>
            <a:r>
              <a:rPr lang="en-US" i="1" dirty="0" err="1">
                <a:solidFill>
                  <a:srgbClr val="0070C0"/>
                </a:solidFill>
              </a:rPr>
              <a:t>access_specifier</a:t>
            </a:r>
            <a:r>
              <a:rPr lang="en-US" i="1" dirty="0"/>
              <a:t> </a:t>
            </a:r>
            <a:r>
              <a:rPr lang="en-US" dirty="0"/>
              <a:t>Base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class</a:t>
            </a:r>
            <a:r>
              <a:rPr lang="en-US" dirty="0"/>
              <a:t> Derived: </a:t>
            </a:r>
            <a:r>
              <a:rPr lang="en-US" i="1" dirty="0" err="1">
                <a:solidFill>
                  <a:srgbClr val="0070C0"/>
                </a:solidFill>
              </a:rPr>
              <a:t>access_specifier</a:t>
            </a:r>
            <a:r>
              <a:rPr lang="en-US" i="1" dirty="0"/>
              <a:t> </a:t>
            </a:r>
            <a:r>
              <a:rPr lang="en-US" dirty="0"/>
              <a:t>Base,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access_specifier</a:t>
            </a:r>
            <a:r>
              <a:rPr lang="en-US" i="1" dirty="0"/>
              <a:t> </a:t>
            </a:r>
            <a:r>
              <a:rPr lang="en-US" dirty="0"/>
              <a:t>Base1, 	</a:t>
            </a:r>
            <a:r>
              <a:rPr lang="en-US" i="1" dirty="0" err="1">
                <a:solidFill>
                  <a:srgbClr val="0070C0"/>
                </a:solidFill>
              </a:rPr>
              <a:t>access_specifier</a:t>
            </a:r>
            <a:r>
              <a:rPr lang="en-US" i="1" dirty="0"/>
              <a:t> </a:t>
            </a:r>
            <a:r>
              <a:rPr lang="en-US" dirty="0"/>
              <a:t>Base2,……….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Derived: 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/>
              <a:t> Base</a:t>
            </a:r>
          </a:p>
          <a:p>
            <a:pPr lvl="3"/>
            <a:r>
              <a:rPr lang="en-US" dirty="0"/>
              <a:t>Public Inheritance</a:t>
            </a:r>
          </a:p>
          <a:p>
            <a:pPr lvl="4"/>
            <a:r>
              <a:rPr lang="en-US" i="1" dirty="0"/>
              <a:t>public members</a:t>
            </a:r>
            <a:r>
              <a:rPr lang="en-US" dirty="0"/>
              <a:t> of the base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i="1" dirty="0"/>
              <a:t>public members</a:t>
            </a:r>
            <a:r>
              <a:rPr lang="en-US" dirty="0"/>
              <a:t> of the derived</a:t>
            </a:r>
          </a:p>
          <a:p>
            <a:pPr lvl="4"/>
            <a:r>
              <a:rPr lang="en-US" dirty="0"/>
              <a:t>protected members of the base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protected members of the derived. 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30447" y="2232211"/>
            <a:ext cx="1739153" cy="788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9030447" y="4518211"/>
            <a:ext cx="1739153" cy="788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Derived</a:t>
            </a: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V="1">
            <a:off x="9900024" y="3021106"/>
            <a:ext cx="0" cy="149710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9783482" y="3021106"/>
            <a:ext cx="233082" cy="18825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6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1600200"/>
            <a:ext cx="8450728" cy="4572000"/>
          </a:xfrm>
        </p:spPr>
        <p:txBody>
          <a:bodyPr>
            <a:normAutofit/>
          </a:bodyPr>
          <a:lstStyle/>
          <a:p>
            <a:r>
              <a:rPr lang="en-US" dirty="0"/>
              <a:t>Inheritance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Derived: </a:t>
            </a:r>
            <a:r>
              <a:rPr lang="en-US" dirty="0">
                <a:solidFill>
                  <a:srgbClr val="0070C0"/>
                </a:solidFill>
              </a:rPr>
              <a:t>protected</a:t>
            </a:r>
            <a:r>
              <a:rPr lang="en-US" dirty="0"/>
              <a:t> Base</a:t>
            </a:r>
          </a:p>
          <a:p>
            <a:pPr lvl="3"/>
            <a:r>
              <a:rPr lang="en-US" dirty="0"/>
              <a:t>Protected Inheritance</a:t>
            </a:r>
          </a:p>
          <a:p>
            <a:pPr lvl="4"/>
            <a:r>
              <a:rPr lang="en-US" i="1" dirty="0"/>
              <a:t>public members</a:t>
            </a:r>
            <a:r>
              <a:rPr lang="en-US" dirty="0"/>
              <a:t> of the base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i="1" dirty="0"/>
              <a:t>protected members</a:t>
            </a:r>
            <a:r>
              <a:rPr lang="en-US" dirty="0"/>
              <a:t> of the derived</a:t>
            </a:r>
          </a:p>
          <a:p>
            <a:pPr lvl="4"/>
            <a:r>
              <a:rPr lang="en-US" i="1" dirty="0"/>
              <a:t>protected members</a:t>
            </a:r>
            <a:r>
              <a:rPr lang="en-US" dirty="0"/>
              <a:t> of the base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protected members of the derived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Derived: </a:t>
            </a:r>
            <a:r>
              <a:rPr lang="en-US" dirty="0" smtClean="0">
                <a:solidFill>
                  <a:srgbClr val="0070C0"/>
                </a:solidFill>
              </a:rPr>
              <a:t>private</a:t>
            </a:r>
            <a:r>
              <a:rPr lang="en-US" dirty="0" smtClean="0"/>
              <a:t> Base </a:t>
            </a:r>
            <a:r>
              <a:rPr lang="en-US" dirty="0"/>
              <a:t>(default)</a:t>
            </a:r>
          </a:p>
          <a:p>
            <a:pPr lvl="3"/>
            <a:r>
              <a:rPr lang="en-US" dirty="0"/>
              <a:t>Private Inheritance</a:t>
            </a:r>
          </a:p>
          <a:p>
            <a:pPr lvl="4"/>
            <a:r>
              <a:rPr lang="en-US" i="1" dirty="0"/>
              <a:t>public members</a:t>
            </a:r>
            <a:r>
              <a:rPr lang="en-US" dirty="0"/>
              <a:t> of the base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i="1" dirty="0"/>
              <a:t>private members</a:t>
            </a:r>
            <a:r>
              <a:rPr lang="en-US" dirty="0"/>
              <a:t> of the derived</a:t>
            </a:r>
          </a:p>
          <a:p>
            <a:pPr lvl="4"/>
            <a:r>
              <a:rPr lang="en-US" i="1" dirty="0"/>
              <a:t>protected members</a:t>
            </a:r>
            <a:r>
              <a:rPr lang="en-US" dirty="0"/>
              <a:t> of the base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/>
              <a:t>private members</a:t>
            </a:r>
            <a:r>
              <a:rPr lang="en-US" dirty="0"/>
              <a:t> of the derived</a:t>
            </a:r>
          </a:p>
        </p:txBody>
      </p:sp>
      <p:sp>
        <p:nvSpPr>
          <p:cNvPr id="4" name="Rectangle 3"/>
          <p:cNvSpPr/>
          <p:nvPr/>
        </p:nvSpPr>
        <p:spPr>
          <a:xfrm>
            <a:off x="8928848" y="2205317"/>
            <a:ext cx="1739153" cy="788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8928848" y="4491317"/>
            <a:ext cx="1739153" cy="788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Derived</a:t>
            </a: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V="1">
            <a:off x="9798425" y="2994212"/>
            <a:ext cx="0" cy="149710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>
            <a:off x="9681883" y="2994212"/>
            <a:ext cx="233082" cy="18825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1600200"/>
            <a:ext cx="8450728" cy="4572000"/>
          </a:xfrm>
        </p:spPr>
        <p:txBody>
          <a:bodyPr>
            <a:normAutofit/>
          </a:bodyPr>
          <a:lstStyle/>
          <a:p>
            <a:r>
              <a:rPr lang="en-US" dirty="0"/>
              <a:t>Inheritance</a:t>
            </a:r>
          </a:p>
          <a:p>
            <a:pPr lvl="1"/>
            <a:r>
              <a:rPr lang="en-US" b="0" dirty="0"/>
              <a:t>Derived class </a:t>
            </a:r>
            <a:r>
              <a:rPr lang="en-US" b="0" i="1" dirty="0"/>
              <a:t>inherits</a:t>
            </a:r>
            <a:r>
              <a:rPr lang="en-US" b="0" dirty="0"/>
              <a:t> all Base class methods </a:t>
            </a:r>
            <a:r>
              <a:rPr lang="en-US" b="1" dirty="0"/>
              <a:t>EXCEPT</a:t>
            </a:r>
            <a:r>
              <a:rPr lang="en-US" b="0" dirty="0"/>
              <a:t>:</a:t>
            </a:r>
          </a:p>
          <a:p>
            <a:pPr lvl="2"/>
            <a:r>
              <a:rPr lang="en-US" b="0" dirty="0"/>
              <a:t>Constructors, Destructors and copy constructors of the Base</a:t>
            </a:r>
          </a:p>
          <a:p>
            <a:pPr lvl="2"/>
            <a:r>
              <a:rPr lang="en-US" b="0" dirty="0"/>
              <a:t>Overloaded operators of the </a:t>
            </a:r>
            <a:r>
              <a:rPr lang="en-US" b="0" dirty="0" smtClean="0"/>
              <a:t>Base</a:t>
            </a:r>
            <a:endParaRPr 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8928848" y="2205317"/>
            <a:ext cx="1739153" cy="788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8928848" y="4491317"/>
            <a:ext cx="1739153" cy="788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Derived</a:t>
            </a: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V="1">
            <a:off x="9798425" y="2994212"/>
            <a:ext cx="0" cy="149710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>
            <a:off x="9681883" y="2994212"/>
            <a:ext cx="233082" cy="18825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7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uble Bracket 19"/>
          <p:cNvSpPr/>
          <p:nvPr/>
        </p:nvSpPr>
        <p:spPr>
          <a:xfrm>
            <a:off x="1766329" y="4413226"/>
            <a:ext cx="768522" cy="183488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2719859" cy="4757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8383"/>
            <a:ext cx="40605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Polygon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protected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3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setValues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a, 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 {</a:t>
            </a:r>
          </a:p>
          <a:p>
            <a:pPr lvl="3"/>
            <a:r>
              <a:rPr lang="en-US" sz="1100" dirty="0">
                <a:solidFill>
                  <a:srgbClr val="0000C0"/>
                </a:solidFill>
                <a:latin typeface="Courier New" panose="02070309020205020404" pitchFamily="49" charset="0"/>
              </a:rPr>
              <a:t>	width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a;</a:t>
            </a:r>
          </a:p>
          <a:p>
            <a:pPr lvl="3"/>
            <a:r>
              <a:rPr lang="en-US" sz="1100" dirty="0">
                <a:solidFill>
                  <a:srgbClr val="0000C0"/>
                </a:solidFill>
                <a:latin typeface="Courier New" panose="02070309020205020404" pitchFamily="49" charset="0"/>
              </a:rPr>
              <a:t>	height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b;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363151" y="4198090"/>
            <a:ext cx="6096000" cy="127727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Rectangle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Polygon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area()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7505357" y="1771306"/>
            <a:ext cx="450710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Triangle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Polygon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area()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/ 2;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4309" y="1506816"/>
            <a:ext cx="1005984" cy="433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Polygon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83103" y="2465950"/>
            <a:ext cx="1005984" cy="433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Rectangle</a:t>
            </a:r>
          </a:p>
        </p:txBody>
      </p:sp>
      <p:cxnSp>
        <p:nvCxnSpPr>
          <p:cNvPr id="11" name="Straight Arrow Connector 10"/>
          <p:cNvCxnSpPr>
            <a:stCxn id="10" idx="0"/>
            <a:endCxn id="9" idx="2"/>
          </p:cNvCxnSpPr>
          <p:nvPr/>
        </p:nvCxnSpPr>
        <p:spPr>
          <a:xfrm flipV="1">
            <a:off x="5386095" y="1940011"/>
            <a:ext cx="771206" cy="52593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92079" y="2446107"/>
            <a:ext cx="1005984" cy="433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Triangle</a:t>
            </a:r>
          </a:p>
        </p:txBody>
      </p:sp>
      <p:cxnSp>
        <p:nvCxnSpPr>
          <p:cNvPr id="14" name="Straight Arrow Connector 13"/>
          <p:cNvCxnSpPr>
            <a:cxnSpLocks/>
            <a:stCxn id="13" idx="0"/>
            <a:endCxn id="9" idx="2"/>
          </p:cNvCxnSpPr>
          <p:nvPr/>
        </p:nvCxnSpPr>
        <p:spPr>
          <a:xfrm flipH="1" flipV="1">
            <a:off x="6157301" y="1940011"/>
            <a:ext cx="737770" cy="50609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50448" y="3897001"/>
            <a:ext cx="37397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 ()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Rectangle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Triangle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trgl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rect.setValues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(4,5);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trgl.setValues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(4,5);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rect.area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'\n'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trgl.area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'\n'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468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4541108" y="4235714"/>
            <a:ext cx="3886200" cy="1180070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2719859" cy="4757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Details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3600" y="3933197"/>
            <a:ext cx="6096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Rectangle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endParaRPr lang="en-US" sz="11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setValues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a, 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 {</a:t>
            </a:r>
          </a:p>
          <a:p>
            <a:pPr lvl="3"/>
            <a:r>
              <a:rPr lang="en-US" sz="1100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a;</a:t>
            </a:r>
          </a:p>
          <a:p>
            <a:pPr lvl="3"/>
            <a:r>
              <a:rPr lang="en-US" sz="1100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b;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area()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     return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7421324" y="1595352"/>
            <a:ext cx="1005984" cy="433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Polygon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50118" y="2554486"/>
            <a:ext cx="1005984" cy="433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Rectangle</a:t>
            </a:r>
          </a:p>
        </p:txBody>
      </p:sp>
      <p:cxnSp>
        <p:nvCxnSpPr>
          <p:cNvPr id="11" name="Straight Arrow Connector 10"/>
          <p:cNvCxnSpPr>
            <a:stCxn id="10" idx="0"/>
            <a:endCxn id="9" idx="2"/>
          </p:cNvCxnSpPr>
          <p:nvPr/>
        </p:nvCxnSpPr>
        <p:spPr>
          <a:xfrm flipV="1">
            <a:off x="7153110" y="2028547"/>
            <a:ext cx="771206" cy="52593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59094" y="2534643"/>
            <a:ext cx="1005984" cy="433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Triangle</a:t>
            </a:r>
          </a:p>
        </p:txBody>
      </p:sp>
      <p:cxnSp>
        <p:nvCxnSpPr>
          <p:cNvPr id="14" name="Straight Arrow Connector 13"/>
          <p:cNvCxnSpPr>
            <a:cxnSpLocks/>
            <a:stCxn id="13" idx="0"/>
            <a:endCxn id="9" idx="2"/>
          </p:cNvCxnSpPr>
          <p:nvPr/>
        </p:nvCxnSpPr>
        <p:spPr>
          <a:xfrm flipH="1" flipV="1">
            <a:off x="7924316" y="2028547"/>
            <a:ext cx="737770" cy="50609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18486" y="4624068"/>
            <a:ext cx="2425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copy inherited from Polygon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5904" y="2051502"/>
            <a:ext cx="6096000" cy="127727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Rectangle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Polygon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area()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100" dirty="0"/>
          </a:p>
        </p:txBody>
      </p:sp>
      <p:sp>
        <p:nvSpPr>
          <p:cNvPr id="12" name="Arrow: Right 11"/>
          <p:cNvSpPr/>
          <p:nvPr/>
        </p:nvSpPr>
        <p:spPr>
          <a:xfrm rot="2105547">
            <a:off x="3280933" y="3445502"/>
            <a:ext cx="1408670" cy="159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uble Bracket 19"/>
          <p:cNvSpPr/>
          <p:nvPr/>
        </p:nvSpPr>
        <p:spPr>
          <a:xfrm>
            <a:off x="6613743" y="2430049"/>
            <a:ext cx="5578257" cy="908137"/>
          </a:xfrm>
          <a:prstGeom prst="bracketPai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ket 15"/>
          <p:cNvSpPr/>
          <p:nvPr/>
        </p:nvSpPr>
        <p:spPr>
          <a:xfrm>
            <a:off x="9212894" y="4646810"/>
            <a:ext cx="2536520" cy="407096"/>
          </a:xfrm>
          <a:prstGeom prst="bracketPai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uble Bracket 14"/>
          <p:cNvSpPr/>
          <p:nvPr/>
        </p:nvSpPr>
        <p:spPr>
          <a:xfrm>
            <a:off x="6613743" y="4622104"/>
            <a:ext cx="2536520" cy="407096"/>
          </a:xfrm>
          <a:prstGeom prst="bracketPai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ket 13"/>
          <p:cNvSpPr/>
          <p:nvPr/>
        </p:nvSpPr>
        <p:spPr>
          <a:xfrm>
            <a:off x="75156" y="4622104"/>
            <a:ext cx="6475956" cy="407096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06400" y="1"/>
            <a:ext cx="10363200" cy="1385063"/>
          </a:xfrm>
        </p:spPr>
        <p:txBody>
          <a:bodyPr/>
          <a:lstStyle/>
          <a:p>
            <a:r>
              <a:rPr lang="en-US" dirty="0"/>
              <a:t>C++: Inheritance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4603" y="1604305"/>
            <a:ext cx="69957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NFLPlayer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Player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endParaRPr lang="en-US" sz="11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double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passCompletion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NFLPlayer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name,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organization,</a:t>
            </a:r>
            <a:r>
              <a:rPr lang="en-US" sz="1100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team,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1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pc)</a:t>
            </a:r>
            <a:endParaRPr lang="en-US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:Player(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name,organization,team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sz="11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passCompletion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(pc){</a:t>
            </a:r>
            <a:endParaRPr lang="en-US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6019" y="1479604"/>
            <a:ext cx="5502189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1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1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iostream</a:t>
            </a:r>
            <a:r>
              <a:rPr lang="en-US" sz="11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using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namespace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Player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	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	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C0"/>
                </a:solidFill>
                <a:latin typeface="Courier New" panose="02070309020205020404" pitchFamily="49" charset="0"/>
              </a:rPr>
              <a:t>organization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	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C0"/>
                </a:solidFill>
                <a:latin typeface="Courier New" panose="02070309020205020404" pitchFamily="49" charset="0"/>
              </a:rPr>
              <a:t>team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Player(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name,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organization,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team){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	this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name;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	this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organization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organization;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	this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team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team;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100" dirty="0">
              <a:latin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787" y="4719553"/>
            <a:ext cx="125197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NFLPlayer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name,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organization,</a:t>
            </a:r>
            <a:r>
              <a:rPr lang="en-US" sz="1100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team,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passCompletion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):Player(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name,organization,team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11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passCompletion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(pc)</a:t>
            </a:r>
            <a:endParaRPr lang="en-US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0180" y="5078612"/>
            <a:ext cx="177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Constructor of </a:t>
            </a:r>
            <a:r>
              <a:rPr lang="en-US" sz="1200" b="1" dirty="0" err="1"/>
              <a:t>NFLPlayer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813105" y="5095355"/>
            <a:ext cx="209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Calling the base or superclass </a:t>
            </a:r>
          </a:p>
          <a:p>
            <a:r>
              <a:rPr lang="en-US" sz="1200" b="1" dirty="0"/>
              <a:t>constructor - Player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33719" y="5124778"/>
            <a:ext cx="2211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Initialization of </a:t>
            </a:r>
            <a:r>
              <a:rPr lang="en-US" sz="1200" b="1" dirty="0" err="1"/>
              <a:t>passCompletion</a:t>
            </a:r>
            <a:endParaRPr lang="en-US" sz="1200" b="1" dirty="0"/>
          </a:p>
          <a:p>
            <a:r>
              <a:rPr lang="en-US" sz="1200" b="1" dirty="0"/>
              <a:t>Variable in </a:t>
            </a:r>
            <a:r>
              <a:rPr lang="en-US" sz="1200" b="1" dirty="0" err="1"/>
              <a:t>NFLPlayer</a:t>
            </a:r>
            <a:endParaRPr lang="en-US" sz="1200" b="1" dirty="0"/>
          </a:p>
        </p:txBody>
      </p:sp>
      <p:cxnSp>
        <p:nvCxnSpPr>
          <p:cNvPr id="22" name="Straight Arrow Connector 21"/>
          <p:cNvCxnSpPr>
            <a:stCxn id="11" idx="2"/>
          </p:cNvCxnSpPr>
          <p:nvPr/>
        </p:nvCxnSpPr>
        <p:spPr>
          <a:xfrm flipH="1">
            <a:off x="7882004" y="3389409"/>
            <a:ext cx="1440492" cy="106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131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54312C0-7921-4B5C-80AD-4A00FFFBB1D1}" vid="{F57BDCDC-223C-4D7E-9718-83068A0B9A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Rishi Lecture Presentation Template</Template>
  <TotalTime>6859</TotalTime>
  <Words>1303</Words>
  <Application>Microsoft Office PowerPoint</Application>
  <PresentationFormat>Widescreen</PresentationFormat>
  <Paragraphs>484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Wingdings</vt:lpstr>
      <vt:lpstr>Retrospect</vt:lpstr>
      <vt:lpstr>C++: Inheritance &amp; Polymorphism</vt:lpstr>
      <vt:lpstr>C++: Abstract Class</vt:lpstr>
      <vt:lpstr>C++: Abstract Class</vt:lpstr>
      <vt:lpstr>C++: Inheritance</vt:lpstr>
      <vt:lpstr>C++: Inheritance</vt:lpstr>
      <vt:lpstr>C++: Inheritance</vt:lpstr>
      <vt:lpstr>C++: Inheritance</vt:lpstr>
      <vt:lpstr>C++: Inheritance</vt:lpstr>
      <vt:lpstr>C++: Inheritance</vt:lpstr>
      <vt:lpstr>C++: Inheritance</vt:lpstr>
      <vt:lpstr>C++: Inheritance</vt:lpstr>
      <vt:lpstr>C++: Inheritance</vt:lpstr>
      <vt:lpstr>C++: Inheritance</vt:lpstr>
      <vt:lpstr>C++: Inheritance</vt:lpstr>
      <vt:lpstr>C++: Polymorphism </vt:lpstr>
      <vt:lpstr>C++: Polymorphism</vt:lpstr>
      <vt:lpstr>C++: Polymorphism</vt:lpstr>
      <vt:lpstr>C++: Polymorphism </vt:lpstr>
      <vt:lpstr>C++: Polymorphism </vt:lpstr>
      <vt:lpstr>C++: Virtual Destructors</vt:lpstr>
      <vt:lpstr>C++: Virtual Destructors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Rishi Saripalle</dc:creator>
  <cp:lastModifiedBy>Microsoft account</cp:lastModifiedBy>
  <cp:revision>249</cp:revision>
  <dcterms:created xsi:type="dcterms:W3CDTF">2016-02-11T17:24:39Z</dcterms:created>
  <dcterms:modified xsi:type="dcterms:W3CDTF">2022-04-25T04:58:09Z</dcterms:modified>
</cp:coreProperties>
</file>